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3" r:id="rId4"/>
    <p:sldId id="264" r:id="rId5"/>
    <p:sldId id="276" r:id="rId6"/>
    <p:sldId id="260" r:id="rId7"/>
    <p:sldId id="262" r:id="rId8"/>
    <p:sldId id="283" r:id="rId9"/>
    <p:sldId id="267" r:id="rId10"/>
    <p:sldId id="268" r:id="rId11"/>
    <p:sldId id="269" r:id="rId12"/>
    <p:sldId id="270" r:id="rId13"/>
    <p:sldId id="277" r:id="rId14"/>
    <p:sldId id="271" r:id="rId15"/>
    <p:sldId id="266" r:id="rId16"/>
    <p:sldId id="275" r:id="rId17"/>
    <p:sldId id="272" r:id="rId18"/>
    <p:sldId id="274" r:id="rId19"/>
    <p:sldId id="279" r:id="rId20"/>
    <p:sldId id="280" r:id="rId21"/>
    <p:sldId id="281" r:id="rId22"/>
    <p:sldId id="282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2" autoAdjust="0"/>
    <p:restoredTop sz="94660"/>
  </p:normalViewPr>
  <p:slideViewPr>
    <p:cSldViewPr>
      <p:cViewPr varScale="1">
        <p:scale>
          <a:sx n="100" d="100"/>
          <a:sy n="100" d="100"/>
        </p:scale>
        <p:origin x="-31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BA DENIM FRAME #3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2559" t="3663" r="2198" b="35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2" descr="DBA DOODLE EDGE 1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lum contrast="-30000"/>
          </a:blip>
          <a:srcRect/>
          <a:stretch>
            <a:fillRect/>
          </a:stretch>
        </p:blipFill>
        <p:spPr bwMode="auto">
          <a:xfrm>
            <a:off x="323528" y="332655"/>
            <a:ext cx="2808312" cy="3424770"/>
          </a:xfrm>
          <a:prstGeom prst="rect">
            <a:avLst/>
          </a:prstGeom>
          <a:noFill/>
        </p:spPr>
      </p:pic>
      <p:pic>
        <p:nvPicPr>
          <p:cNvPr id="9" name="Picture 2" descr="DBA DOODLE EDGE 1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lum contrast="-30000"/>
          </a:blip>
          <a:srcRect/>
          <a:stretch>
            <a:fillRect/>
          </a:stretch>
        </p:blipFill>
        <p:spPr bwMode="auto">
          <a:xfrm rot="10800000">
            <a:off x="6084168" y="3140968"/>
            <a:ext cx="2808312" cy="34247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5400"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4DEE-08EB-48DA-A031-EAA76822ED6B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C9FC-9085-4A81-86B5-B836589B4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BA DENIM FRAME #3.png"/>
          <p:cNvPicPr>
            <a:picLocks noChangeAspect="1" noChangeArrowheads="1"/>
          </p:cNvPicPr>
          <p:nvPr/>
        </p:nvPicPr>
        <p:blipFill>
          <a:blip r:embed="rId2" cstate="print"/>
          <a:srcRect l="4429" t="6216" r="4068" b="48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2" descr="DBA DOODLE EDGE 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 contrast="40000"/>
          </a:blip>
          <a:srcRect/>
          <a:stretch>
            <a:fillRect/>
          </a:stretch>
        </p:blipFill>
        <p:spPr bwMode="auto">
          <a:xfrm>
            <a:off x="251520" y="188640"/>
            <a:ext cx="1368152" cy="1668477"/>
          </a:xfrm>
          <a:prstGeom prst="rect">
            <a:avLst/>
          </a:prstGeom>
          <a:noFill/>
        </p:spPr>
      </p:pic>
      <p:pic>
        <p:nvPicPr>
          <p:cNvPr id="9" name="Picture 2" descr="DBA DOODLE EDGE 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20000" contrast="40000"/>
          </a:blip>
          <a:srcRect/>
          <a:stretch>
            <a:fillRect/>
          </a:stretch>
        </p:blipFill>
        <p:spPr bwMode="auto">
          <a:xfrm rot="10800000">
            <a:off x="7524328" y="4941168"/>
            <a:ext cx="1368152" cy="166847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91A"/>
                </a:solidFill>
              </a:defRPr>
            </a:lvl1pPr>
            <a:lvl2pPr>
              <a:defRPr>
                <a:solidFill>
                  <a:srgbClr val="00091A"/>
                </a:solidFill>
              </a:defRPr>
            </a:lvl2pPr>
            <a:lvl3pPr>
              <a:defRPr>
                <a:solidFill>
                  <a:srgbClr val="00091A"/>
                </a:solidFill>
              </a:defRPr>
            </a:lvl3pPr>
            <a:lvl4pPr>
              <a:defRPr>
                <a:solidFill>
                  <a:srgbClr val="00091A"/>
                </a:solidFill>
              </a:defRPr>
            </a:lvl4pPr>
            <a:lvl5pPr>
              <a:defRPr>
                <a:solidFill>
                  <a:srgbClr val="00091A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4DEE-08EB-48DA-A031-EAA76822ED6B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C9FC-9085-4A81-86B5-B836589B4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BA DENIM FRAME #3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2559" t="3663" r="2198" b="35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2" descr="DBA DOODLE EDGE 1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lum contrast="-30000"/>
          </a:blip>
          <a:srcRect/>
          <a:stretch>
            <a:fillRect/>
          </a:stretch>
        </p:blipFill>
        <p:spPr bwMode="auto">
          <a:xfrm>
            <a:off x="323528" y="332655"/>
            <a:ext cx="2808312" cy="3424770"/>
          </a:xfrm>
          <a:prstGeom prst="rect">
            <a:avLst/>
          </a:prstGeom>
          <a:noFill/>
        </p:spPr>
      </p:pic>
      <p:pic>
        <p:nvPicPr>
          <p:cNvPr id="9" name="Picture 2" descr="DBA DOODLE EDGE 1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lum contrast="-30000"/>
          </a:blip>
          <a:srcRect/>
          <a:stretch>
            <a:fillRect/>
          </a:stretch>
        </p:blipFill>
        <p:spPr bwMode="auto">
          <a:xfrm rot="10800000">
            <a:off x="6084168" y="3140968"/>
            <a:ext cx="2808312" cy="34247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484784"/>
            <a:ext cx="6840760" cy="1362075"/>
          </a:xfrm>
        </p:spPr>
        <p:txBody>
          <a:bodyPr anchor="t"/>
          <a:lstStyle>
            <a:lvl1pPr algn="l">
              <a:defRPr sz="4000" b="1" cap="all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1" y="2906713"/>
            <a:ext cx="6840761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4DEE-08EB-48DA-A031-EAA76822ED6B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C9FC-9085-4A81-86B5-B836589B4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BA DENIM FRAME #3.png"/>
          <p:cNvPicPr>
            <a:picLocks noChangeAspect="1" noChangeArrowheads="1"/>
          </p:cNvPicPr>
          <p:nvPr/>
        </p:nvPicPr>
        <p:blipFill>
          <a:blip r:embed="rId3" cstate="print"/>
          <a:srcRect l="4429" t="6216" r="4068" b="48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2" descr="DBA DOODLE EDGE 1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 contrast="40000"/>
          </a:blip>
          <a:srcRect/>
          <a:stretch>
            <a:fillRect/>
          </a:stretch>
        </p:blipFill>
        <p:spPr bwMode="auto">
          <a:xfrm>
            <a:off x="251520" y="188640"/>
            <a:ext cx="1368152" cy="1668477"/>
          </a:xfrm>
          <a:prstGeom prst="rect">
            <a:avLst/>
          </a:prstGeom>
          <a:noFill/>
        </p:spPr>
      </p:pic>
      <p:pic>
        <p:nvPicPr>
          <p:cNvPr id="10" name="Picture 2" descr="DBA DOODLE EDGE 1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20000" contrast="40000"/>
          </a:blip>
          <a:srcRect/>
          <a:stretch>
            <a:fillRect/>
          </a:stretch>
        </p:blipFill>
        <p:spPr bwMode="auto">
          <a:xfrm rot="10800000">
            <a:off x="7524328" y="4941168"/>
            <a:ext cx="1368152" cy="166847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2A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4DEE-08EB-48DA-A031-EAA76822ED6B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C9FC-9085-4A81-86B5-B836589B4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4DEE-08EB-48DA-A031-EAA76822ED6B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C9FC-9085-4A81-86B5-B836589B4E4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Picture 4" descr="DBA DENIM FRAME #3.png"/>
          <p:cNvPicPr>
            <a:picLocks noChangeAspect="1" noChangeArrowheads="1"/>
          </p:cNvPicPr>
          <p:nvPr/>
        </p:nvPicPr>
        <p:blipFill>
          <a:blip r:embed="rId3" cstate="print"/>
          <a:srcRect l="4429" t="6216" r="4068" b="48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DBA DOODLE EDGE 1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 contrast="40000"/>
          </a:blip>
          <a:srcRect/>
          <a:stretch>
            <a:fillRect/>
          </a:stretch>
        </p:blipFill>
        <p:spPr bwMode="auto">
          <a:xfrm>
            <a:off x="251520" y="188640"/>
            <a:ext cx="1656184" cy="2019735"/>
          </a:xfrm>
          <a:prstGeom prst="rect">
            <a:avLst/>
          </a:prstGeom>
          <a:noFill/>
        </p:spPr>
      </p:pic>
      <p:pic>
        <p:nvPicPr>
          <p:cNvPr id="8" name="Picture 2" descr="DBA DOODLE EDGE 1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20000" contrast="40000"/>
          </a:blip>
          <a:srcRect/>
          <a:stretch>
            <a:fillRect/>
          </a:stretch>
        </p:blipFill>
        <p:spPr bwMode="auto">
          <a:xfrm rot="10800000">
            <a:off x="7092280" y="4437112"/>
            <a:ext cx="1800200" cy="219536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BA DENIM FRAME #3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2559" t="3663" r="2198" b="35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DBA DOODLE EDGE 1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332655"/>
            <a:ext cx="2160240" cy="2634439"/>
          </a:xfrm>
          <a:prstGeom prst="rect">
            <a:avLst/>
          </a:prstGeom>
          <a:noFill/>
        </p:spPr>
      </p:pic>
      <p:pic>
        <p:nvPicPr>
          <p:cNvPr id="7" name="Picture 2" descr="DBA DOODLE EDGE 1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>
            <a:off x="5508104" y="2438450"/>
            <a:ext cx="3384376" cy="4127287"/>
          </a:xfrm>
          <a:prstGeom prst="rect">
            <a:avLst/>
          </a:prstGeom>
          <a:noFill/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4DEE-08EB-48DA-A031-EAA76822ED6B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C9FC-9085-4A81-86B5-B836589B4E4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2" descr="buttons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4775" t="8447" r="36497" b="7085"/>
          <a:stretch>
            <a:fillRect/>
          </a:stretch>
        </p:blipFill>
        <p:spPr bwMode="auto">
          <a:xfrm>
            <a:off x="8316416" y="2132856"/>
            <a:ext cx="522058" cy="549535"/>
          </a:xfrm>
          <a:prstGeom prst="rect">
            <a:avLst/>
          </a:prstGeom>
          <a:noFill/>
        </p:spPr>
      </p:pic>
      <p:pic>
        <p:nvPicPr>
          <p:cNvPr id="10" name="Picture 2" descr="buttons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4775" t="8447" r="36497" b="7085"/>
          <a:stretch>
            <a:fillRect/>
          </a:stretch>
        </p:blipFill>
        <p:spPr bwMode="auto">
          <a:xfrm>
            <a:off x="8316416" y="1556792"/>
            <a:ext cx="453651" cy="477527"/>
          </a:xfrm>
          <a:prstGeom prst="rect">
            <a:avLst/>
          </a:prstGeom>
          <a:noFill/>
        </p:spPr>
      </p:pic>
      <p:pic>
        <p:nvPicPr>
          <p:cNvPr id="12" name="Picture 2" descr="buttons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4775" t="8447" r="36497" b="7085"/>
          <a:stretch>
            <a:fillRect/>
          </a:stretch>
        </p:blipFill>
        <p:spPr bwMode="auto">
          <a:xfrm>
            <a:off x="5004048" y="5877272"/>
            <a:ext cx="522058" cy="549535"/>
          </a:xfrm>
          <a:prstGeom prst="rect">
            <a:avLst/>
          </a:prstGeom>
          <a:noFill/>
        </p:spPr>
      </p:pic>
      <p:pic>
        <p:nvPicPr>
          <p:cNvPr id="13" name="Picture 2" descr="buttons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4775" t="8447" r="36497" b="7085"/>
          <a:stretch>
            <a:fillRect/>
          </a:stretch>
        </p:blipFill>
        <p:spPr bwMode="auto">
          <a:xfrm>
            <a:off x="4427984" y="5949280"/>
            <a:ext cx="453651" cy="477527"/>
          </a:xfrm>
          <a:prstGeom prst="rect">
            <a:avLst/>
          </a:prstGeom>
          <a:noFill/>
        </p:spPr>
      </p:pic>
      <p:pic>
        <p:nvPicPr>
          <p:cNvPr id="14" name="Picture 2" descr="buttons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4775" t="8447" r="36497" b="7085"/>
          <a:stretch>
            <a:fillRect/>
          </a:stretch>
        </p:blipFill>
        <p:spPr bwMode="auto">
          <a:xfrm>
            <a:off x="2411761" y="404665"/>
            <a:ext cx="342038" cy="360040"/>
          </a:xfrm>
          <a:prstGeom prst="rect">
            <a:avLst/>
          </a:prstGeom>
          <a:noFill/>
        </p:spPr>
      </p:pic>
      <p:pic>
        <p:nvPicPr>
          <p:cNvPr id="15" name="Picture 2" descr="buttons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4775" t="8447" r="36497" b="7085"/>
          <a:stretch>
            <a:fillRect/>
          </a:stretch>
        </p:blipFill>
        <p:spPr bwMode="auto">
          <a:xfrm>
            <a:off x="323528" y="2852936"/>
            <a:ext cx="342038" cy="36004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94DEE-08EB-48DA-A031-EAA76822ED6B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5C9FC-9085-4A81-86B5-B836589B4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i.getmovies.ru/previews/97018_04_w464_h260_fc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1.afisha.net/Afisha7Files/UGPhotos/090403185542/091102111633/p_F.jp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rrentzal.ru/generic/catalog/all/10973_scr2.jpg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skazki-chudu.ucoz.ru/Facti/p_1268755967_1268755994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87;&#1091;&#1096;&#1082;&#1080;&#1085;\&#1052;&#1077;&#1083;&#1086;&#1076;&#1080;&#1080;%20-%2060%20-%20&#1055;&#1054;&#1051;&#1068;%20&#1052;&#1054;&#1056;&#1048;&#1040;%20-%20&#1042;%20&#1052;&#1048;&#1056;&#1045;%20&#1046;&#1048;&#1042;&#1054;&#1058;&#1053;&#1067;&#1061;%20(mp3ostrov.com).mp3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upload.wikimedia.org/wikipedia/commons/3/3b/REPIN_portret_REPIN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9.xml"/><Relationship Id="rId7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16.jpeg"/><Relationship Id="rId4" Type="http://schemas.openxmlformats.org/officeDocument/2006/relationships/slide" Target="slide10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412776"/>
            <a:ext cx="7772400" cy="1470025"/>
          </a:xfrm>
        </p:spPr>
        <p:txBody>
          <a:bodyPr>
            <a:noAutofit/>
          </a:bodyPr>
          <a:lstStyle/>
          <a:p>
            <a:r>
              <a:rPr lang="ru-RU" sz="3600" dirty="0" smtClean="0">
                <a:effectLst/>
              </a:rPr>
              <a:t>Презентация  </a:t>
            </a:r>
            <a:r>
              <a:rPr lang="ru-RU" sz="3600" dirty="0">
                <a:effectLst/>
              </a:rPr>
              <a:t> </a:t>
            </a:r>
            <a:r>
              <a:rPr lang="ru-RU" sz="3600" dirty="0" smtClean="0">
                <a:effectLst/>
              </a:rPr>
              <a:t>к уроку  </a:t>
            </a:r>
            <a:r>
              <a:rPr lang="ru-RU" sz="3600" dirty="0">
                <a:effectLst/>
              </a:rPr>
              <a:t>литературного чтения  по сказке А. С. Пушкина </a:t>
            </a:r>
            <a:r>
              <a:rPr lang="ru-RU" sz="3600" dirty="0" smtClean="0">
                <a:effectLst/>
              </a:rPr>
              <a:t/>
            </a:r>
            <a:br>
              <a:rPr lang="ru-RU" sz="3600" dirty="0" smtClean="0">
                <a:effectLst/>
              </a:rPr>
            </a:br>
            <a:r>
              <a:rPr lang="ru-RU" sz="3600" dirty="0" smtClean="0">
                <a:effectLst/>
              </a:rPr>
              <a:t>«</a:t>
            </a:r>
            <a:r>
              <a:rPr lang="ru-RU" sz="3600" dirty="0">
                <a:effectLst/>
              </a:rPr>
              <a:t>Сказка о рыбаке и рыбке»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077072"/>
            <a:ext cx="6400800" cy="1752600"/>
          </a:xfrm>
        </p:spPr>
        <p:txBody>
          <a:bodyPr>
            <a:normAutofit fontScale="47500" lnSpcReduction="20000"/>
          </a:bodyPr>
          <a:lstStyle/>
          <a:p>
            <a:r>
              <a:rPr lang="ru-RU" sz="5400" dirty="0" smtClean="0"/>
              <a:t>Урок </a:t>
            </a:r>
            <a:r>
              <a:rPr lang="ru-RU" sz="5400" dirty="0" smtClean="0"/>
              <a:t>– </a:t>
            </a:r>
            <a:r>
              <a:rPr lang="ru-RU" sz="5400" dirty="0" err="1" smtClean="0"/>
              <a:t>квест</a:t>
            </a:r>
            <a:endParaRPr lang="ru-RU" sz="5400" dirty="0" smtClean="0"/>
          </a:p>
          <a:p>
            <a:r>
              <a:rPr lang="ru-RU" sz="5400" dirty="0" smtClean="0"/>
              <a:t>автор </a:t>
            </a:r>
            <a:r>
              <a:rPr lang="ru-RU" sz="5400" dirty="0" err="1" smtClean="0"/>
              <a:t>Позляева</a:t>
            </a:r>
            <a:r>
              <a:rPr lang="ru-RU" sz="5400" dirty="0" smtClean="0"/>
              <a:t> Инна Леонидовна</a:t>
            </a:r>
          </a:p>
          <a:p>
            <a:r>
              <a:rPr lang="ru-RU" sz="5400" dirty="0" smtClean="0"/>
              <a:t> учитель начальных классов </a:t>
            </a:r>
          </a:p>
          <a:p>
            <a:r>
              <a:rPr lang="ru-RU" sz="5400" dirty="0" smtClean="0"/>
              <a:t>МОУ </a:t>
            </a:r>
            <a:r>
              <a:rPr lang="ru-RU" sz="5400" dirty="0" err="1" smtClean="0"/>
              <a:t>Речицкая</a:t>
            </a:r>
            <a:r>
              <a:rPr lang="ru-RU" sz="5400" dirty="0" smtClean="0"/>
              <a:t> СОШ    Московская область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Подбери по картинке антоним</a:t>
            </a: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:</a:t>
            </a:r>
          </a:p>
        </p:txBody>
      </p:sp>
      <p:pic>
        <p:nvPicPr>
          <p:cNvPr id="9219" name="Содержимое 3" descr="63c4efb6ed5a9e63a3c53591e20609b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64088" y="3861047"/>
            <a:ext cx="2736304" cy="1773793"/>
          </a:xfrm>
          <a:effectLst>
            <a:softEdge rad="112500"/>
          </a:effectLst>
        </p:spPr>
      </p:pic>
      <p:pic>
        <p:nvPicPr>
          <p:cNvPr id="9220" name="Содержимое 3" descr="02105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861048"/>
            <a:ext cx="238459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Содержимое 3" descr="746328cb3d6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196752"/>
            <a:ext cx="2490070" cy="1868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Содержимое 3" descr="f_4c0e0993d358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268760"/>
            <a:ext cx="2664296" cy="1767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3" name="TextBox 8"/>
          <p:cNvSpPr txBox="1">
            <a:spLocks noChangeArrowheads="1"/>
          </p:cNvSpPr>
          <p:nvPr/>
        </p:nvSpPr>
        <p:spPr bwMode="auto">
          <a:xfrm>
            <a:off x="755576" y="5661248"/>
            <a:ext cx="32103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поймал 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рыбку</a:t>
            </a:r>
          </a:p>
        </p:txBody>
      </p:sp>
      <p:sp>
        <p:nvSpPr>
          <p:cNvPr id="9224" name="TextBox 9"/>
          <p:cNvSpPr txBox="1">
            <a:spLocks noChangeArrowheads="1"/>
          </p:cNvSpPr>
          <p:nvPr/>
        </p:nvSpPr>
        <p:spPr bwMode="auto">
          <a:xfrm>
            <a:off x="4644008" y="5733256"/>
            <a:ext cx="36476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отпустил  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рыбку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85813" y="2857500"/>
            <a:ext cx="32297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закинул 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невод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76056" y="2924944"/>
            <a:ext cx="36395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вытащил  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невод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  <p:bldP spid="9224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Comic Sans MS" pitchFamily="66" charset="0"/>
              </a:rPr>
              <a:t>Подбери по картинке антоним</a:t>
            </a:r>
            <a:r>
              <a:rPr lang="ru-RU" sz="4000" dirty="0" smtClean="0">
                <a:solidFill>
                  <a:srgbClr val="002060"/>
                </a:solidFill>
                <a:latin typeface="Comic Sans MS" pitchFamily="66" charset="0"/>
              </a:rPr>
              <a:t>:</a:t>
            </a:r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3608" y="1340768"/>
            <a:ext cx="2520280" cy="1876209"/>
          </a:xfrm>
          <a:effectLst>
            <a:softEdge rad="112500"/>
          </a:effectLst>
        </p:spPr>
      </p:pic>
      <p:pic>
        <p:nvPicPr>
          <p:cNvPr id="5" name="Содержимое 3" descr="2c7a5cd99286.jpg"/>
          <p:cNvPicPr>
            <a:picLocks noChangeAspect="1"/>
          </p:cNvPicPr>
          <p:nvPr/>
        </p:nvPicPr>
        <p:blipFill>
          <a:blip r:embed="rId3" cstate="print"/>
          <a:srcRect t="-4480" r="43037" b="1443"/>
          <a:stretch>
            <a:fillRect/>
          </a:stretch>
        </p:blipFill>
        <p:spPr bwMode="auto">
          <a:xfrm>
            <a:off x="5652120" y="1196752"/>
            <a:ext cx="1728192" cy="1987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85813" y="3214688"/>
            <a:ext cx="31759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старое 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корыто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76056" y="3212976"/>
            <a:ext cx="29842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новое 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корыто</a:t>
            </a:r>
          </a:p>
        </p:txBody>
      </p:sp>
      <p:pic>
        <p:nvPicPr>
          <p:cNvPr id="8" name="Содержимое 3" descr="2c7a5cd99286.jpg"/>
          <p:cNvPicPr>
            <a:picLocks noChangeAspect="1"/>
          </p:cNvPicPr>
          <p:nvPr/>
        </p:nvPicPr>
        <p:blipFill>
          <a:blip r:embed="rId3" cstate="print"/>
          <a:srcRect l="48921" t="1443"/>
          <a:stretch>
            <a:fillRect/>
          </a:stretch>
        </p:blipFill>
        <p:spPr bwMode="auto">
          <a:xfrm>
            <a:off x="1115616" y="4005064"/>
            <a:ext cx="2304256" cy="1744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3" descr="49528826_1254751352_1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861048"/>
            <a:ext cx="1500198" cy="2045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11560" y="5733256"/>
            <a:ext cx="38447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низкая  землянка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716016" y="5733256"/>
            <a:ext cx="35283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высокий  терем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Comic Sans MS" pitchFamily="66" charset="0"/>
              </a:rPr>
              <a:t>Подбери по картинке антоним:</a:t>
            </a:r>
          </a:p>
        </p:txBody>
      </p:sp>
      <p:pic>
        <p:nvPicPr>
          <p:cNvPr id="4" name="Содержимое 3" descr="03labb2dp12219044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3" y="1484784"/>
            <a:ext cx="2496279" cy="1872208"/>
          </a:xfrm>
          <a:effectLst>
            <a:softEdge rad="112500"/>
          </a:effectLst>
        </p:spPr>
      </p:pic>
      <p:pic>
        <p:nvPicPr>
          <p:cNvPr id="5" name="Содержимое 3" descr="skazka_o_rybake_i_rybke_0-19-15_9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64088" y="1484784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1520" y="3429000"/>
            <a:ext cx="41828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чёрная крестьянка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0" y="3429000"/>
            <a:ext cx="43590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столбовая дворянка</a:t>
            </a:r>
          </a:p>
        </p:txBody>
      </p:sp>
      <p:pic>
        <p:nvPicPr>
          <p:cNvPr id="8" name="Содержимое 3" descr="rr13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5508104" y="4149080"/>
            <a:ext cx="2428876" cy="1822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995936" y="5877272"/>
            <a:ext cx="43605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на море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чёрная буря</a:t>
            </a:r>
          </a:p>
        </p:txBody>
      </p:sp>
      <p:pic>
        <p:nvPicPr>
          <p:cNvPr id="10" name="Содержимое 3" descr="rr02.jpg"/>
          <p:cNvPicPr>
            <a:picLocks noChangeAspect="1"/>
          </p:cNvPicPr>
          <p:nvPr/>
        </p:nvPicPr>
        <p:blipFill>
          <a:blip r:embed="rId5" cstate="print">
            <a:lum bright="20000" contrast="30000"/>
          </a:blip>
          <a:srcRect l="64206" t="40407"/>
          <a:stretch>
            <a:fillRect/>
          </a:stretch>
        </p:blipFill>
        <p:spPr bwMode="auto">
          <a:xfrm>
            <a:off x="971600" y="4005064"/>
            <a:ext cx="2304256" cy="2063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67544" y="5877272"/>
            <a:ext cx="30668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на  море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тишь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Comic Sans MS" pitchFamily="66" charset="0"/>
                <a:hlinkClick r:id="rId2" action="ppaction://hlinksldjump"/>
              </a:rPr>
              <a:t>Подбери по картинке антоним: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99592" y="2852936"/>
            <a:ext cx="31759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b="1" dirty="0" smtClean="0"/>
              <a:t>простая</a:t>
            </a:r>
            <a:r>
              <a:rPr lang="ru-RU" sz="3600" dirty="0" smtClean="0"/>
              <a:t> рыбка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9552" y="5661248"/>
            <a:ext cx="36658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приплыла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рыбка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76056" y="2852936"/>
            <a:ext cx="31051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золотая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рыбка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932040" y="5661248"/>
            <a:ext cx="27029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ушла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море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645024"/>
            <a:ext cx="261029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645024"/>
            <a:ext cx="2592288" cy="207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3" descr="698575177[1]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652120" y="1196752"/>
            <a:ext cx="1736795" cy="1656184"/>
          </a:xfrm>
          <a:prstGeom prst="rect">
            <a:avLst/>
          </a:prstGeom>
        </p:spPr>
      </p:pic>
      <p:pic>
        <p:nvPicPr>
          <p:cNvPr id="13" name="Рисунок 12" descr="fish_PNG116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75656" y="1412776"/>
            <a:ext cx="2016224" cy="1312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Comic Sans MS" pitchFamily="66" charset="0"/>
                <a:hlinkClick r:id="rId2" action="ppaction://hlinksldjump"/>
              </a:rPr>
              <a:t>Подбери синоним, соедини:</a:t>
            </a:r>
            <a:endParaRPr lang="ru-RU" sz="40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6715125" y="4500563"/>
            <a:ext cx="1785938" cy="7143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бранит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072313" y="3429000"/>
            <a:ext cx="1785937" cy="7143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грустит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5813" y="4429125"/>
            <a:ext cx="1785937" cy="7143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молвит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58000" y="2357438"/>
            <a:ext cx="1785938" cy="7143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спорить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57375" y="5500688"/>
            <a:ext cx="1785938" cy="7143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перечить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72125" y="1357313"/>
            <a:ext cx="1785938" cy="7143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говорит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8625" y="3357563"/>
            <a:ext cx="1785938" cy="7143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печалится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2938" y="2357438"/>
            <a:ext cx="1785937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кликать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928813" y="1357313"/>
            <a:ext cx="1785937" cy="714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ругает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43563" y="5500688"/>
            <a:ext cx="1785937" cy="7143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звать</a:t>
            </a:r>
          </a:p>
        </p:txBody>
      </p:sp>
      <p:cxnSp>
        <p:nvCxnSpPr>
          <p:cNvPr id="15" name="Прямая со стрелкой 14"/>
          <p:cNvCxnSpPr>
            <a:stCxn id="12" idx="3"/>
          </p:cNvCxnSpPr>
          <p:nvPr/>
        </p:nvCxnSpPr>
        <p:spPr>
          <a:xfrm>
            <a:off x="3714750" y="1714500"/>
            <a:ext cx="2928938" cy="30718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13" idx="1"/>
          </p:cNvCxnSpPr>
          <p:nvPr/>
        </p:nvCxnSpPr>
        <p:spPr>
          <a:xfrm rot="16200000" flipH="1">
            <a:off x="2500313" y="2714625"/>
            <a:ext cx="3143250" cy="31432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0" idx="3"/>
          </p:cNvCxnSpPr>
          <p:nvPr/>
        </p:nvCxnSpPr>
        <p:spPr>
          <a:xfrm>
            <a:off x="2214563" y="3714750"/>
            <a:ext cx="4786312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6" idx="3"/>
          </p:cNvCxnSpPr>
          <p:nvPr/>
        </p:nvCxnSpPr>
        <p:spPr>
          <a:xfrm flipV="1">
            <a:off x="2571750" y="1785938"/>
            <a:ext cx="2928938" cy="30003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8" idx="3"/>
          </p:cNvCxnSpPr>
          <p:nvPr/>
        </p:nvCxnSpPr>
        <p:spPr>
          <a:xfrm flipV="1">
            <a:off x="3643313" y="2786063"/>
            <a:ext cx="3143250" cy="30718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Выгнутая влево стрелка 19"/>
          <p:cNvSpPr/>
          <p:nvPr/>
        </p:nvSpPr>
        <p:spPr>
          <a:xfrm rot="3406238">
            <a:off x="942893" y="1249875"/>
            <a:ext cx="631071" cy="100811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Найди строчки в сказке, относящиеся к иллюстрациям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7" name="Picture 2" descr="Картинка 53 из 442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149080"/>
            <a:ext cx="3810438" cy="2135160"/>
          </a:xfrm>
          <a:prstGeom prst="rect">
            <a:avLst/>
          </a:prstGeom>
          <a:noFill/>
        </p:spPr>
      </p:pic>
      <p:pic>
        <p:nvPicPr>
          <p:cNvPr id="8" name="Picture 2" descr="http://festival.1september.ru/articles/619898/presentation/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3092" y="4005064"/>
            <a:ext cx="3264363" cy="2448272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1484784"/>
            <a:ext cx="3024336" cy="241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556792"/>
            <a:ext cx="2808312" cy="22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Найди строчки в сказке, относящиеся к иллюстрациям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306034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Картинка 46 из 4420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556792"/>
            <a:ext cx="3264363" cy="2448272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4077072"/>
            <a:ext cx="297033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077072"/>
            <a:ext cx="2987824" cy="2390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99898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Найди строчки в сказке, относящиеся к иллюстрациям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6" name="Picture 4" descr="http://world.epolotsk.com/image/84859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84784"/>
            <a:ext cx="3160812" cy="2370610"/>
          </a:xfrm>
          <a:prstGeom prst="rect">
            <a:avLst/>
          </a:prstGeom>
          <a:noFill/>
        </p:spPr>
      </p:pic>
      <p:pic>
        <p:nvPicPr>
          <p:cNvPr id="9" name="Picture 2" descr="http://www.torrentzal.ru/generic/catalog/all/10973_scr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412776"/>
            <a:ext cx="3174306" cy="237626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149080"/>
            <a:ext cx="2952328" cy="236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4077072"/>
            <a:ext cx="3168352" cy="253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hlinkClick r:id="" action="ppaction://hlinkshowjump?jump=nextslide"/>
              </a:rPr>
              <a:t>Найди строчки в сказке, относящиеся к иллюстрациям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2" descr="Картинка 60 из 4420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43608" y="4077072"/>
            <a:ext cx="2952328" cy="2214246"/>
          </a:xfrm>
          <a:prstGeom prst="rect">
            <a:avLst/>
          </a:prstGeom>
          <a:noFill/>
        </p:spPr>
      </p:pic>
      <p:pic>
        <p:nvPicPr>
          <p:cNvPr id="5" name="Picture 2" descr="http://www.supercook.ru/images-skazki-vypusk/sk-zol-rybka-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149080"/>
            <a:ext cx="2880320" cy="2160240"/>
          </a:xfrm>
          <a:prstGeom prst="rect">
            <a:avLst/>
          </a:prstGeom>
          <a:noFill/>
        </p:spPr>
      </p:pic>
      <p:pic>
        <p:nvPicPr>
          <p:cNvPr id="6" name="Picture 2" descr="http://mir.zavantag.com/pars_docs/refs/219/218658/218658_html_m7eab96f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1628800"/>
            <a:ext cx="3024336" cy="228505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628800"/>
            <a:ext cx="2898322" cy="231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58175" cy="1582737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Какая фраза стала фразеологизмом, благодаря «Сказке о рыбаке и рыбке»</a:t>
            </a:r>
            <a:b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А. С. Пушкина? </a:t>
            </a:r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827584" y="2276872"/>
            <a:ext cx="7829550" cy="369728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dirty="0" smtClean="0"/>
              <a:t>Старуха </a:t>
            </a:r>
            <a:r>
              <a:rPr lang="ru-RU" b="1" dirty="0" smtClean="0"/>
              <a:t>осталась у разбитого корыта</a:t>
            </a:r>
            <a:r>
              <a:rPr lang="ru-RU" dirty="0" smtClean="0"/>
              <a:t>.</a:t>
            </a:r>
          </a:p>
        </p:txBody>
      </p:sp>
      <p:pic>
        <p:nvPicPr>
          <p:cNvPr id="5" name="Содержимое 3" descr="b15005c0a84b834c0d82941d5ea_pre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27784" y="2924944"/>
            <a:ext cx="3096400" cy="231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0063" y="5143500"/>
            <a:ext cx="8001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Требуя 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лучшего, </a:t>
            </a:r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она  осталась ни с чем, потеряла  всё и вернулась к своему  бедственному положению.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5" grpId="0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ost-18029-12386569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04664"/>
            <a:ext cx="4464496" cy="593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Мастерство А. С. Пушкина</a:t>
            </a:r>
          </a:p>
        </p:txBody>
      </p:sp>
      <p:pic>
        <p:nvPicPr>
          <p:cNvPr id="4" name="Содержимое 3" descr="63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8000"/>
          </a:blip>
          <a:stretch>
            <a:fillRect/>
          </a:stretch>
        </p:blipFill>
        <p:spPr>
          <a:xfrm>
            <a:off x="611560" y="1268760"/>
            <a:ext cx="2381267" cy="1785951"/>
          </a:xfrm>
          <a:effectLst>
            <a:softEdge rad="112500"/>
          </a:effectLst>
        </p:spPr>
      </p:pic>
      <p:pic>
        <p:nvPicPr>
          <p:cNvPr id="5" name="Содержимое 3" descr="skazka_o_rybake_i_rybke_0-21-19_011.jpg"/>
          <p:cNvPicPr>
            <a:picLocks noChangeAspect="1"/>
          </p:cNvPicPr>
          <p:nvPr/>
        </p:nvPicPr>
        <p:blipFill>
          <a:blip r:embed="rId3" cstate="print">
            <a:lum contrast="14000"/>
          </a:blip>
          <a:stretch>
            <a:fillRect/>
          </a:stretch>
        </p:blipFill>
        <p:spPr>
          <a:xfrm>
            <a:off x="3275856" y="1268760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3" descr="SKAZKA%20O%20RIBAKE%20I%20RIBKE.jpg"/>
          <p:cNvPicPr>
            <a:picLocks noChangeAspect="1"/>
          </p:cNvPicPr>
          <p:nvPr/>
        </p:nvPicPr>
        <p:blipFill>
          <a:blip r:embed="rId4" cstate="print">
            <a:lum contrast="19000"/>
          </a:blip>
          <a:stretch>
            <a:fillRect/>
          </a:stretch>
        </p:blipFill>
        <p:spPr>
          <a:xfrm>
            <a:off x="6300192" y="1340768"/>
            <a:ext cx="2286016" cy="170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3" descr="skazka_o_rybake_i_rybke_avi_image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4005064"/>
            <a:ext cx="266701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3" descr="rr13.jpg"/>
          <p:cNvPicPr>
            <a:picLocks noChangeAspect="1"/>
          </p:cNvPicPr>
          <p:nvPr/>
        </p:nvPicPr>
        <p:blipFill>
          <a:blip r:embed="rId6" cstate="print">
            <a:lum contrast="41000"/>
          </a:blip>
          <a:stretch>
            <a:fillRect/>
          </a:stretch>
        </p:blipFill>
        <p:spPr>
          <a:xfrm>
            <a:off x="4860032" y="4077072"/>
            <a:ext cx="2714644" cy="2035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800" name="TextBox 8"/>
          <p:cNvSpPr txBox="1">
            <a:spLocks noChangeArrowheads="1"/>
          </p:cNvSpPr>
          <p:nvPr/>
        </p:nvSpPr>
        <p:spPr bwMode="auto">
          <a:xfrm>
            <a:off x="683568" y="3068960"/>
            <a:ext cx="18926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Море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слегка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разыгралось</a:t>
            </a:r>
          </a:p>
        </p:txBody>
      </p:sp>
      <p:sp>
        <p:nvSpPr>
          <p:cNvPr id="33801" name="TextBox 9"/>
          <p:cNvSpPr txBox="1">
            <a:spLocks noChangeArrowheads="1"/>
          </p:cNvSpPr>
          <p:nvPr/>
        </p:nvSpPr>
        <p:spPr bwMode="auto">
          <a:xfrm>
            <a:off x="2843808" y="3284984"/>
            <a:ext cx="3492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Помутилось  синее  море</a:t>
            </a:r>
          </a:p>
        </p:txBody>
      </p:sp>
      <p:sp>
        <p:nvSpPr>
          <p:cNvPr id="33802" name="TextBox 10"/>
          <p:cNvSpPr txBox="1">
            <a:spLocks noChangeArrowheads="1"/>
          </p:cNvSpPr>
          <p:nvPr/>
        </p:nvSpPr>
        <p:spPr bwMode="auto">
          <a:xfrm>
            <a:off x="6516216" y="3068960"/>
            <a:ext cx="18473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спокойно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синее море</a:t>
            </a:r>
          </a:p>
        </p:txBody>
      </p:sp>
      <p:sp>
        <p:nvSpPr>
          <p:cNvPr id="33803" name="TextBox 11"/>
          <p:cNvSpPr txBox="1">
            <a:spLocks noChangeArrowheads="1"/>
          </p:cNvSpPr>
          <p:nvPr/>
        </p:nvSpPr>
        <p:spPr bwMode="auto">
          <a:xfrm>
            <a:off x="539552" y="5949280"/>
            <a:ext cx="3140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Почернело синее море</a:t>
            </a:r>
          </a:p>
        </p:txBody>
      </p:sp>
      <p:sp>
        <p:nvSpPr>
          <p:cNvPr id="33804" name="TextBox 12"/>
          <p:cNvSpPr txBox="1">
            <a:spLocks noChangeArrowheads="1"/>
          </p:cNvSpPr>
          <p:nvPr/>
        </p:nvSpPr>
        <p:spPr bwMode="auto">
          <a:xfrm>
            <a:off x="4427984" y="6093296"/>
            <a:ext cx="2944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море чёрная буря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8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38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Comic Sans MS" pitchFamily="66" charset="0"/>
              </a:rPr>
              <a:t>Обычно в сказках счастливый конец. </a:t>
            </a:r>
            <a:br>
              <a:rPr lang="ru-RU" sz="32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Comic Sans MS" pitchFamily="66" charset="0"/>
              </a:rPr>
              <a:t>А в этой сказке? </a:t>
            </a:r>
          </a:p>
        </p:txBody>
      </p:sp>
      <p:pic>
        <p:nvPicPr>
          <p:cNvPr id="29699" name="Содержимое 3" descr="698575177[1]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75856" y="1916832"/>
            <a:ext cx="2257425" cy="2152650"/>
          </a:xfrm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1331640" y="4077072"/>
            <a:ext cx="642675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Comic Sans MS" pitchFamily="66" charset="0"/>
              </a:rPr>
              <a:t>Почему рыбка не выполнила </a:t>
            </a:r>
            <a:endParaRPr lang="ru-RU" sz="32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Comic Sans MS" pitchFamily="66" charset="0"/>
              </a:rPr>
              <a:t>все </a:t>
            </a:r>
            <a:r>
              <a:rPr lang="ru-RU" sz="3200" b="1" dirty="0">
                <a:solidFill>
                  <a:srgbClr val="002060"/>
                </a:solidFill>
                <a:latin typeface="Comic Sans MS" pitchFamily="66" charset="0"/>
              </a:rPr>
              <a:t>желания  старухи?</a:t>
            </a:r>
          </a:p>
        </p:txBody>
      </p:sp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827584" y="5373216"/>
            <a:ext cx="71978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Comic Sans MS" pitchFamily="66" charset="0"/>
              </a:rPr>
              <a:t>А что бы вы попросили у рыбки?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62" y="357166"/>
            <a:ext cx="701018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Счастливый конец!</a:t>
            </a:r>
          </a:p>
        </p:txBody>
      </p:sp>
      <p:sp>
        <p:nvSpPr>
          <p:cNvPr id="30723" name="Содержимое 5"/>
          <p:cNvSpPr>
            <a:spLocks noGrp="1"/>
          </p:cNvSpPr>
          <p:nvPr>
            <p:ph idx="1"/>
          </p:nvPr>
        </p:nvSpPr>
        <p:spPr>
          <a:xfrm>
            <a:off x="539552" y="1556792"/>
            <a:ext cx="8401050" cy="2554288"/>
          </a:xfrm>
        </p:spPr>
        <p:txBody>
          <a:bodyPr>
            <a:normAutofit fontScale="25000" lnSpcReduction="20000"/>
          </a:bodyPr>
          <a:lstStyle/>
          <a:p>
            <a:pPr>
              <a:buFont typeface="Arial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                </a:t>
            </a:r>
            <a:r>
              <a:rPr lang="ru-RU" sz="12300" b="1" dirty="0" smtClean="0">
                <a:solidFill>
                  <a:srgbClr val="002060"/>
                </a:solidFill>
                <a:latin typeface="Comic Sans MS" pitchFamily="66" charset="0"/>
              </a:rPr>
              <a:t>Подведём  итоги! </a:t>
            </a:r>
          </a:p>
          <a:p>
            <a:pPr>
              <a:buFont typeface="Arial" charset="0"/>
              <a:buNone/>
            </a:pPr>
            <a:endParaRPr lang="ru-RU" sz="123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sz="12300" b="1" dirty="0" smtClean="0">
                <a:solidFill>
                  <a:srgbClr val="002060"/>
                </a:solidFill>
                <a:latin typeface="Comic Sans MS" pitchFamily="66" charset="0"/>
              </a:rPr>
              <a:t>	Посчитайте, сколько богатств в вашем  подводном царстве, что вы заработали? </a:t>
            </a:r>
          </a:p>
          <a:p>
            <a:endParaRPr lang="ru-RU" sz="123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sz="12300" b="1" dirty="0" smtClean="0">
                <a:solidFill>
                  <a:srgbClr val="002060"/>
                </a:solidFill>
                <a:latin typeface="Comic Sans MS" pitchFamily="66" charset="0"/>
              </a:rPr>
              <a:t>Оформите коллаж с помощью ваших наград.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ropical-coral-reef-12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150" y="1340768"/>
            <a:ext cx="8402826" cy="52517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Коллаж</a:t>
            </a:r>
            <a:br>
              <a:rPr lang="ru-RU" dirty="0" smtClean="0"/>
            </a:br>
            <a:r>
              <a:rPr lang="ru-RU" dirty="0" smtClean="0"/>
              <a:t> «Морское царство Золотой рыбки»</a:t>
            </a:r>
            <a:endParaRPr lang="ru-RU" dirty="0"/>
          </a:p>
        </p:txBody>
      </p:sp>
      <p:pic>
        <p:nvPicPr>
          <p:cNvPr id="5" name="Рисунок 4" descr="0_6f8da_b44a8a24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4340" y="3645024"/>
            <a:ext cx="2335523" cy="1224136"/>
          </a:xfrm>
          <a:prstGeom prst="rect">
            <a:avLst/>
          </a:prstGeom>
        </p:spPr>
      </p:pic>
      <p:pic>
        <p:nvPicPr>
          <p:cNvPr id="4" name="Содержимое 3" descr="0_5ff32_e98933e5_orig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292080" y="4293096"/>
            <a:ext cx="1533600" cy="1084800"/>
          </a:xfrm>
        </p:spPr>
      </p:pic>
      <p:pic>
        <p:nvPicPr>
          <p:cNvPr id="6" name="Рисунок 5" descr="0_8f508_3180b0fd_ori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3140968"/>
            <a:ext cx="3415417" cy="3185592"/>
          </a:xfrm>
          <a:prstGeom prst="rect">
            <a:avLst/>
          </a:prstGeom>
        </p:spPr>
      </p:pic>
      <p:pic>
        <p:nvPicPr>
          <p:cNvPr id="7" name="Рисунок 6" descr="0_8f508_3180b0fd_ori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104287" flipV="1">
            <a:off x="5478877" y="3455319"/>
            <a:ext cx="3415417" cy="2831461"/>
          </a:xfrm>
          <a:prstGeom prst="rect">
            <a:avLst/>
          </a:prstGeom>
        </p:spPr>
      </p:pic>
      <p:pic>
        <p:nvPicPr>
          <p:cNvPr id="8" name="Рисунок 7" descr="seashell-1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39952" y="5589240"/>
            <a:ext cx="792088" cy="573140"/>
          </a:xfrm>
          <a:prstGeom prst="rect">
            <a:avLst/>
          </a:prstGeom>
        </p:spPr>
      </p:pic>
      <p:pic>
        <p:nvPicPr>
          <p:cNvPr id="10" name="Рисунок 9" descr="0_12e345_a823d45c_ori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80312" y="5589240"/>
            <a:ext cx="936104" cy="589362"/>
          </a:xfrm>
          <a:prstGeom prst="rect">
            <a:avLst/>
          </a:prstGeom>
        </p:spPr>
      </p:pic>
      <p:pic>
        <p:nvPicPr>
          <p:cNvPr id="11" name="Рисунок 10" descr="102784554__obitatli_more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51720" y="3573016"/>
            <a:ext cx="1245518" cy="1245518"/>
          </a:xfrm>
          <a:prstGeom prst="rect">
            <a:avLst/>
          </a:prstGeom>
        </p:spPr>
      </p:pic>
      <p:pic>
        <p:nvPicPr>
          <p:cNvPr id="12" name="Мелодии - 60 - ПОЛЬ МОРИА - В МИРЕ ЖИВОТНЫХ (mp3ostrov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-304800" y="6705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28625" y="500063"/>
            <a:ext cx="8229600" cy="65405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Где изображен портрет А.С. Пушкина?</a:t>
            </a:r>
          </a:p>
        </p:txBody>
      </p:sp>
      <p:pic>
        <p:nvPicPr>
          <p:cNvPr id="4099" name="Picture 2" descr="Файл:REPIN portret REPI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143000"/>
            <a:ext cx="23685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1357313" y="3786188"/>
            <a:ext cx="1643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>
                <a:latin typeface="Calibri" pitchFamily="34" charset="0"/>
              </a:rPr>
              <a:t>РЕПИН </a:t>
            </a:r>
          </a:p>
        </p:txBody>
      </p:sp>
      <p:pic>
        <p:nvPicPr>
          <p:cNvPr id="4101" name="Рисунок 5" descr="Pushki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88" y="1143000"/>
            <a:ext cx="2522537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Рисунок 6" descr="img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7413" y="1139825"/>
            <a:ext cx="2462212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Стрелка вверх 7"/>
          <p:cNvGrpSpPr>
            <a:grpSpLocks/>
          </p:cNvGrpSpPr>
          <p:nvPr/>
        </p:nvGrpSpPr>
        <p:grpSpPr bwMode="auto">
          <a:xfrm>
            <a:off x="3870325" y="4395788"/>
            <a:ext cx="1543050" cy="1462087"/>
            <a:chOff x="2438" y="2769"/>
            <a:chExt cx="972" cy="921"/>
          </a:xfrm>
        </p:grpSpPr>
        <p:pic>
          <p:nvPicPr>
            <p:cNvPr id="4104" name="Стрелка вверх 7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38" y="2769"/>
              <a:ext cx="972" cy="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5" name="Text Box 8"/>
            <p:cNvSpPr txBox="1">
              <a:spLocks noChangeArrowheads="1"/>
            </p:cNvSpPr>
            <p:nvPr/>
          </p:nvSpPr>
          <p:spPr bwMode="auto">
            <a:xfrm>
              <a:off x="2700" y="3007"/>
              <a:ext cx="450" cy="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29600" cy="654050"/>
          </a:xfrm>
        </p:spPr>
        <p:txBody>
          <a:bodyPr>
            <a:noAutofit/>
          </a:bodyPr>
          <a:lstStyle/>
          <a:p>
            <a:pPr eaLnBrk="1" hangingPunct="1"/>
            <a:r>
              <a:rPr lang="ru-RU" sz="6000" b="1" dirty="0" smtClean="0">
                <a:solidFill>
                  <a:srgbClr val="7030A0"/>
                </a:solidFill>
              </a:rPr>
              <a:t>А.С. Пушкин</a:t>
            </a:r>
          </a:p>
        </p:txBody>
      </p:sp>
      <p:pic>
        <p:nvPicPr>
          <p:cNvPr id="5123" name="Рисунок 5" descr="Pushk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96752"/>
            <a:ext cx="439420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4525963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</a:rPr>
              <a:t>1 команда</a:t>
            </a:r>
            <a:endParaRPr lang="ru-RU" sz="6000" dirty="0" smtClean="0"/>
          </a:p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2 команда</a:t>
            </a:r>
            <a:endParaRPr lang="ru-RU" sz="6000" dirty="0" smtClean="0"/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</a:rPr>
              <a:t>3 команда</a:t>
            </a:r>
            <a:endParaRPr lang="ru-RU" sz="6000" dirty="0" smtClean="0"/>
          </a:p>
          <a:p>
            <a:pPr algn="ctr"/>
            <a:r>
              <a:rPr lang="ru-RU" sz="6000" b="1" dirty="0" smtClean="0">
                <a:solidFill>
                  <a:schemeClr val="accent4">
                    <a:lumMod val="75000"/>
                  </a:schemeClr>
                </a:solidFill>
              </a:rPr>
              <a:t>4 команда</a:t>
            </a:r>
            <a:endParaRPr lang="ru-RU" sz="6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54317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smtClean="0"/>
          </a:p>
        </p:txBody>
      </p:sp>
      <p:pic>
        <p:nvPicPr>
          <p:cNvPr id="22531" name="Рисунок 3" descr="criptogr0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776864" cy="420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220072" y="1916832"/>
            <a:ext cx="3494087" cy="214312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4800" b="1" dirty="0" smtClean="0">
                <a:latin typeface="Comic Sans MS" pitchFamily="66" charset="0"/>
              </a:rPr>
              <a:t>Сказка о</a:t>
            </a:r>
            <a:br>
              <a:rPr lang="ru-RU" sz="4800" b="1" dirty="0" smtClean="0">
                <a:latin typeface="Comic Sans MS" pitchFamily="66" charset="0"/>
              </a:rPr>
            </a:br>
            <a:r>
              <a:rPr lang="ru-RU" sz="4800" b="1" dirty="0" smtClean="0">
                <a:latin typeface="Comic Sans MS" pitchFamily="66" charset="0"/>
              </a:rPr>
              <a:t> рыбаке и </a:t>
            </a:r>
            <a:br>
              <a:rPr lang="ru-RU" sz="4800" b="1" dirty="0" smtClean="0">
                <a:latin typeface="Comic Sans MS" pitchFamily="66" charset="0"/>
              </a:rPr>
            </a:br>
            <a:r>
              <a:rPr lang="ru-RU" sz="4800" b="1" dirty="0" smtClean="0">
                <a:latin typeface="Comic Sans MS" pitchFamily="66" charset="0"/>
              </a:rPr>
              <a:t>рыбке</a:t>
            </a:r>
          </a:p>
        </p:txBody>
      </p:sp>
      <p:pic>
        <p:nvPicPr>
          <p:cNvPr id="43020" name="Picture 12" descr="i_4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4126639" cy="5588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b15005c0a84b834c0d82941d5ea_pre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980728"/>
            <a:ext cx="2577241" cy="1930747"/>
          </a:xfrm>
          <a:effectLst>
            <a:softEdge rad="112500"/>
          </a:effectLst>
        </p:spPr>
      </p:pic>
      <p:sp>
        <p:nvSpPr>
          <p:cNvPr id="5" name="Содержимое 12"/>
          <p:cNvSpPr txBox="1">
            <a:spLocks/>
          </p:cNvSpPr>
          <p:nvPr/>
        </p:nvSpPr>
        <p:spPr>
          <a:xfrm>
            <a:off x="553050" y="1268760"/>
            <a:ext cx="659156" cy="1200329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7200" b="1" i="0" u="none" strike="noStrike" kern="1200" cap="none" spc="50" normalizeH="0" baseline="0" noProof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1</a:t>
            </a:r>
            <a:endParaRPr kumimoji="0" lang="ru-RU" sz="72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1412776"/>
            <a:ext cx="659155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4" action="ppaction://hlinksldjump"/>
              </a:rPr>
              <a:t>2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Содержимое 3" descr="rr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764704"/>
            <a:ext cx="3312368" cy="2484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23528" y="4293096"/>
            <a:ext cx="659155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6" action="ppaction://hlinksldjump"/>
              </a:rPr>
              <a:t>3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Содержимое 3" descr="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03648" y="3789040"/>
            <a:ext cx="2808312" cy="2364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11560" y="3068960"/>
            <a:ext cx="43204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  <a:t>Двор устаревших слов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436096" y="3068960"/>
            <a:ext cx="33489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omic Sans MS" pitchFamily="66" charset="0"/>
              </a:rPr>
              <a:t>Море  Антонимов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1043608" y="6021288"/>
            <a:ext cx="34050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Улица Синонимов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940152" y="4221088"/>
            <a:ext cx="659156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8" action="ppaction://hlinksldjump"/>
              </a:rPr>
              <a:t>4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" name="Picture 8" descr="3d58f71410a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3789040"/>
            <a:ext cx="1368152" cy="194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5004048" y="5517232"/>
            <a:ext cx="266771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826300"/>
                </a:solidFill>
                <a:latin typeface="Comic Sans MS" pitchFamily="66" charset="0"/>
              </a:rPr>
              <a:t>Переулок  </a:t>
            </a:r>
          </a:p>
          <a:p>
            <a:r>
              <a:rPr lang="ru-RU" sz="2800" b="1" dirty="0" smtClean="0">
                <a:solidFill>
                  <a:srgbClr val="826300"/>
                </a:solidFill>
                <a:latin typeface="Comic Sans MS" pitchFamily="66" charset="0"/>
              </a:rPr>
              <a:t>Иллюстрации</a:t>
            </a:r>
            <a:endParaRPr lang="ru-RU" sz="2800" b="1" dirty="0">
              <a:solidFill>
                <a:srgbClr val="8263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15005c0a84b834c0d82941d5ea_pre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1268760"/>
            <a:ext cx="3600400" cy="2697248"/>
          </a:xfrm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691680" y="40466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  <a:hlinkClick r:id="rId3" action="ppaction://hlinksldjump"/>
              </a:rPr>
              <a:t>Двор устаревших слов</a:t>
            </a:r>
            <a:endParaRPr lang="ru-RU" sz="36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88224" y="3933056"/>
            <a:ext cx="2144754" cy="8309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оркоты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75856" y="5301208"/>
            <a:ext cx="3231810" cy="8309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ректьсняка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44208" y="1844824"/>
            <a:ext cx="2521716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ёлсевтка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560" y="1772816"/>
            <a:ext cx="192873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тасчер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3528" y="4005064"/>
            <a:ext cx="2760372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мелзякна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1772816"/>
            <a:ext cx="192873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старче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005064"/>
            <a:ext cx="2757999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землянка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44208" y="1844824"/>
            <a:ext cx="2516330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светёлка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588224" y="3933056"/>
            <a:ext cx="2142318" cy="8309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корыто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203848" y="5301208"/>
            <a:ext cx="3362716" cy="8309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крестьянка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9" grpId="0" animBg="1"/>
      <p:bldP spid="10" grpId="0" animBg="1"/>
      <p:bldP spid="11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Джинса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Джинса 1</Template>
  <TotalTime>282</TotalTime>
  <Words>271</Words>
  <Application>Microsoft Office PowerPoint</Application>
  <PresentationFormat>Экран (4:3)</PresentationFormat>
  <Paragraphs>91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Джинса 1</vt:lpstr>
      <vt:lpstr>Презентация   к уроку  литературного чтения  по сказке А. С. Пушкина  «Сказка о рыбаке и рыбке»</vt:lpstr>
      <vt:lpstr>Презентация PowerPoint</vt:lpstr>
      <vt:lpstr>Где изображен портрет А.С. Пушкина?</vt:lpstr>
      <vt:lpstr>А.С. Пушкин</vt:lpstr>
      <vt:lpstr>Презентация PowerPoint</vt:lpstr>
      <vt:lpstr>Презентация PowerPoint</vt:lpstr>
      <vt:lpstr>Сказка о  рыбаке и  рыбке</vt:lpstr>
      <vt:lpstr>Презентация PowerPoint</vt:lpstr>
      <vt:lpstr>Презентация PowerPoint</vt:lpstr>
      <vt:lpstr>Подбери по картинке антоним:</vt:lpstr>
      <vt:lpstr>Подбери по картинке антоним:</vt:lpstr>
      <vt:lpstr>Подбери по картинке антоним:</vt:lpstr>
      <vt:lpstr>Подбери по картинке антоним:</vt:lpstr>
      <vt:lpstr>Подбери синоним, соедини:</vt:lpstr>
      <vt:lpstr>Найди строчки в сказке, относящиеся к иллюстрациям </vt:lpstr>
      <vt:lpstr>Найди строчки в сказке, относящиеся к иллюстрациям </vt:lpstr>
      <vt:lpstr>Найди строчки в сказке, относящиеся к иллюстрациям </vt:lpstr>
      <vt:lpstr>Найди строчки в сказке, относящиеся к иллюстрациям</vt:lpstr>
      <vt:lpstr>Какая фраза стала фразеологизмом, благодаря «Сказке о рыбаке и рыбке» А. С. Пушкина? </vt:lpstr>
      <vt:lpstr>Мастерство А. С. Пушкина</vt:lpstr>
      <vt:lpstr>Обычно в сказках счастливый конец.  А в этой сказке? </vt:lpstr>
      <vt:lpstr>Презентация PowerPoint</vt:lpstr>
      <vt:lpstr>Коллаж  «Морское царство Золотой рыбки»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comp</cp:lastModifiedBy>
  <cp:revision>38</cp:revision>
  <dcterms:created xsi:type="dcterms:W3CDTF">2014-07-06T17:24:56Z</dcterms:created>
  <dcterms:modified xsi:type="dcterms:W3CDTF">2019-03-27T16:01:27Z</dcterms:modified>
</cp:coreProperties>
</file>