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5" r:id="rId3"/>
    <p:sldId id="257" r:id="rId4"/>
    <p:sldId id="282" r:id="rId5"/>
    <p:sldId id="283" r:id="rId6"/>
    <p:sldId id="291" r:id="rId7"/>
    <p:sldId id="292" r:id="rId8"/>
    <p:sldId id="294" r:id="rId9"/>
    <p:sldId id="293" r:id="rId10"/>
    <p:sldId id="296" r:id="rId11"/>
    <p:sldId id="297" r:id="rId12"/>
    <p:sldId id="298" r:id="rId13"/>
    <p:sldId id="303" r:id="rId14"/>
    <p:sldId id="304" r:id="rId15"/>
    <p:sldId id="299" r:id="rId16"/>
    <p:sldId id="300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80073" autoAdjust="0"/>
  </p:normalViewPr>
  <p:slideViewPr>
    <p:cSldViewPr>
      <p:cViewPr>
        <p:scale>
          <a:sx n="100" d="100"/>
          <a:sy n="100" d="100"/>
        </p:scale>
        <p:origin x="-1248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19C1AD-88D7-4F1D-AEA9-492D2B9901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98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1%87%D0%BA%D0%B0_(%D0%B1%D0%BE%D1%82%D0%B0%D0%BD%D0%B8%D0%BA%D0%B0)" TargetMode="External"/><Relationship Id="rId13" Type="http://schemas.openxmlformats.org/officeDocument/2006/relationships/hyperlink" Target="https://ru.wikipedia.org/wiki/%D0%A6%D0%B2%D0%B5%D1%82%D0%B5%D0%BD%D0%B8%D0%B5" TargetMode="External"/><Relationship Id="rId18" Type="http://schemas.openxmlformats.org/officeDocument/2006/relationships/hyperlink" Target="https://ru.wikipedia.org/wiki/%D0%A2%D1%8B%D1%87%D0%B8%D0%BD%D0%BA%D0%B0" TargetMode="External"/><Relationship Id="rId26" Type="http://schemas.openxmlformats.org/officeDocument/2006/relationships/hyperlink" Target="https://ru.wikipedia.org/wiki/%D0%A8%D0%B0%D1%80_(%D1%81%D1%82%D0%B5%D1%80%D0%B5%D0%BE%D0%BC%D0%B5%D1%82%D1%80%D0%B8%D1%8F)" TargetMode="External"/><Relationship Id="rId3" Type="http://schemas.openxmlformats.org/officeDocument/2006/relationships/hyperlink" Target="https://ru.wikipedia.org/wiki/%D0%9C%D0%BD%D0%BE%D0%B3%D0%BE%D0%BB%D0%B5%D1%82%D0%BD%D0%B5%D0%B5_%D1%80%D0%B0%D1%81%D1%82%D0%B5%D0%BD%D0%B8%D0%B5" TargetMode="External"/><Relationship Id="rId21" Type="http://schemas.openxmlformats.org/officeDocument/2006/relationships/hyperlink" Target="https://ru.wikipedia.org/wiki/%D0%A1%D1%82%D0%BE%D0%BB%D0%B1%D0%B8%D0%BA" TargetMode="External"/><Relationship Id="rId7" Type="http://schemas.openxmlformats.org/officeDocument/2006/relationships/hyperlink" Target="https://ru.wikipedia.org/wiki/%D0%9B%D0%B8%D1%81%D1%82" TargetMode="External"/><Relationship Id="rId12" Type="http://schemas.openxmlformats.org/officeDocument/2006/relationships/hyperlink" Target="https://ru.wikipedia.org/wiki/%D0%90%D1%80%D0%BE%D0%BC%D0%B0%D1%82" TargetMode="External"/><Relationship Id="rId17" Type="http://schemas.openxmlformats.org/officeDocument/2006/relationships/hyperlink" Target="https://ru.wikipedia.org/wiki/%D0%9E%D0%BA%D0%BE%D0%BB%D0%BE%D1%86%D0%B2%D0%B5%D1%82%D0%BD%D0%B8%D0%BA" TargetMode="External"/><Relationship Id="rId25" Type="http://schemas.openxmlformats.org/officeDocument/2006/relationships/hyperlink" Target="https://ru.wikipedia.org/wiki/%D0%9F%D0%BB%D0%BE%D0%B4" TargetMode="External"/><Relationship Id="rId2" Type="http://schemas.openxmlformats.org/officeDocument/2006/relationships/slide" Target="../slides/slide11.xml"/><Relationship Id="rId16" Type="http://schemas.openxmlformats.org/officeDocument/2006/relationships/hyperlink" Target="https://ru.wikipedia.org/wiki/%D0%A6%D0%B2%D0%B5%D1%82%D0%BE%D0%BA" TargetMode="External"/><Relationship Id="rId20" Type="http://schemas.openxmlformats.org/officeDocument/2006/relationships/hyperlink" Target="https://ru.wikipedia.org/wiki/%D0%97%D0%B0%D0%B2%D1%8F%D0%B7%D1%8C" TargetMode="External"/><Relationship Id="rId29" Type="http://schemas.openxmlformats.org/officeDocument/2006/relationships/hyperlink" Target="https://ru.wikipedia.org/w/index.php?title=%D0%92%D0%B5%D1%80%D1%85%D1%83%D1%88%D0%B5%D1%87%D0%BD%D0%B0%D1%8F_%D0%BF%D0%BE%D1%87%D0%BA%D0%B0&amp;action=edit&amp;redlink=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A%D0%BE%D1%80%D0%B5%D0%BD%D1%8C" TargetMode="External"/><Relationship Id="rId11" Type="http://schemas.openxmlformats.org/officeDocument/2006/relationships/hyperlink" Target="https://ru.wikipedia.org/wiki/%D0%9A%D0%B8%D1%81%D1%82%D1%8C_(%D1%81%D0%BE%D1%86%D0%B2%D0%B5%D1%82%D0%B8%D0%B5)" TargetMode="External"/><Relationship Id="rId24" Type="http://schemas.openxmlformats.org/officeDocument/2006/relationships/hyperlink" Target="https://ru.wikipedia.org/wiki/%D0%9B%D0%B0%D0%BD%D0%B4%D1%8B%D1%88_%D0%BC%D0%B0%D0%B9%D1%81%D0%BA%D0%B8%D0%B9#cite_note-%D0%94%D0%BF%D1%80%D0%A1%D0%A1%D0%A1%D0%A0-4" TargetMode="External"/><Relationship Id="rId5" Type="http://schemas.openxmlformats.org/officeDocument/2006/relationships/hyperlink" Target="https://ru.wikipedia.org/wiki/%D0%9F%D0%B5%D1%80%D0%BE" TargetMode="External"/><Relationship Id="rId15" Type="http://schemas.openxmlformats.org/officeDocument/2006/relationships/hyperlink" Target="https://ru.wikipedia.org/wiki/%D0%9F%D1%80%D0%B8%D1%86%D0%B2%D0%B5%D1%82%D0%BD%D0%B8%D0%BA" TargetMode="External"/><Relationship Id="rId23" Type="http://schemas.openxmlformats.org/officeDocument/2006/relationships/hyperlink" Target="https://ru.wikipedia.org/wiki/%D0%9B%D0%B0%D0%BD%D0%B4%D1%8B%D1%88_%D0%BC%D0%B0%D0%B9%D1%81%D0%BA%D0%B8%D0%B9#cite_note-_27df1e438c1139be-5" TargetMode="External"/><Relationship Id="rId28" Type="http://schemas.openxmlformats.org/officeDocument/2006/relationships/hyperlink" Target="https://ru.wikipedia.org/wiki/%D0%A1%D0%B5%D0%BC%D1%8F" TargetMode="External"/><Relationship Id="rId10" Type="http://schemas.openxmlformats.org/officeDocument/2006/relationships/hyperlink" Target="https://ru.wikipedia.org/wiki/%D0%A1%D1%82%D0%B5%D0%B1%D0%B5%D0%BB%D1%8C" TargetMode="External"/><Relationship Id="rId19" Type="http://schemas.openxmlformats.org/officeDocument/2006/relationships/hyperlink" Target="https://ru.wikipedia.org/wiki/%D0%A2%D1%8B%D1%87%D0%B8%D0%BD%D0%BE%D1%87%D0%BD%D0%B0%D1%8F_%D0%BD%D0%B8%D1%82%D1%8C" TargetMode="External"/><Relationship Id="rId4" Type="http://schemas.openxmlformats.org/officeDocument/2006/relationships/hyperlink" Target="https://ru.wikipedia.org/wiki/%D0%9A%D0%BE%D1%80%D0%BD%D0%B5%D0%B2%D0%B8%D1%89%D0%B5" TargetMode="External"/><Relationship Id="rId9" Type="http://schemas.openxmlformats.org/officeDocument/2006/relationships/hyperlink" Target="https://ru.wikipedia.org/wiki/%D0%A6%D0%B2%D0%B5%D1%82%D0%BE%D0%BD%D0%BE%D1%81" TargetMode="External"/><Relationship Id="rId14" Type="http://schemas.openxmlformats.org/officeDocument/2006/relationships/hyperlink" Target="https://ru.wikipedia.org/wiki/%D0%A6%D0%B2%D0%B5%D1%82%D0%BE%D0%BD%D0%BE%D0%B6%D0%BA%D0%B0" TargetMode="External"/><Relationship Id="rId22" Type="http://schemas.openxmlformats.org/officeDocument/2006/relationships/hyperlink" Target="https://ru.wikipedia.org/wiki/%D0%A0%D1%8B%D0%BB%D1%8C%D1%86%D0%B5" TargetMode="External"/><Relationship Id="rId27" Type="http://schemas.openxmlformats.org/officeDocument/2006/relationships/hyperlink" Target="https://ru.wikipedia.org/wiki/%D0%AF%D0%B3%D0%BE%D0%B4%D0%B0_(%D0%B1%D0%BE%D1%82%D0%B0%D0%BD%D0%B8%D0%BA%D0%B0)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E%D0%BD%D1%82%D0%B8%D0%BA_(%D1%81%D0%BE%D1%86%D0%B2%D0%B5%D1%82%D0%B8%D0%B5)" TargetMode="External"/><Relationship Id="rId3" Type="http://schemas.openxmlformats.org/officeDocument/2006/relationships/hyperlink" Target="https://ru.wikipedia.org/wiki/%D0%9A%D0%BE%D1%80%D0%B5%D0%BD%D1%8C" TargetMode="External"/><Relationship Id="rId7" Type="http://schemas.openxmlformats.org/officeDocument/2006/relationships/hyperlink" Target="https://ru.wikipedia.org/wiki/%D0%A6%D0%B2%D0%B5%D1%82%D0%BE%D0%B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1%D1%82%D0%B5%D0%B1%D0%B5%D0%BB%D1%8C" TargetMode="External"/><Relationship Id="rId11" Type="http://schemas.openxmlformats.org/officeDocument/2006/relationships/hyperlink" Target="https://ru.wikipedia.org/wiki/%D0%A1%D0%B5%D0%BC%D1%8F" TargetMode="External"/><Relationship Id="rId5" Type="http://schemas.openxmlformats.org/officeDocument/2006/relationships/hyperlink" Target="https://ru.wikipedia.org/wiki/%D0%9C%D1%83%D1%82%D0%BE%D0%B2%D0%BA%D0%B0_(%D0%B1%D0%BE%D1%82%D0%B0%D0%BD%D0%B8%D0%BA%D0%B0)" TargetMode="External"/><Relationship Id="rId10" Type="http://schemas.openxmlformats.org/officeDocument/2006/relationships/hyperlink" Target="https://ru.wikipedia.org/wiki/%D0%9A%D0%BE%D1%81%D1%82%D1%8F%D0%BD%D0%BA%D0%B0" TargetMode="External"/><Relationship Id="rId4" Type="http://schemas.openxmlformats.org/officeDocument/2006/relationships/hyperlink" Target="https://ru.wikipedia.org/wiki/%D0%9B%D0%B8%D1%81%D1%82" TargetMode="External"/><Relationship Id="rId9" Type="http://schemas.openxmlformats.org/officeDocument/2006/relationships/hyperlink" Target="https://ru.wikipedia.org/wiki/%D0%9F%D0%BB%D0%BE%D0%B4" TargetMode="Externa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A0%D0%BE%D1%81%D1%8F%D0%BD%D0%BA%D0%B0_%D0%BA%D0%B0%D1%80%D0%BB%D0%B8%D0%BA%D0%BE%D0%B2%D0%B0%D1%8F&amp;action=edit&amp;redlink=1" TargetMode="External"/><Relationship Id="rId13" Type="http://schemas.openxmlformats.org/officeDocument/2006/relationships/hyperlink" Target="https://ru.wikipedia.org/wiki/%D0%9E%D0%BA%D0%BE%D0%BB%D0%BE%D1%86%D0%B2%D0%B5%D1%82%D0%BD%D0%B8%D0%BA" TargetMode="External"/><Relationship Id="rId18" Type="http://schemas.openxmlformats.org/officeDocument/2006/relationships/hyperlink" Target="https://ru.wikipedia.org/wiki/%D0%A1%D0%B5%D0%BC%D1%8F" TargetMode="External"/><Relationship Id="rId3" Type="http://schemas.openxmlformats.org/officeDocument/2006/relationships/hyperlink" Target="https://ru.wikipedia.org/wiki/%D0%A1%D1%82%D0%B5%D0%B1%D0%B5%D0%BB%D1%8C" TargetMode="External"/><Relationship Id="rId7" Type="http://schemas.openxmlformats.org/officeDocument/2006/relationships/hyperlink" Target="https://ru.wikipedia.org/wiki/%D0%90%D0%B2%D1%81%D1%82%D1%80%D0%B0%D0%BB%D0%B8%D1%8F" TargetMode="External"/><Relationship Id="rId12" Type="http://schemas.openxmlformats.org/officeDocument/2006/relationships/hyperlink" Target="https://ru.wikipedia.org/wiki/%D0%A6%D0%B2%D0%B5%D1%82%D0%BE%D0%BA" TargetMode="External"/><Relationship Id="rId17" Type="http://schemas.openxmlformats.org/officeDocument/2006/relationships/hyperlink" Target="https://ru.wikipedia.org/wiki/%D0%9A%D0%BE%D1%80%D0%BE%D0%B1%D0%BE%D1%87%D0%BA%D0%B0" TargetMode="External"/><Relationship Id="rId2" Type="http://schemas.openxmlformats.org/officeDocument/2006/relationships/slide" Target="../slides/slide14.xml"/><Relationship Id="rId16" Type="http://schemas.openxmlformats.org/officeDocument/2006/relationships/hyperlink" Target="https://ru.wikipedia.org/wiki/%D0%9F%D0%BB%D0%BE%D0%B4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0%D0%BE%D1%81%D1%8F%D0%BD%D0%BA%D0%B0_%D0%BA%D0%B0%D0%BF%D1%81%D0%BA%D0%B0%D1%8F" TargetMode="External"/><Relationship Id="rId11" Type="http://schemas.openxmlformats.org/officeDocument/2006/relationships/hyperlink" Target="https://ru.wikipedia.org/w/index.php?title=Drosera_regia&amp;action=edit&amp;redlink=1" TargetMode="External"/><Relationship Id="rId5" Type="http://schemas.openxmlformats.org/officeDocument/2006/relationships/hyperlink" Target="https://ru.wikipedia.org/wiki/%D0%9D%D0%B0%D1%81%D0%B5%D0%BA%D0%BE%D0%BC%D1%8B%D0%B5" TargetMode="External"/><Relationship Id="rId15" Type="http://schemas.openxmlformats.org/officeDocument/2006/relationships/hyperlink" Target="https://ru.wikipedia.org/wiki/%D0%97%D0%B0%D0%B2%D1%8F%D0%B7%D1%8C" TargetMode="External"/><Relationship Id="rId10" Type="http://schemas.openxmlformats.org/officeDocument/2006/relationships/hyperlink" Target="https://ru.wikipedia.org/w/index.php?title=%D0%A0%D0%BE%D1%81%D1%8F%D0%BD%D0%BA%D0%B0_%D0%BA%D0%BE%D1%80%D0%BE%D0%BB%D0%B5%D0%B2%D1%81%D0%BA%D0%B0%D1%8F&amp;action=edit&amp;redlink=1" TargetMode="External"/><Relationship Id="rId4" Type="http://schemas.openxmlformats.org/officeDocument/2006/relationships/hyperlink" Target="https://ru.wikipedia.org/wiki/%D0%9B%D0%B8%D1%81%D1%82" TargetMode="External"/><Relationship Id="rId9" Type="http://schemas.openxmlformats.org/officeDocument/2006/relationships/hyperlink" Target="https://ru.wikipedia.org/w/index.php?title=Drosera_pygmaea&amp;action=edit&amp;redlink=1" TargetMode="External"/><Relationship Id="rId14" Type="http://schemas.openxmlformats.org/officeDocument/2006/relationships/hyperlink" Target="https://ru.wikipedia.org/wiki/%D0%9F%D0%B5%D1%81%D1%82%D0%B8%D0%BA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0%D0%B9%D1%8F" TargetMode="External"/><Relationship Id="rId3" Type="http://schemas.openxmlformats.org/officeDocument/2006/relationships/hyperlink" Target="https://ru.wikipedia.org/wiki/%D0%A2%D1%80%D0%B0%D0%B2%D0%B0" TargetMode="External"/><Relationship Id="rId7" Type="http://schemas.openxmlformats.org/officeDocument/2006/relationships/hyperlink" Target="https://ru.wikipedia.org/wiki/%D0%9A%D0%BE%D1%80%D0%B5%D0%BD%D1%8C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F%D0%BE%D0%B1%D0%B5%D0%B3_(%D0%B1%D0%BE%D1%82%D0%B0%D0%BD%D0%B8%D0%BA%D0%B0)" TargetMode="External"/><Relationship Id="rId11" Type="http://schemas.openxmlformats.org/officeDocument/2006/relationships/hyperlink" Target="https://ru.wikipedia.org/wiki/%D0%A1%D0%BF%D0%BE%D1%80%D1%8B_%D1%80%D0%B0%D1%81%D1%82%D0%B5%D0%BD%D0%B8%D0%B9" TargetMode="External"/><Relationship Id="rId5" Type="http://schemas.openxmlformats.org/officeDocument/2006/relationships/hyperlink" Target="https://ru.wikipedia.org/wiki/%D0%A7%D0%B5%D1%80%D0%B5%D1%88%D0%BE%D0%BA" TargetMode="External"/><Relationship Id="rId10" Type="http://schemas.openxmlformats.org/officeDocument/2006/relationships/hyperlink" Target="https://ru.wikipedia.org/wiki/%D0%A4%D0%BE%D1%82%D0%BE%D1%81%D0%B8%D0%BD%D1%82%D0%B5%D0%B7" TargetMode="External"/><Relationship Id="rId4" Type="http://schemas.openxmlformats.org/officeDocument/2006/relationships/hyperlink" Target="https://ru.wikipedia.org/wiki/%D0%9B%D0%B8%D1%81%D1%82" TargetMode="External"/><Relationship Id="rId9" Type="http://schemas.openxmlformats.org/officeDocument/2006/relationships/hyperlink" Target="https://ru.wikipedia.org/wiki/%D0%9F%D0%B0%D1%80%D0%B5%D0%BD%D1%85%D0%B8%D0%BC%D0%B0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6BF0B-322E-45AF-96DA-EE6EDD1B590A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BC00-F417-45E4-9A79-8DAEAA3ACA8B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Травянистое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3" tooltip="Многолетнее растение"/>
              </a:rPr>
              <a:t>многолетнее растение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15—30 см высотой. Подземное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4" tooltip="Корневище"/>
              </a:rPr>
              <a:t>корневище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горизонтальное ползучее, не толще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5" tooltip="Перо"/>
              </a:rPr>
              <a:t>гусиного пера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несёт близ верхушки несколько бледных небольших низовых листьев, полускрытых в земле.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6" tooltip="Корень"/>
              </a:rPr>
              <a:t>Корни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мелкие, многочисленные, мочковатые.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Надземные побеги укороченные. За низовыми листьями следуют два (редко три) больших, совершенно цельных широколанцетных (или продолговато-эллиптических) заострённых прикорневых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7" tooltip="Лист"/>
              </a:rPr>
              <a:t>листа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между которыми на верхушке корневища находится крупная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8" tooltip="Почка (ботаника)"/>
              </a:rPr>
              <a:t>почка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Из угла низового листа, обхватывающего снизу оба зелёных, выступает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9" tooltip="Цветонос"/>
              </a:rPr>
              <a:t>цветоносный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0" tooltip="Стебель"/>
              </a:rPr>
              <a:t>стебель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несущий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1" tooltip="Кисть (соцветие)"/>
              </a:rPr>
              <a:t>кисть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из 6—20 цветков, обращённых преимущественно в одну сторону. Цветоносный стебель безлистный либо несёт листья лишь под соцветием; редко — с нитевидными листьями.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2" tooltip="Аромат"/>
              </a:rPr>
              <a:t>Ароматные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цветки грациозно поникают. Время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3" tooltip="Цветение"/>
              </a:rPr>
              <a:t>цветения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— с мая по июнь.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Длинные изогнутые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4" tooltip="Цветоножка"/>
              </a:rPr>
              <a:t>цветоножки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— с плёнчатыми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5" tooltip="Прицветник"/>
              </a:rPr>
              <a:t>прицветниками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6" tooltip="Цветок"/>
              </a:rPr>
              <a:t>Цветки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имеют простой сростнолистный округло-колокольчатый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7" tooltip="Околоцветник"/>
              </a:rPr>
              <a:t>околоцветник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4—9 мм длиной и 3—7 мм шириной, белого (реже бледно-розового) цвета, с шестью отогнутыми лопастями.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8" tooltip="Тычинка"/>
              </a:rPr>
              <a:t>Тычинок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шесть, они с толстыми и короткими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9" tooltip="Тычиночная нить"/>
              </a:rPr>
              <a:t>нитями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прикреплёнными к основанию околоцветника.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20" tooltip="Завязь"/>
              </a:rPr>
              <a:t>Завязь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округлая, заканчивается коротким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21" tooltip="Столбик"/>
              </a:rPr>
              <a:t>столбиком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и небольшим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22" tooltip="Рыльце"/>
              </a:rPr>
              <a:t>рыльцем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23"/>
              </a:rPr>
              <a:t>[5]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Соцветие сформировано в почке с лета предыдущего года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24"/>
              </a:rPr>
              <a:t>[4]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25" tooltip="Плод"/>
              </a:rPr>
              <a:t>Плод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— оранжево-красная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26" tooltip="Шар (стереометрия)"/>
              </a:rPr>
              <a:t>шаровидная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27" tooltip="Ягода (ботаника)"/>
              </a:rPr>
              <a:t>ягода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6—8 мм в поперечнике, содержащая одно или два почти шаровидных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28" tooltip="Семя"/>
              </a:rPr>
              <a:t>семени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Ягоды долго сохраняются на растении. Плодоношение в июне — начале июля.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Размножается как семенами, так и вегетативно — корневищами. При развитии из семян зацветает в природе на седьмом году жизни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24"/>
              </a:rPr>
              <a:t>[4]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На следующий год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29" tooltip="Верхушечная почка (страница отсутствует)"/>
              </a:rPr>
              <a:t>верхушечная почка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продолжает собой корневище и опять приносит два (как исключение — три) больших листа, но цветоносный стебель редко появляется ежегодно.</a:t>
            </a:r>
            <a:endParaRPr lang="ru-RU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BC00-F417-45E4-9A79-8DAEAA3ACA8B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Дерево ива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Salix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является частью семейства Ивовые. При этом род Ива относится к классу двудольные. Этот род представлен как низкими, так и высокорослыми деревьями, а еще кустарниками. Листва и ветки ивы могут как изящно свисать, так и торчать в разные стороны. Ниже будет подробно описана классическая ива.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Средняя высота такого дерева около 15 м, при этом в поперечнике его ствол достигает примерно 30 см. В дикой природе можно повстречать экземпляры, высота которых достигает около 40 м, при этом культурное дерево, как правило, намного меньше. В среднем продолжительность жизни такого растения составляет около 50 лет.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Курчавая и пышная листва чаще всего окрашена в темный зеленый оттенок. Однако ветки части экземпляров украшены редкими листьями бледно-серого окраса. Это напрямую зависит от условий произрастания растения и его возраста. Листовые пластины отличаются сетчатым жилкованием.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Упругие прутьевидные ветви узкие и тоненькие, но несмотря на это, они довольно хрупкие. Почки обладают бледно-красным окрасом. Цветение такого дерева наблюдается в начале весеннего периода, как правило, до появления листьев.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Цветки небольшие и их сложно разглядеть невооруженным глазом. Когда дерево отцветет, на месте цветков формируются плоды, представляющие собой небольшие коробочки с семенами. Так как семена очень мелкие, то они с легкостью разносятся ветром на большие расстояния.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Система корней у такого растения может быть самой разной, это напрямую зависит от сорта либо вида. К примеру, система корней козьей ивы является слаборазвитой, а когда дереву исполняется от 20 до 30 лет, она перестает справляться с поставленной перед ней задачей. При этом система корней плакучей ивы крепкая и хорошо развитая. Ее активный рост останавливается только тогда, когда она находит источник воды.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BC00-F417-45E4-9A79-8DAEAA3ACA8B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3" tooltip="Корень"/>
              </a:rPr>
              <a:t>Корень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у женьшеня стержневой, веретенообразный, ветвящийся, длина корня до 25 см, толщина 0,7—2,5 см, с 2—5 крупными разветвлениями (реже без них), продольно- или спирально-морщинистые, хрупкие, излом ровный. «Тело» корня утолщённое, почти цилиндрическое, вверху с ясно выраженными кольцевыми утолщениями. В верхней части имеется суженное поперечно-морщинистое корневище — «шейка». Корневище короткое с несколькими рубцами от опавших стеблей, наверху образует «головку», представляющую собой расширенный остаток стебля и верхушечную почку (иногда 2 или 3 почки). От «шейки» иногда отходят один или несколько придаточных корней. «Шейка» и «головка» могут отсутствовать. Цвет корней с поверхности и на разрезе желтовато-белый, на свежем изломе белый.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Пальчато-сложные длинночерешковые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4" tooltip="Лист"/>
              </a:rPr>
              <a:t>листья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женьшеня сходятся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5" tooltip="Мутовка (ботаника)"/>
              </a:rPr>
              <a:t>мутовку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на вершине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6" tooltip="Стебель"/>
              </a:rPr>
              <a:t>стебля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высота которого 30—70 см.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Небольшие бледно-зелёные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7" tooltip="Цветок"/>
              </a:rPr>
              <a:t>цветки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отдалённо напоминающие звёздочки, собраны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8" tooltip="Зонтик (соцветие)"/>
              </a:rPr>
              <a:t>зонтик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на цветочной стрелке, начинающейся в центре листовой мутовки.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9" tooltip="Плод"/>
              </a:rPr>
              <a:t>Плод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женьшеня — ярко-красная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0" tooltip="Костянка"/>
              </a:rPr>
              <a:t>костянка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с 2 плоскими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1" tooltip="Семя"/>
              </a:rPr>
              <a:t>семенами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BC00-F417-45E4-9A79-8DAEAA3ACA8B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Росянки — многолетние травы, иногда с клубневидно утолщённым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3" tooltip="Стебель"/>
              </a:rPr>
              <a:t>стеблем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с округлыми, или продолговатыми, черешковыми или сидячими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4" tooltip="Лист"/>
              </a:rPr>
              <a:t>листьями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у большинства видов собранными в густую прикорневую розетку. Край и верхняя поверхность листа усажены крупными железистыми волосками, раздражимыми при соприкосновении и выделяющими слизь, служащую для улавливания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5" tooltip="Насекомые"/>
              </a:rPr>
              <a:t>насекомых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6" tooltip="Росянка капская"/>
              </a:rPr>
              <a:t>Росянка капская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(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Drosera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capensis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Размеры листьев колеблются от 5 мм у растущей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7" tooltip="Австралия"/>
              </a:rPr>
              <a:t>Австралии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8" tooltip="Росянка карликовая (страница отсутствует)"/>
              </a:rPr>
              <a:t>росянки карликовой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(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9" tooltip="Drosera pygmaea (страница отсутствует)"/>
              </a:rPr>
              <a:t>Drosera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9" tooltip="Drosera pygmaea (страница отсутствует)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9" tooltip="Drosera pygmaea (страница отсутствует)"/>
              </a:rPr>
              <a:t>pygmaea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до 60 см у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0" tooltip="Росянка королевская (страница отсутствует)"/>
              </a:rPr>
              <a:t>росянки королевской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(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1" tooltip="Drosera regia (страница отсутствует)"/>
              </a:rPr>
              <a:t>Drosera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1" tooltip="Drosera regia (страница отсутствует)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1" tooltip="Drosera regia (страница отсутствует)"/>
              </a:rPr>
              <a:t>regia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и 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Drosera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binata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Мелкие или крупные, яркие (белые или розовые)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2" tooltip="Цветок"/>
              </a:rPr>
              <a:t>цветки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собраны в колосовидное соцветие.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2" tooltip="Цветок"/>
              </a:rPr>
              <a:t>Цветок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имеет двойной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3" tooltip="Околоцветник"/>
              </a:rPr>
              <a:t>околоцветник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пятираздельную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(редко четырёх- 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восьмираздельную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чашечку, венчик из пяти (реже из четырёх — восьми) лепестков. Число тычинок равно числу лепестков; пыльца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тетрадах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4" tooltip="Пестик"/>
              </a:rPr>
              <a:t>Пестик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с верхней яйцевидной или шарообразной, одногнёздной, многосемянной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5" tooltip="Завязь"/>
              </a:rPr>
              <a:t>завязью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с простым и расщеплённым столбиком.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6" tooltip="Плод"/>
              </a:rPr>
              <a:t>Плод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—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7" tooltip="Коробочка"/>
              </a:rPr>
              <a:t>коробочка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с многочисленными мелкими семенами;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8" tooltip="Семя"/>
              </a:rPr>
              <a:t>семя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белковое.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BC00-F417-45E4-9A79-8DAEAA3ACA8B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Среди папоротников встречаются как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3" tooltip="Трава"/>
              </a:rPr>
              <a:t>травянистые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так и древесные формы жизни.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Лист папоротника — вайя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Тело папоротника состоит из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4" tooltip="Лист"/>
              </a:rPr>
              <a:t>листовых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пластинок,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5" tooltip="Черешок"/>
              </a:rPr>
              <a:t>черешка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видоизменённого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6" tooltip="Побег (ботаника)"/>
              </a:rPr>
              <a:t>побега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7" tooltip="Корень"/>
              </a:rPr>
              <a:t>корней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(вегетативного и придаточного). Листовидные органы папоротника называются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8" tooltip="Вайя"/>
              </a:rPr>
              <a:t>вайями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 лесах умеренной зоны обычно папоротники имеют короткий стебель, представляющий собой корневище, находящееся в почве. В стебле хорошо развита проводящая ткань, между пучками которой располагаются клетки основной —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9" tooltip="Паренхима"/>
              </a:rPr>
              <a:t>паренхимной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9" tooltip="Паренхима"/>
              </a:rPr>
              <a:t> ткани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8" tooltip="Вайя"/>
              </a:rPr>
              <a:t>Вайи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развёртываются над поверхностью почвы, вырастая из почек корневища. Эти органы обладают верхушечным ростом и могут достигать больших размеров; обычно они служат для выполнения двух функций —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0" tooltip="Фотосинтез"/>
              </a:rPr>
              <a:t>фотосинтеза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  <a:hlinkClick r:id="rId11" tooltip="Споры растений"/>
              </a:rPr>
              <a:t>спорообразования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Спорангии размещаются на нижней поверхности вайи, в них развиваются гаплоидные споры.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BC00-F417-45E4-9A79-8DAEAA3ACA8B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Валериана лекарственная - это многолетнее травянистое растение высотой 60-150 см. У валерианы короткое вертикальное корневище длиной до 1,5 см с густо расположенными на нем многочисленными коричнево-желтыми придаточными корнями. Корневище и корни имеют сильный специфический запах. Стебель прямостоячий, бороздчатый, внутри полый, в соцветии разветвленный. В первый год жизни листья розеточные черешковые. Листья второго года жизни непарноперистые, супротивные, ланцетные, крупнозубчатые; прикорневые - черешковые, верхние – сидячие. Цветки мелкие, бледно-розового, бледно-фиолетового или белого цвета, собраны в щитковидные соцветия. Формула цветка валерианы лекарственной: *Ч0-∞Л(5)Т3П(3). Плод – ребристая продолговато яйцевидная летучая семянка с хохолком длиной 2,5-4,5 мм. Цветет растение со второго года жизни с июня до августа.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294BF-F204-4B7F-9AE7-089619D780BD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Многолетнее растение, 25-40 см высоты. В верхней части стебель обильно ветвится. Листья супротивные, эллиптические или яйцевидные, до 1,5-3 см в длину,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цельнокрайние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неопушенные, с просвечивающими точками масляных желез. Пятичленные золотисто-желтые цветки собраны в метельчатое соцветие. Зверобой обладает тремя необычными признаками, которые облегчают его опознание. Во-первых, у него двугранный стебель, который очень редок среди растений; травы имеют, как правило, округлый или четырехгранный стебель. Во-вторых, если смотреть на молодые листья против света, то на них видны светлые маленькие точки, будто растение продырявлено. Это места желез со светлым секретом - смесь эфирного масла и смолы. В-третьих, желтые цветки, если их потереть между пальцами, изменяют окраску на кроваво-красную. Цветет с июля по сентябрь. Зверобой очень распространен в Европе. Растет по обочинам дорог, насыпям, на пустошах и лесных прогалинах, в зарослях кустарников.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BC00-F417-45E4-9A79-8DAEAA3ACA8B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Боярышник (</a:t>
            </a:r>
            <a:r>
              <a:rPr lang="ru-RU" dirty="0" err="1" smtClean="0"/>
              <a:t>Crataegus</a:t>
            </a:r>
            <a:r>
              <a:rPr lang="ru-RU" dirty="0" smtClean="0"/>
              <a:t> </a:t>
            </a:r>
            <a:r>
              <a:rPr lang="ru-RU" dirty="0" err="1" smtClean="0"/>
              <a:t>sanguinea</a:t>
            </a:r>
            <a:r>
              <a:rPr lang="ru-RU" dirty="0" smtClean="0"/>
              <a:t>) – семейства розоцветных — может быть небольшим компактным деревом или высоким кустарником с колючками, примерно 4-6 метров высотой. Ствол растения защищает очень плотная кора коричневого или серого цвета. Во время цветения боярышника (май-июнь), растение обрамляют белые или розовые цветки 1,5 см в диаметре, собранные в щитки. Цветёт деревце недолго, всего 4-8 дней. Красные или бурые шаровидные плоды боярышника чем-то напоминающие «миниатюрные яблочки» начинают покрывать кустарник в августе. Яркие кисти ягод висят на дереве, на протяжении всей осени и долго не осыпаются. Мякоть плодов мучнистой консистенции, рыхлая, внутри содержит небольшие косточки (2-5 шт.) На вкус полезные, спелые плоды растения очень приятны. Сладкие ягоды имеют небольшую кислинку. Иногда, в зависимости от сорта, бывают слегка терпкими. А вот собирать плоды нелегко, ведь на ветках есть острые колючки. 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BC00-F417-45E4-9A79-8DAEAA3ACA8B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 составе абрикоса обнаружены лимонная, яблочная, винная кислоты, фенольные и дубильные вещества,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флавоноиды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пектин, большое количество каротина (до 16 мг/ 100 г). В мякоти абрикосовых плодов содержится много сахарозы, глюкозы, сорбита и фруктозы (всего до 28%). Причём в гибридах и сортах позднего сбора отмечается более высокие показатели сахара и более низкие – магния, которого в свежих плодах и так довольно мало. Сравнительно немного в абрикосе и большинства других минералов: железа в 100 г – около 5% суточной потребности, кальция и фосфора – 3%, магния – 2%. Исключение составляет калий, по содержанию которого абрикос занимает одно из ведущих мест среди продуктов растительного происхождения. Сто граммов свежих плодов обеспечивают порядка 10-12% суточной потребности человека в этом минерале. А сто граммов приготовленных из абрикоса сухофруктов (кураги, урюка и др.) дают около 70% суточной потребности организма в калии.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BC00-F417-45E4-9A79-8DAEAA3ACA8B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Одуванчик лекарственный или обыкновенный — травянистое, многолетнее растение семейства Астровых, все части которого содержат вязкий млечный сок.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Стержневидный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корень одуванчика уходит в землю на 20-60 см. Листья выходят из прикорневой розетки и могут быть, как прямостоячими, так и параллельными земле. Листовая пластинка довольно длинная, продолговатой формы, с перисто-рассеченными краями.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По весне первой формируется листовая розетка, из центра которой выходит от одного до десятка цветоносов. Стрелки одуванчика плотные, полые внутри, венчаются корзинкой, которая состоит из более 100 мелких трубчатых цветочков. В каждом цветочке лепестки сращены с тычинками.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BC00-F417-45E4-9A79-8DAEAA3ACA8B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Подорожник (лат.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Plantago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англ.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Fleawort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— род одно- и многолетних трав, реже полукустарников семейства Подорожниковые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Plantaginaceae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). Насчитывает более 150 видов, распространённых по всему земному шару; многие из них считаются сорняками. Подорожник растет везде. Проще указать место где нет подорожника.  Подорожники растут в умеренных и субтропических поясах Европы, Азии, Африки и Америки. В бывшем СССР — около 30 видов. Наиболее известны: Подорожник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блошный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(лат.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Plantago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psyllium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), Подорожник большой (лат.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Plantago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major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и Подорожник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ланцетолистный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(лат.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Plantago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lanceolata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— многолетние травы. В Закавказье и Средней Азии встречается Подорожник песчаный (лат.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Plantago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arenaria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— ветвящееся травянистое растение до 40 см высотой. Подорожник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блошный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(лат.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Plantago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psyllium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Стебель подорожника прямой, голый, с мелкими пленчатыми цветками наверху, собранными в колосовидные соцветия. Листья подорожника в прикорневой розетке широкие, заостренные на конце, с жилками (отсюда народное название 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семижильник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), которые после разрыва листа остаются как бы надорванными и свисают. Плоды — коробочки с 8–10 блестящими семенами.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BC00-F417-45E4-9A79-8DAEAA3ACA8B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Это небольшое растение, оно редко бывает выше 75 см. Его светло-зеленые листья разделены на 5-7 сегментов овальной формы. С нижней стороны слегка «ворсистые». Первые желтые цветки (до 2 см в диаметре) появляются на кустиках весной и не исчезают до начала осени. Когда трава отцветет, на ней видны узкие удлиненные «капсулы» с черными блестящими семенами. В местах повреждения стебля сочится оранжево-желтый сок, который одновременно является и ядом, и лекарством. Именно из-за этого сока растение в народе называют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желтомолочником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желтым молочаем, дьявольским молоком. Хотя известны и другие имена, например, ласточкина трава (появляется примерно в то же время, когда прилетают ласточки, к тому же латинское название переводится как «ласточка»), бородавник (выводит бородавки),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подтынник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(растет возле заборов),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щелкунец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(спелые стручки с семенами щелкают) или чистящая трава (очищает кожу от лишаев).  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BC00-F417-45E4-9A79-8DAEAA3ACA8B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Пастушья сумка обыкновенная имеет прямостоячий или ветвистый одиночный простой стебель высотой от 20 до 60 см. Стебель бывает двух видов: с коротким ворсом в виде тонких волосков в нижней части или полностью голый. Возле тонкого корня веретеновидной формы находится розетка из рельефных и острозубых по краям листьев, которые имеют вытянутую форму. Стеблевые же листья со стреловидным основанием, идущие поочередно вверх по стеблю, имеют менее крупные, по сравнению с прикорневыми листьями, размеры. Они наделены продолговато-ланцетовидной формой. Цветки у пастушьей сумки имеют правильную форму. Каждый цветок состоят из четырех 35-миллиметровых лепестков. Цветки образуют цветочную кисть белого цвета, расположенную на макушке стебля. Сначала кисть напоминает зонтик, но со временем начинает удлиняться. Плоды сумочника пастушьего имеют форму стручка и напоминают перевернутые сердечки. Они состоят из 2-х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прожилистых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и тонких створок ладьеобразной формы с небольшой выемкой (0,5-0,6 мм) в верхней части их соединения. Средний размер одного стручка равен 5-8 мм.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ABC00-F417-45E4-9A79-8DAEAA3ACA8B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Пижма обыкновенная – это многолетнее травянистое растение, высотой 50-100 см. Стебель прямой, ветвистый с середины, бороздчатый, голый или слабоопушенный. Листья очередные, сверху темно-зеленого цвета, снизу –сероватые, опушенные. Нижние листья короткочерешковые, остальные – сидячие. Все листья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перисторассеченные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на ланцетовидные доли, края которых пильчатые. Цветочные корзинки диаметром 5-8 (12) мм, многочисленные, собраны на верхушке стебля в щитковидные соцветия. Все цветки желтые, воронковидно-трубчатые. Краевые цветки пестичные, однорядные; серединные – обоеполые. Формула цветка пижмы обыкновенной - *Ч0-∞Л(5)Т(5)П(2). Плоды – продолговатые серые семянки длиной 1,5-3 мм, с 5 ребрышками. Цветет растение с середины июня по сентябрь, плоды созревают в августе-сентябре.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352800"/>
            <a:ext cx="70866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78275"/>
            <a:ext cx="70866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0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14550" cy="6354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91250" cy="6354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9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3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195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7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7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8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50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041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406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458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s://commons.wikimedia.org/wiki/File:Salix_catkins_%D0%98%D0%B2%D0%B0_%D0%B2%D0%B5%D1%81%D0%BD%D0%BE%D0%B9_%D0%A1%D0%B5%D1%80%D0%B5%D0%B6%D0%BA%D0%B8_01.jpg?uselang=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Полезные растения 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/>
              <a:t>Презентация к уроку</a:t>
            </a:r>
          </a:p>
          <a:p>
            <a:r>
              <a:rPr lang="ru-RU" sz="2000" dirty="0" smtClean="0"/>
              <a:t>Разработала учитель биологии высшей квалификации МБОУ «Средняя общеобразовательная школа №27» </a:t>
            </a:r>
            <a:r>
              <a:rPr lang="ru-RU" sz="2000" err="1" smtClean="0"/>
              <a:t>г</a:t>
            </a:r>
            <a:r>
              <a:rPr lang="ru-RU" sz="2000" smtClean="0"/>
              <a:t>. Набережные </a:t>
            </a:r>
            <a:r>
              <a:rPr lang="ru-RU" sz="2000" dirty="0" smtClean="0"/>
              <a:t>Челны Республики Татарстан</a:t>
            </a:r>
            <a:endParaRPr lang="en-US" sz="2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6934200" cy="144016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С древности известно, что ее листочки девушки носили при себе, чтобы никакой беды не случилось, даже желания загадывали, поэтому в народе ее еще окрестили «приворот-трава».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092280" y="52292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пижма</a:t>
            </a:r>
            <a:endParaRPr lang="ru-RU" dirty="0"/>
          </a:p>
        </p:txBody>
      </p:sp>
      <p:pic>
        <p:nvPicPr>
          <p:cNvPr id="9218" name="Picture 2" descr="D:\Desktop\Pizhma-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5"/>
            <a:ext cx="4968552" cy="358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Из этого душистого лесного растения делают лекарства для больного сердца.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516216" y="479715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pic>
        <p:nvPicPr>
          <p:cNvPr id="14338" name="Picture 2" descr="D:\Desktop\opisanie-landysha-11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5202237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pPr algn="l"/>
            <a:r>
              <a:rPr lang="en-US" sz="4000"/>
              <a:t>Print master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" y="-358100"/>
            <a:ext cx="9621466" cy="72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404665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Кору какого кустарника применяли против малярии до появления хинина?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40352" y="4941168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</a:t>
            </a:r>
            <a:endParaRPr lang="ru-RU" dirty="0"/>
          </a:p>
        </p:txBody>
      </p:sp>
      <p:pic>
        <p:nvPicPr>
          <p:cNvPr id="1029" name="Picture 5" descr="Salix catkins Ива весной Сережки 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2762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esktop\Salix_alba_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247795" cy="31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7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pPr algn="l"/>
            <a:r>
              <a:rPr lang="en-US" sz="4000"/>
              <a:t>Print master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40466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называется лекарственное растение, "корень жизни"?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8304" y="51571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женьшень</a:t>
            </a:r>
            <a:endParaRPr lang="ru-RU" dirty="0"/>
          </a:p>
        </p:txBody>
      </p:sp>
      <p:pic>
        <p:nvPicPr>
          <p:cNvPr id="13314" name="Picture 2" descr="D:\Desktop\Panax_trifolius_-_Dwarf_Ginseng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816424" cy="509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pPr algn="l"/>
            <a:r>
              <a:rPr lang="en-US" sz="4000"/>
              <a:t>Print master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Какое из этих зашифрованных растений лечит бородавки и питается мухами и комарами? (Надо расшифровать).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31676"/>
              </p:ext>
            </p:extLst>
          </p:nvPr>
        </p:nvGraphicFramePr>
        <p:xfrm>
          <a:off x="2123728" y="2204864"/>
          <a:ext cx="4896544" cy="3007680"/>
        </p:xfrm>
        <a:graphic>
          <a:graphicData uri="http://schemas.openxmlformats.org/drawingml/2006/table">
            <a:tbl>
              <a:tblPr firstRow="1" firstCol="1" bandRow="1"/>
              <a:tblGrid>
                <a:gridCol w="4896544"/>
              </a:tblGrid>
              <a:tr h="257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льпото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онческ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элао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яоскнар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тьсын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290" name="Picture 2" descr="D:\Desktop\1637897103_25-pro-dachnikov-com-p-rosyanka-kruglolistnaya-foto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6525344"/>
            <a:ext cx="2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росянка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3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488832" cy="42672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По поверью это растение  раз в год зацветает в ночь на Ивана Купалу и помогает найти клады.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53012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папоротник</a:t>
            </a:r>
            <a:endParaRPr lang="ru-RU" dirty="0"/>
          </a:p>
        </p:txBody>
      </p:sp>
      <p:pic>
        <p:nvPicPr>
          <p:cNvPr id="11266" name="Picture 2" descr="D:\Desktop\1-paporot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60036"/>
            <a:ext cx="5472608" cy="363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96752"/>
            <a:ext cx="6934200" cy="42672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Какое растение получило название «</a:t>
            </a:r>
            <a:r>
              <a:rPr lang="ru-RU" sz="2000" dirty="0" err="1"/>
              <a:t>мяун</a:t>
            </a:r>
            <a:r>
              <a:rPr lang="ru-RU" sz="2000" dirty="0"/>
              <a:t>-трава»?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48691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валериана</a:t>
            </a:r>
            <a:endParaRPr lang="ru-RU" dirty="0"/>
          </a:p>
        </p:txBody>
      </p:sp>
      <p:pic>
        <p:nvPicPr>
          <p:cNvPr id="10242" name="Picture 2" descr="D:\Desktop\valeriana-lechebny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5285318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Цель:</a:t>
            </a:r>
          </a:p>
          <a:p>
            <a:r>
              <a:rPr lang="ru-RU" b="1" dirty="0"/>
              <a:t>Сформировать у учащихся представление о лекарственных растениях и их значении в жизни человека</a:t>
            </a:r>
            <a:endParaRPr lang="ru-RU" dirty="0"/>
          </a:p>
          <a:p>
            <a:r>
              <a:rPr lang="ru-RU" b="1" dirty="0"/>
              <a:t>Научить различать самые обычные цветущие травы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75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553200" cy="4648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Кровяная трава, жесткое сено, трава </a:t>
            </a:r>
            <a:r>
              <a:rPr lang="ru-RU" sz="2400" dirty="0" err="1" smtClean="0"/>
              <a:t>иисусовых</a:t>
            </a:r>
            <a:r>
              <a:rPr lang="ru-RU" sz="2400" dirty="0" smtClean="0"/>
              <a:t> ран, раневая трава</a:t>
            </a:r>
            <a:endParaRPr lang="ru-RU" sz="2400" dirty="0"/>
          </a:p>
        </p:txBody>
      </p:sp>
      <p:pic>
        <p:nvPicPr>
          <p:cNvPr id="2050" name="Picture 2" descr="D:\Desktop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4517232" cy="30114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537321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зверобой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6934200" cy="42672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Кисть ягоды прекрасная,</a:t>
            </a:r>
            <a:br>
              <a:rPr lang="ru-RU" sz="2000" dirty="0"/>
            </a:br>
            <a:r>
              <a:rPr lang="ru-RU" sz="2000" dirty="0"/>
              <a:t>Жёлтая иль красная,</a:t>
            </a:r>
            <a:br>
              <a:rPr lang="ru-RU" sz="2000" dirty="0"/>
            </a:br>
            <a:r>
              <a:rPr lang="ru-RU" sz="2000" dirty="0"/>
              <a:t>Я уважаю с детства</a:t>
            </a:r>
            <a:br>
              <a:rPr lang="ru-RU" sz="2000" dirty="0"/>
            </a:br>
            <a:r>
              <a:rPr lang="ru-RU" sz="2000" dirty="0"/>
              <a:t>Сердечное средство.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3074" name="Picture 2" descr="D:\Desktop\images_fotosuit_plodyboyaryshnika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4732784" cy="35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566124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боярышник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9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268760"/>
            <a:ext cx="6934200" cy="42672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Высушенные фрукты (курага, </a:t>
            </a:r>
            <a:r>
              <a:rPr lang="ru-RU" sz="2000" dirty="0" err="1"/>
              <a:t>кайса</a:t>
            </a:r>
            <a:r>
              <a:rPr lang="ru-RU" sz="2000" dirty="0"/>
              <a:t>, урюк)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4098" name="Picture 2" descr="D:\Desktop\osobennosti-plodonosheniya-abrik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5390964" cy="35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508518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Абрикос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4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2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ko-KR" sz="20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Рекомендуют </a:t>
            </a:r>
            <a:r>
              <a:rPr lang="ru-RU" altLang="ko-KR" sz="2000" dirty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это маленькое солнышко при заболеваниях затрагивающих печень, при камнях в желчном пузыре, при атеросклерозе и при воспалительных процессах в почках. Цветет в мае повсюду</a:t>
            </a:r>
            <a:endParaRPr lang="en-US" sz="2000" dirty="0"/>
          </a:p>
        </p:txBody>
      </p:sp>
      <p:pic>
        <p:nvPicPr>
          <p:cNvPr id="5122" name="Picture 2" descr="D:\Desktop\DSC-0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5194598" cy="34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522920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2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29424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Путника друг, всем знаком, скромный, невзрачный цветок, ты на порезанный палец влажной </a:t>
            </a:r>
            <a:r>
              <a:rPr lang="ru-RU" sz="2000" dirty="0" err="1"/>
              <a:t>заплаткою</a:t>
            </a:r>
            <a:r>
              <a:rPr lang="ru-RU" sz="2000" dirty="0"/>
              <a:t> лег.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300192" y="44371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подорожник</a:t>
            </a:r>
            <a:endParaRPr lang="ru-RU" dirty="0"/>
          </a:p>
        </p:txBody>
      </p:sp>
      <p:pic>
        <p:nvPicPr>
          <p:cNvPr id="6146" name="Picture 2" descr="D:\Desktop\plantago_major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3376620" cy="35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6934200" cy="42672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Если стебель отломить,</a:t>
            </a:r>
            <a:br>
              <a:rPr lang="ru-RU" sz="2000" dirty="0"/>
            </a:br>
            <a:r>
              <a:rPr lang="ru-RU" sz="2000" dirty="0"/>
              <a:t>Руки трудно уж отмыть.</a:t>
            </a:r>
            <a:br>
              <a:rPr lang="ru-RU" sz="2000" dirty="0"/>
            </a:br>
            <a:r>
              <a:rPr lang="ru-RU" sz="2000" dirty="0"/>
              <a:t>Желтый сок в листочках,</a:t>
            </a:r>
            <a:br>
              <a:rPr lang="ru-RU" sz="2000" dirty="0"/>
            </a:br>
            <a:r>
              <a:rPr lang="ru-RU" sz="2000" dirty="0"/>
              <a:t>В маленьких цветочках.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2200" y="501317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чистотел</a:t>
            </a:r>
            <a:endParaRPr lang="ru-RU" dirty="0"/>
          </a:p>
        </p:txBody>
      </p:sp>
      <p:pic>
        <p:nvPicPr>
          <p:cNvPr id="7170" name="Picture 2" descr="D:\Desktop\chistotel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3649588" cy="36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96752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С соцветьем беленьким сорняк</a:t>
            </a:r>
            <a:br>
              <a:rPr lang="ru-RU" sz="2000" dirty="0"/>
            </a:br>
            <a:r>
              <a:rPr lang="ru-RU" sz="2000" dirty="0"/>
              <a:t>Кровотеченье остановит,</a:t>
            </a:r>
            <a:br>
              <a:rPr lang="ru-RU" sz="2000" dirty="0"/>
            </a:br>
            <a:r>
              <a:rPr lang="ru-RU" sz="2000" dirty="0"/>
              <a:t>В Китае он - салат к столу.</a:t>
            </a:r>
            <a:br>
              <a:rPr lang="ru-RU" sz="2000" dirty="0"/>
            </a:br>
            <a:r>
              <a:rPr lang="ru-RU" sz="2000" dirty="0"/>
              <a:t>Сорняк живуч - семян так много</a:t>
            </a:r>
            <a:br>
              <a:rPr lang="ru-RU" sz="2000" dirty="0"/>
            </a:br>
            <a:r>
              <a:rPr lang="ru-RU" sz="2000" dirty="0"/>
              <a:t>В плоде, похожем на суму.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496064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Пастушья сумка</a:t>
            </a:r>
            <a:endParaRPr lang="ru-RU" dirty="0"/>
          </a:p>
        </p:txBody>
      </p:sp>
      <p:pic>
        <p:nvPicPr>
          <p:cNvPr id="8194" name="Picture 2" descr="D:\Desktop\7318082855156b517275e256a7295c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628800"/>
            <a:ext cx="396404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0E7E24"/>
      </a:lt2>
      <a:accent1>
        <a:srgbClr val="369026"/>
      </a:accent1>
      <a:accent2>
        <a:srgbClr val="68C419"/>
      </a:accent2>
      <a:accent3>
        <a:srgbClr val="FFFFFF"/>
      </a:accent3>
      <a:accent4>
        <a:srgbClr val="404040"/>
      </a:accent4>
      <a:accent5>
        <a:srgbClr val="AEC6AC"/>
      </a:accent5>
      <a:accent6>
        <a:srgbClr val="5EB116"/>
      </a:accent6>
      <a:hlink>
        <a:srgbClr val="76E11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CAA42"/>
        </a:lt2>
        <a:accent1>
          <a:srgbClr val="9BB249"/>
        </a:accent1>
        <a:accent2>
          <a:srgbClr val="67B64F"/>
        </a:accent2>
        <a:accent3>
          <a:srgbClr val="FFFFFF"/>
        </a:accent3>
        <a:accent4>
          <a:srgbClr val="404040"/>
        </a:accent4>
        <a:accent5>
          <a:srgbClr val="CBD5B1"/>
        </a:accent5>
        <a:accent6>
          <a:srgbClr val="5DA547"/>
        </a:accent6>
        <a:hlink>
          <a:srgbClr val="B8CC7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2640C"/>
        </a:lt2>
        <a:accent1>
          <a:srgbClr val="8EB81F"/>
        </a:accent1>
        <a:accent2>
          <a:srgbClr val="C6D938"/>
        </a:accent2>
        <a:accent3>
          <a:srgbClr val="FFFFFF"/>
        </a:accent3>
        <a:accent4>
          <a:srgbClr val="404040"/>
        </a:accent4>
        <a:accent5>
          <a:srgbClr val="C6D8AB"/>
        </a:accent5>
        <a:accent6>
          <a:srgbClr val="B3C432"/>
        </a:accent6>
        <a:hlink>
          <a:srgbClr val="6784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E1E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124</TotalTime>
  <Words>1883</Words>
  <Application>Microsoft Office PowerPoint</Application>
  <PresentationFormat>Экран (4:3)</PresentationFormat>
  <Paragraphs>93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powerpoint-template</vt:lpstr>
      <vt:lpstr>Полезные растения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Print master</vt:lpstr>
      <vt:lpstr>Print master</vt:lpstr>
      <vt:lpstr>Print master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растения </dc:title>
  <dc:creator>admin</dc:creator>
  <cp:lastModifiedBy>admin</cp:lastModifiedBy>
  <cp:revision>13</cp:revision>
  <dcterms:created xsi:type="dcterms:W3CDTF">2022-03-09T09:48:16Z</dcterms:created>
  <dcterms:modified xsi:type="dcterms:W3CDTF">2022-03-09T13:08:17Z</dcterms:modified>
</cp:coreProperties>
</file>