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75" r:id="rId4"/>
    <p:sldId id="277" r:id="rId5"/>
    <p:sldId id="278" r:id="rId6"/>
    <p:sldId id="258" r:id="rId7"/>
    <p:sldId id="279" r:id="rId8"/>
    <p:sldId id="280" r:id="rId9"/>
    <p:sldId id="261" r:id="rId10"/>
    <p:sldId id="282" r:id="rId11"/>
    <p:sldId id="281" r:id="rId12"/>
    <p:sldId id="267" r:id="rId13"/>
    <p:sldId id="273" r:id="rId14"/>
    <p:sldId id="283" r:id="rId15"/>
    <p:sldId id="285" r:id="rId16"/>
    <p:sldId id="284" r:id="rId17"/>
    <p:sldId id="269" r:id="rId18"/>
    <p:sldId id="272" r:id="rId19"/>
    <p:sldId id="270" r:id="rId20"/>
    <p:sldId id="271" r:id="rId21"/>
    <p:sldId id="268" r:id="rId22"/>
    <p:sldId id="263" r:id="rId23"/>
    <p:sldId id="265" r:id="rId24"/>
    <p:sldId id="266" r:id="rId25"/>
    <p:sldId id="274" r:id="rId26"/>
    <p:sldId id="286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86" d="100"/>
          <a:sy n="86" d="100"/>
        </p:scale>
        <p:origin x="37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8D02B0C-7987-4005-BB49-102F6DC1C635}" type="datetimeFigureOut">
              <a:rPr lang="ru-RU" smtClean="0"/>
              <a:t>21.05.2023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F8646D3-43D9-4457-A620-0B8ACE92969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8112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02B0C-7987-4005-BB49-102F6DC1C635}" type="datetimeFigureOut">
              <a:rPr lang="ru-RU" smtClean="0"/>
              <a:t>21.05.2023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646D3-43D9-4457-A620-0B8ACE9296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104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02B0C-7987-4005-BB49-102F6DC1C635}" type="datetimeFigureOut">
              <a:rPr lang="ru-RU" smtClean="0"/>
              <a:t>21.05.2023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646D3-43D9-4457-A620-0B8ACE92969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351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02B0C-7987-4005-BB49-102F6DC1C635}" type="datetimeFigureOut">
              <a:rPr lang="ru-RU" smtClean="0"/>
              <a:t>21.05.2023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646D3-43D9-4457-A620-0B8ACE92969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2837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02B0C-7987-4005-BB49-102F6DC1C635}" type="datetimeFigureOut">
              <a:rPr lang="ru-RU" smtClean="0"/>
              <a:t>21.05.2023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646D3-43D9-4457-A620-0B8ACE9296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188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02B0C-7987-4005-BB49-102F6DC1C635}" type="datetimeFigureOut">
              <a:rPr lang="ru-RU" smtClean="0"/>
              <a:t>21.05.2023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646D3-43D9-4457-A620-0B8ACE92969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484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02B0C-7987-4005-BB49-102F6DC1C635}" type="datetimeFigureOut">
              <a:rPr lang="ru-RU" smtClean="0"/>
              <a:t>21.05.2023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646D3-43D9-4457-A620-0B8ACE92969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778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02B0C-7987-4005-BB49-102F6DC1C635}" type="datetimeFigureOut">
              <a:rPr lang="ru-RU" smtClean="0"/>
              <a:t>21.05.2023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646D3-43D9-4457-A620-0B8ACE92969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517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02B0C-7987-4005-BB49-102F6DC1C635}" type="datetimeFigureOut">
              <a:rPr lang="ru-RU" smtClean="0"/>
              <a:t>21.05.2023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646D3-43D9-4457-A620-0B8ACE92969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7469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02B0C-7987-4005-BB49-102F6DC1C635}" type="datetimeFigureOut">
              <a:rPr lang="ru-RU" smtClean="0"/>
              <a:t>21.05.2023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646D3-43D9-4457-A620-0B8ACE9296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607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02B0C-7987-4005-BB49-102F6DC1C635}" type="datetimeFigureOut">
              <a:rPr lang="ru-RU" smtClean="0"/>
              <a:t>21.05.2023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646D3-43D9-4457-A620-0B8ACE92969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0175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02B0C-7987-4005-BB49-102F6DC1C635}" type="datetimeFigureOut">
              <a:rPr lang="ru-RU" smtClean="0"/>
              <a:t>21.05.2023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646D3-43D9-4457-A620-0B8ACE9296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472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02B0C-7987-4005-BB49-102F6DC1C635}" type="datetimeFigureOut">
              <a:rPr lang="ru-RU" smtClean="0"/>
              <a:t>21.05.2023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646D3-43D9-4457-A620-0B8ACE929692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770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02B0C-7987-4005-BB49-102F6DC1C635}" type="datetimeFigureOut">
              <a:rPr lang="ru-RU" smtClean="0"/>
              <a:t>21.05.2023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646D3-43D9-4457-A620-0B8ACE92969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72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02B0C-7987-4005-BB49-102F6DC1C635}" type="datetimeFigureOut">
              <a:rPr lang="ru-RU" smtClean="0"/>
              <a:t>21.05.2023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646D3-43D9-4457-A620-0B8ACE9296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915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02B0C-7987-4005-BB49-102F6DC1C635}" type="datetimeFigureOut">
              <a:rPr lang="ru-RU" smtClean="0"/>
              <a:t>21.05.2023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646D3-43D9-4457-A620-0B8ACE92969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3706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02B0C-7987-4005-BB49-102F6DC1C635}" type="datetimeFigureOut">
              <a:rPr lang="ru-RU" smtClean="0"/>
              <a:t>21.05.2023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646D3-43D9-4457-A620-0B8ACE9296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18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8D02B0C-7987-4005-BB49-102F6DC1C635}" type="datetimeFigureOut">
              <a:rPr lang="ru-RU" smtClean="0"/>
              <a:t>21.05.2023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F8646D3-43D9-4457-A620-0B8ACE9296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994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it.ru/content/&#1057;&#1086;&#1076;&#1077;&#1088;&#1078;&#1080;&#1084;&#1086;&#1077;.pdf?id_vf=1144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Политика и власть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9 класс</a:t>
            </a:r>
          </a:p>
        </p:txBody>
      </p:sp>
    </p:spTree>
    <p:extLst>
      <p:ext uri="{BB962C8B-B14F-4D97-AF65-F5344CB8AC3E}">
        <p14:creationId xmlns:p14="http://schemas.microsoft.com/office/powerpoint/2010/main" val="3831732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FEBEC0-F863-4333-BBE6-4DCE9F27B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"Тот, кто участвует в политике, тот обязательно борется за власть", - известная формула М. Вебера.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D7A120-3FC9-4D57-A4E5-125F43514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Во все времена политическая наука считала неразрывными политику и власть. Власть есть основной инструмент и цель политики в обществе. Общество потому и является обществом, что объединяющими факторами являются взаимодействие людей, обмен и власть. </a:t>
            </a:r>
          </a:p>
        </p:txBody>
      </p:sp>
    </p:spTree>
    <p:extLst>
      <p:ext uri="{BB962C8B-B14F-4D97-AF65-F5344CB8AC3E}">
        <p14:creationId xmlns:p14="http://schemas.microsoft.com/office/powerpoint/2010/main" val="2466427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509E86-A829-4192-A76F-90DBD8C54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600" dirty="0"/>
              <a:t>Что такое политическая власть и  каково ее общественное предназначении?   </a:t>
            </a:r>
            <a:br>
              <a:rPr lang="ru-RU" sz="2600" dirty="0"/>
            </a:br>
            <a:r>
              <a:rPr lang="ru-RU" sz="2600" dirty="0"/>
              <a:t>Точки зрения по этому вопросу: 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57F449-91F3-43A6-9182-52422E06C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458" y="2556932"/>
            <a:ext cx="10768614" cy="3318936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1. Политическая власть — это навязанная обществу самодовлеющая сила, которая с помощью принуждения заставляет большинство граждан из страха подчиняться своим решениям, принося только беды и несчастья.      </a:t>
            </a:r>
          </a:p>
          <a:p>
            <a:r>
              <a:rPr lang="ru-RU" dirty="0"/>
              <a:t>2. Политическая власть не навязывается обществу, а, напротив, создается им для урегулирования многообразных социальных интересов и возникающих конфликтов, достижения общественного согласия. Однако это согласие основано на страхе, т. е. носит принудительный, насильственный характер по отношению к членам общества.      </a:t>
            </a:r>
          </a:p>
          <a:p>
            <a:r>
              <a:rPr lang="ru-RU" dirty="0"/>
              <a:t>3. Политическая власть — это необходимая обществу организованная сила, обеспечивающая устойчивый порядок и стабильность общества. Она, как и любая власть вообще, предполагает </a:t>
            </a:r>
            <a:r>
              <a:rPr lang="ru-RU" dirty="0" err="1"/>
              <a:t>повелевание</a:t>
            </a:r>
            <a:r>
              <a:rPr lang="ru-RU" dirty="0"/>
              <a:t> одних и подчинение других.      </a:t>
            </a:r>
          </a:p>
          <a:p>
            <a:r>
              <a:rPr lang="ru-RU" dirty="0"/>
              <a:t>Вместе с тем, средствами властного </a:t>
            </a:r>
            <a:r>
              <a:rPr lang="ru-RU" dirty="0" err="1"/>
              <a:t>повелевания</a:t>
            </a:r>
            <a:r>
              <a:rPr lang="ru-RU" dirty="0"/>
              <a:t> может быть не только сила, но и авторитет, право, традиции и др. Поэтому подчинение власти далеко не всегда основано на страхе. Оно может быть основано на внутреннем согласии с ней, личной заинтересованности гражданина в реализации политических целей.    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Что общего и в чем различия приведенных точек зрения? Какая из них в наибольшей степени отражает сущность политической власти? </a:t>
            </a:r>
          </a:p>
        </p:txBody>
      </p:sp>
    </p:spTree>
    <p:extLst>
      <p:ext uri="{BB962C8B-B14F-4D97-AF65-F5344CB8AC3E}">
        <p14:creationId xmlns:p14="http://schemas.microsoft.com/office/powerpoint/2010/main" val="3619376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1168" y="414573"/>
            <a:ext cx="9601196" cy="1303867"/>
          </a:xfrm>
        </p:spPr>
        <p:txBody>
          <a:bodyPr/>
          <a:lstStyle/>
          <a:p>
            <a:pPr algn="ctr"/>
            <a:r>
              <a:rPr lang="ru-RU" b="1" dirty="0"/>
              <a:t>Политическая власть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6825920"/>
              </p:ext>
            </p:extLst>
          </p:nvPr>
        </p:nvGraphicFramePr>
        <p:xfrm>
          <a:off x="520262" y="1545021"/>
          <a:ext cx="10957035" cy="501744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0957035">
                  <a:extLst>
                    <a:ext uri="{9D8B030D-6E8A-4147-A177-3AD203B41FA5}">
                      <a16:colId xmlns:a16="http://schemas.microsoft.com/office/drawing/2014/main" val="2106095647"/>
                    </a:ext>
                  </a:extLst>
                </a:gridCol>
              </a:tblGrid>
              <a:tr h="13329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ВЛАСТЬ </a:t>
                      </a: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- способ­ность чем-либо или кем-либо управлять.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ВЛАСТЬ</a:t>
                      </a: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– это система социально-политических отношений, выражающих способность влиять на деятельность и поведение людей, и социальные группы.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974907"/>
                  </a:ext>
                </a:extLst>
              </a:tr>
              <a:tr h="8886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П. Столыпин: </a:t>
                      </a:r>
                      <a:r>
                        <a:rPr lang="ru-RU" sz="2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«Власть не может считаться самоцелью. Власть – это средство для сохранения жизни, спокойствия и порядка».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6523941"/>
                  </a:ext>
                </a:extLst>
              </a:tr>
              <a:tr h="8886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Основные виды власти: </a:t>
                      </a:r>
                      <a:r>
                        <a:rPr lang="ru-RU" sz="2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экономическая, политическая, государственная, военная, духовная, семейная (родительская).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3694561"/>
                  </a:ext>
                </a:extLst>
              </a:tr>
              <a:tr h="17772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Политическая власть </a:t>
                      </a: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– это способность больших социальных групп осуществлять свою волю в обществе, навязывать её, если это необходимо.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Государственная власть </a:t>
                      </a: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– власть, осуществляемая профессионалами и опирающая на вооружённую силу. 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7958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9880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Запишите в тетрадь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/>
              <a:t>ПОЛИТИЧЕСКАЯ ВЛАСТЬ</a:t>
            </a:r>
            <a:r>
              <a:rPr lang="ru-RU" dirty="0"/>
              <a:t> - это право воздействовать на большие социальные группы и общественные процессы при помощи государ­ственного аппарата принуждения и ресурсов власти.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4443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721533-D5E4-4F5F-B243-A52397DE6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600" dirty="0"/>
              <a:t>Задание по вариантам</a:t>
            </a:r>
            <a:br>
              <a:rPr lang="ru-RU" sz="2600" dirty="0"/>
            </a:br>
            <a:endParaRPr lang="ru-RU" sz="2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9BDFBB-8AB9-4151-A1DD-1FA4B4AD6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Используя текст параграфа «Политика и власть», ранее полученные знания</a:t>
            </a:r>
          </a:p>
          <a:p>
            <a:r>
              <a:rPr lang="ru-RU" dirty="0"/>
              <a:t>1 вариант. Выделите функции  власти </a:t>
            </a:r>
          </a:p>
          <a:p>
            <a:r>
              <a:rPr lang="ru-RU" dirty="0"/>
              <a:t>2 вариант. Выделите признаки политической власти</a:t>
            </a:r>
          </a:p>
          <a:p>
            <a:r>
              <a:rPr lang="ru-RU" dirty="0"/>
              <a:t>3 вариант. Определите виды власти</a:t>
            </a:r>
          </a:p>
        </p:txBody>
      </p:sp>
    </p:spTree>
    <p:extLst>
      <p:ext uri="{BB962C8B-B14F-4D97-AF65-F5344CB8AC3E}">
        <p14:creationId xmlns:p14="http://schemas.microsoft.com/office/powerpoint/2010/main" val="1826615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9DFA6A-DE2C-4212-ABAC-AD562E071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Политическая власть играет важную роль в жизни общества. </a:t>
            </a:r>
            <a:br>
              <a:rPr lang="ru-RU" sz="2400" dirty="0"/>
            </a:br>
            <a:r>
              <a:rPr lang="ru-RU" sz="2400" dirty="0"/>
              <a:t>Функции власти</a:t>
            </a:r>
            <a:br>
              <a:rPr lang="ru-RU" sz="2400" dirty="0"/>
            </a:br>
            <a:endParaRPr lang="ru-RU" sz="24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C3704DCD-FBF9-4C83-90FB-62059CFD63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2223216"/>
              </p:ext>
            </p:extLst>
          </p:nvPr>
        </p:nvGraphicFramePr>
        <p:xfrm>
          <a:off x="1295400" y="2557463"/>
          <a:ext cx="9601200" cy="338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2716168446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1064619658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3876115858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Функции политической власти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973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Формирует политическую систему. Источник - Онлайн школа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Управляет жизнью общества и государства на разных уровнях.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Создает подходящую для общества форму правления, тип политической системы и т. д.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8823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Сплачивает общество вокруг политической жизни государства.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Контролирует органы власти и политические процессы.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Skysmart</a:t>
                      </a:r>
                      <a:r>
                        <a:rPr lang="ru-RU" dirty="0"/>
                        <a:t>: https://skysmart.ru/articles/obshestvoznanie/vlast-v-obshhestvoznanie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79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Регулирует отношения между людьми и государством.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Руководит политическими и другими отношениями.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1178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4079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6C7C79-06D2-4878-A958-54346AEB8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Для политической власти характерны такие признаки: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25DDE3-3D5F-4B1B-9487-58837685A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Распространяется на всех людей, которые живут на территории государства.</a:t>
            </a:r>
          </a:p>
          <a:p>
            <a:r>
              <a:rPr lang="ru-RU" dirty="0"/>
              <a:t>Действует на основе права от имени всего общества.</a:t>
            </a:r>
          </a:p>
          <a:p>
            <a:r>
              <a:rPr lang="ru-RU" dirty="0"/>
              <a:t>Может использовать разнообразные ресурсы власти — принудительные, социальные, экономические и т. д.</a:t>
            </a:r>
          </a:p>
          <a:p>
            <a:r>
              <a:rPr lang="ru-RU" dirty="0"/>
              <a:t>Создает единый общегосударственный центр принятия политических решений.</a:t>
            </a:r>
          </a:p>
          <a:p>
            <a:r>
              <a:rPr lang="ru-RU" dirty="0"/>
              <a:t>Единственная может пользоваться силой в пределах страны. Источник - Онлайн школа </a:t>
            </a:r>
            <a:r>
              <a:rPr lang="ru-RU" dirty="0" err="1"/>
              <a:t>Skysmart</a:t>
            </a:r>
            <a:r>
              <a:rPr lang="ru-RU" dirty="0"/>
              <a:t>: https://skysmart.ru/articles/obshestvoznanie/vlast-v-obshhestvoznanie</a:t>
            </a:r>
          </a:p>
        </p:txBody>
      </p:sp>
    </p:spTree>
    <p:extLst>
      <p:ext uri="{BB962C8B-B14F-4D97-AF65-F5344CB8AC3E}">
        <p14:creationId xmlns:p14="http://schemas.microsoft.com/office/powerpoint/2010/main" val="4010118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3947" y="514713"/>
            <a:ext cx="9601196" cy="130386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</a:rPr>
              <a:t>Виды власти</a:t>
            </a:r>
            <a:br>
              <a:rPr lang="ru-RU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2222033"/>
              </p:ext>
            </p:extLst>
          </p:nvPr>
        </p:nvGraphicFramePr>
        <p:xfrm>
          <a:off x="520262" y="1166647"/>
          <a:ext cx="10988566" cy="513955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0988566">
                  <a:extLst>
                    <a:ext uri="{9D8B030D-6E8A-4147-A177-3AD203B41FA5}">
                      <a16:colId xmlns:a16="http://schemas.microsoft.com/office/drawing/2014/main" val="1429311839"/>
                    </a:ext>
                  </a:extLst>
                </a:gridCol>
              </a:tblGrid>
              <a:tr h="51395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ru-RU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политическая</a:t>
                      </a:r>
                      <a:r>
                        <a:rPr lang="ru-RU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– способность и умение реализовать функцию общественного управления;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ru-RU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экономическая</a:t>
                      </a:r>
                      <a:r>
                        <a:rPr lang="ru-RU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– контроль над экономическими ресурсами, собственность на различного рода материальные ценности;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ru-RU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социальная</a:t>
                      </a:r>
                      <a:r>
                        <a:rPr lang="ru-RU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– контроль над распределением статусов, должностей, льгот и привилегий;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ru-RU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принудительна</a:t>
                      </a:r>
                      <a:r>
                        <a:rPr lang="ru-RU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я – контроль над людьми с помощью применения или угрозы применения физической силы;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ru-RU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культурно-информационная</a:t>
                      </a:r>
                      <a:r>
                        <a:rPr lang="ru-RU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– контроль над людьми с помощью информации и средств её распространения.  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6912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7540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096834"/>
              </p:ext>
            </p:extLst>
          </p:nvPr>
        </p:nvGraphicFramePr>
        <p:xfrm>
          <a:off x="851337" y="585844"/>
          <a:ext cx="10830909" cy="464830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610303">
                  <a:extLst>
                    <a:ext uri="{9D8B030D-6E8A-4147-A177-3AD203B41FA5}">
                      <a16:colId xmlns:a16="http://schemas.microsoft.com/office/drawing/2014/main" val="3873379839"/>
                    </a:ext>
                  </a:extLst>
                </a:gridCol>
                <a:gridCol w="3610303">
                  <a:extLst>
                    <a:ext uri="{9D8B030D-6E8A-4147-A177-3AD203B41FA5}">
                      <a16:colId xmlns:a16="http://schemas.microsoft.com/office/drawing/2014/main" val="1434890707"/>
                    </a:ext>
                  </a:extLst>
                </a:gridCol>
                <a:gridCol w="3610303">
                  <a:extLst>
                    <a:ext uri="{9D8B030D-6E8A-4147-A177-3AD203B41FA5}">
                      <a16:colId xmlns:a16="http://schemas.microsoft.com/office/drawing/2014/main" val="1062014295"/>
                    </a:ext>
                  </a:extLst>
                </a:gridCol>
              </a:tblGrid>
              <a:tr h="453433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Виды власти, по М. Веберу (типы легитимности)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762511"/>
                  </a:ext>
                </a:extLst>
              </a:tr>
              <a:tr h="4534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Традиционная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Харизматическая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Легальная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5147971"/>
                  </a:ext>
                </a:extLst>
              </a:tr>
              <a:tr h="37414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Основана на обычаях, привычке повиноваться, вере в священность, незыблемость издавна существующих порядков и властей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Основана на личной преданности вождю, руководителю, на убеждении и вере в его исключительные качества и выдающиеся способности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Основана на осознанном интересе, убеждении в законности установленных порядков, в правомочности органов власти и правильности законов 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5331888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61545" y="530727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ХАРИЗМА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особая, исключительная одарённость. </a:t>
            </a:r>
          </a:p>
          <a:p>
            <a:pPr algn="just">
              <a:spcAft>
                <a:spcPts val="0"/>
              </a:spcAft>
            </a:pP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ЛЕГИТИМНОСТЬ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законность власти в глазах граждан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202622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9664061"/>
              </p:ext>
            </p:extLst>
          </p:nvPr>
        </p:nvGraphicFramePr>
        <p:xfrm>
          <a:off x="662152" y="365125"/>
          <a:ext cx="11020096" cy="62179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1020096">
                  <a:extLst>
                    <a:ext uri="{9D8B030D-6E8A-4147-A177-3AD203B41FA5}">
                      <a16:colId xmlns:a16="http://schemas.microsoft.com/office/drawing/2014/main" val="3466883804"/>
                    </a:ext>
                  </a:extLst>
                </a:gridCol>
              </a:tblGrid>
              <a:tr h="60514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Власть </a:t>
                      </a:r>
                      <a:r>
                        <a:rPr lang="ru-RU" sz="2400" dirty="0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как важнейший элемент социальных отношений фокусирует в себе следующие</a:t>
                      </a:r>
                      <a:r>
                        <a:rPr lang="ru-RU" sz="2400" b="1" dirty="0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основные признаки: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1)вид управления, регулирования и контроля, способность распоряжаться силами, возможностями, ресурсами, которыми располагает человеческое сообщество.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2)это средство упорядочения социальных отношений, проявление человеческой культуры, связанное с мерой, правилами отношений людей, с принятием или наложением на них определённых ограничений в поведении и деятельности.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3)власть имеет волевой характер: благодаря ей действия людей приобретают целенаправленность, власть изменяет поведение через изменение мотивов и целей людей.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4)власть связана со структурированностью человеческих сообществ, выражается в отношениях асимметрии, иерархии, в арсенале её действий нередко бывают жестокость, подавление, эксплуатация. Существует очевидная опасность бесконтрольной власти, порождающей вмешательство во все сферы жизни. 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3485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1155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EBF43A-2B52-4903-A11E-9F3E67BB0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380" y="662537"/>
            <a:ext cx="9601196" cy="899934"/>
          </a:xfrm>
        </p:spPr>
        <p:txBody>
          <a:bodyPr>
            <a:normAutofit/>
          </a:bodyPr>
          <a:lstStyle/>
          <a:p>
            <a:r>
              <a:rPr lang="ru-RU" sz="2600" dirty="0"/>
              <a:t> Задание1. Установите соответствие между понятием и определением.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2D52196-13A6-414C-B186-CDEA60939A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5065848"/>
              </p:ext>
            </p:extLst>
          </p:nvPr>
        </p:nvGraphicFramePr>
        <p:xfrm>
          <a:off x="745724" y="1789317"/>
          <a:ext cx="10739020" cy="444577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484072">
                  <a:extLst>
                    <a:ext uri="{9D8B030D-6E8A-4147-A177-3AD203B41FA5}">
                      <a16:colId xmlns:a16="http://schemas.microsoft.com/office/drawing/2014/main" val="3733147524"/>
                    </a:ext>
                  </a:extLst>
                </a:gridCol>
                <a:gridCol w="7254948">
                  <a:extLst>
                    <a:ext uri="{9D8B030D-6E8A-4147-A177-3AD203B41FA5}">
                      <a16:colId xmlns:a16="http://schemas.microsoft.com/office/drawing/2014/main" val="3249301240"/>
                    </a:ext>
                  </a:extLst>
                </a:gridCol>
              </a:tblGrid>
              <a:tr h="26791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Понятие</a:t>
                      </a:r>
                    </a:p>
                  </a:txBody>
                  <a:tcPr marL="23699" marR="23699" marT="11850" marB="118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Определение</a:t>
                      </a:r>
                    </a:p>
                  </a:txBody>
                  <a:tcPr marL="23699" marR="23699" marT="11850" marB="11850" anchor="ctr"/>
                </a:tc>
                <a:extLst>
                  <a:ext uri="{0D108BD9-81ED-4DB2-BD59-A6C34878D82A}">
                    <a16:rowId xmlns:a16="http://schemas.microsoft.com/office/drawing/2014/main" val="2975588680"/>
                  </a:ext>
                </a:extLst>
              </a:tr>
              <a:tr h="761119">
                <a:tc>
                  <a:txBody>
                    <a:bodyPr/>
                    <a:lstStyle/>
                    <a:p>
                      <a:r>
                        <a:rPr lang="ru-RU" sz="1800" dirty="0"/>
                        <a:t>А) Духовная сфера общества</a:t>
                      </a:r>
                    </a:p>
                  </a:txBody>
                  <a:tcPr marL="23699" marR="23699" marT="11850" marB="1185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1) Область общественной жизни, связанная с понятием «власть», т.е. способностью одних групп людей и их представителей влиять на другие группы</a:t>
                      </a:r>
                    </a:p>
                  </a:txBody>
                  <a:tcPr marL="23699" marR="23699" marT="11850" marB="11850" anchor="ctr"/>
                </a:tc>
                <a:extLst>
                  <a:ext uri="{0D108BD9-81ED-4DB2-BD59-A6C34878D82A}">
                    <a16:rowId xmlns:a16="http://schemas.microsoft.com/office/drawing/2014/main" val="250759504"/>
                  </a:ext>
                </a:extLst>
              </a:tr>
              <a:tr h="761119">
                <a:tc>
                  <a:txBody>
                    <a:bodyPr/>
                    <a:lstStyle/>
                    <a:p>
                      <a:r>
                        <a:rPr lang="ru-RU" sz="1800" dirty="0"/>
                        <a:t>Б) Социальная сфера общества</a:t>
                      </a:r>
                    </a:p>
                  </a:txBody>
                  <a:tcPr marL="23699" marR="23699" marT="11850" marB="1185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2) Система экономических отношений, возникающая и воспроизводимая в процессе материального производства</a:t>
                      </a:r>
                    </a:p>
                  </a:txBody>
                  <a:tcPr marL="23699" marR="23699" marT="11850" marB="11850" anchor="ctr"/>
                </a:tc>
                <a:extLst>
                  <a:ext uri="{0D108BD9-81ED-4DB2-BD59-A6C34878D82A}">
                    <a16:rowId xmlns:a16="http://schemas.microsoft.com/office/drawing/2014/main" val="1691113271"/>
                  </a:ext>
                </a:extLst>
              </a:tr>
              <a:tr h="761119">
                <a:tc>
                  <a:txBody>
                    <a:bodyPr/>
                    <a:lstStyle/>
                    <a:p>
                      <a:r>
                        <a:rPr lang="ru-RU" sz="1800" dirty="0"/>
                        <a:t>В) Сфера общества</a:t>
                      </a:r>
                    </a:p>
                  </a:txBody>
                  <a:tcPr marL="23699" marR="23699" marT="11850" marB="11850" anchor="ctr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3) Это определенная область общественной жизни, включающая наиболее устойчивые формы взаимодействия людей. В науке выделяют четыре сферы общества: экономическую, социальную, политическую и духовную.</a:t>
                      </a:r>
                    </a:p>
                  </a:txBody>
                  <a:tcPr marL="23699" marR="23699" marT="11850" marB="11850" anchor="ctr"/>
                </a:tc>
                <a:extLst>
                  <a:ext uri="{0D108BD9-81ED-4DB2-BD59-A6C34878D82A}">
                    <a16:rowId xmlns:a16="http://schemas.microsoft.com/office/drawing/2014/main" val="879693777"/>
                  </a:ext>
                </a:extLst>
              </a:tr>
              <a:tr h="514514">
                <a:tc>
                  <a:txBody>
                    <a:bodyPr/>
                    <a:lstStyle/>
                    <a:p>
                      <a:r>
                        <a:rPr lang="ru-RU" sz="1800" dirty="0"/>
                        <a:t>Г) Экономическая сфера общества</a:t>
                      </a:r>
                    </a:p>
                  </a:txBody>
                  <a:tcPr marL="23699" marR="23699" marT="11850" marB="1185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4) Целостная система отношений и взаимодействий между индивидами, социальными группами и общностями, занимающими различное социально-экономическое положение в обществе</a:t>
                      </a:r>
                    </a:p>
                  </a:txBody>
                  <a:tcPr marL="23699" marR="23699" marT="11850" marB="11850" anchor="ctr"/>
                </a:tc>
                <a:extLst>
                  <a:ext uri="{0D108BD9-81ED-4DB2-BD59-A6C34878D82A}">
                    <a16:rowId xmlns:a16="http://schemas.microsoft.com/office/drawing/2014/main" val="3169598503"/>
                  </a:ext>
                </a:extLst>
              </a:tr>
              <a:tr h="761119">
                <a:tc>
                  <a:txBody>
                    <a:bodyPr/>
                    <a:lstStyle/>
                    <a:p>
                      <a:r>
                        <a:rPr lang="ru-RU" sz="1800" dirty="0"/>
                        <a:t>Д) Политическая сфера общества</a:t>
                      </a:r>
                    </a:p>
                  </a:txBody>
                  <a:tcPr marL="23699" marR="23699" marT="11850" marB="1185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/>
                        <a:t>5) Это система отношений между людьми, отражающая духовно-нравственную жизнь общества, представленную такими подсистемами, как культура, наука, религия, мораль, идеология, искусство.</a:t>
                      </a:r>
                    </a:p>
                  </a:txBody>
                  <a:tcPr marL="23699" marR="23699" marT="11850" marB="11850" anchor="ctr"/>
                </a:tc>
                <a:extLst>
                  <a:ext uri="{0D108BD9-81ED-4DB2-BD59-A6C34878D82A}">
                    <a16:rowId xmlns:a16="http://schemas.microsoft.com/office/drawing/2014/main" val="1146762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00360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u="sng" dirty="0"/>
              <a:t>Две основные </a:t>
            </a:r>
            <a:r>
              <a:rPr lang="ru-RU" b="1" u="sng" dirty="0"/>
              <a:t>характеристики власти</a:t>
            </a:r>
            <a:r>
              <a:rPr lang="ru-RU" u="sng" dirty="0"/>
              <a:t>,</a:t>
            </a:r>
            <a:r>
              <a:rPr lang="ru-RU" b="1" u="sng" dirty="0"/>
              <a:t> </a:t>
            </a:r>
            <a:r>
              <a:rPr lang="ru-RU" u="sng" dirty="0"/>
              <a:t>делают её важнейшим инструментом политики</a:t>
            </a:r>
            <a:r>
              <a:rPr 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* власть – это мощный управленческий ресурс, выражающийся в способности власти ограничивать роль случайности в социальной жизни, т.е. осуществлять управление, урегулировать отношения в обществе;</a:t>
            </a:r>
          </a:p>
          <a:p>
            <a:pPr algn="just"/>
            <a:r>
              <a:rPr lang="ru-RU" dirty="0"/>
              <a:t>* власть – это способ влияния, воздействия на других людей со стороны тех, кто властью обладает, наделяющий их способностью осуществления своей роли вопреки сопротивлению других людей. </a:t>
            </a:r>
          </a:p>
        </p:txBody>
      </p:sp>
    </p:spTree>
    <p:extLst>
      <p:ext uri="{BB962C8B-B14F-4D97-AF65-F5344CB8AC3E}">
        <p14:creationId xmlns:p14="http://schemas.microsoft.com/office/powerpoint/2010/main" val="23379710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8194420"/>
              </p:ext>
            </p:extLst>
          </p:nvPr>
        </p:nvGraphicFramePr>
        <p:xfrm>
          <a:off x="938239" y="952236"/>
          <a:ext cx="10670628" cy="495352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0670628">
                  <a:extLst>
                    <a:ext uri="{9D8B030D-6E8A-4147-A177-3AD203B41FA5}">
                      <a16:colId xmlns:a16="http://schemas.microsoft.com/office/drawing/2014/main" val="1744414121"/>
                    </a:ext>
                  </a:extLst>
                </a:gridCol>
              </a:tblGrid>
              <a:tr h="11824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Власть</a:t>
                      </a:r>
                      <a:r>
                        <a:rPr lang="ru-RU" sz="2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– это организованная сила, обеспечивающая способность определённой социальной общности – рода, класса, народа – подчинять своей воле людей, используя разные методы, в том числе и принуждение. 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3036922"/>
                  </a:ext>
                </a:extLst>
              </a:tr>
              <a:tr h="3941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Источник власти</a:t>
                      </a:r>
                      <a:r>
                        <a:rPr lang="ru-RU" sz="2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: авторитет, сила, закон, богатство, знание, харизма и др. 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4781665"/>
                  </a:ext>
                </a:extLst>
              </a:tr>
              <a:tr h="7882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Субъект власти</a:t>
                      </a:r>
                      <a:r>
                        <a:rPr lang="ru-RU" sz="2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: государство, парламент, политический лидер, политические партии и др.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5053087"/>
                  </a:ext>
                </a:extLst>
              </a:tr>
              <a:tr h="7882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Функции власти: </a:t>
                      </a:r>
                      <a:r>
                        <a:rPr lang="ru-RU" sz="2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господство, руководство, управление, координация, организация, контроль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8979884"/>
                  </a:ext>
                </a:extLst>
              </a:tr>
              <a:tr h="7882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Средства власти: </a:t>
                      </a:r>
                      <a:r>
                        <a:rPr lang="ru-RU" sz="2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принуждение, насилие, убеждение, поощрение, право, традиции и др.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5713297"/>
                  </a:ext>
                </a:extLst>
              </a:tr>
              <a:tr h="3941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Объект власти: </a:t>
                      </a: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человек, масса, социальные слои и группы, и др. 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4538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06036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>
                <a:solidFill>
                  <a:srgbClr val="FF0000"/>
                </a:solidFill>
              </a:rPr>
              <a:t>**- Запишите: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/>
              <a:t>Субъектами политики </a:t>
            </a:r>
            <a:r>
              <a:rPr lang="ru-RU" dirty="0"/>
              <a:t>являются: люди, народные массы людей, политические организации и объединения, государство, политическая элита.</a:t>
            </a:r>
          </a:p>
          <a:p>
            <a:pPr algn="just"/>
            <a:r>
              <a:rPr lang="ru-RU" b="1" i="1" dirty="0"/>
              <a:t>ПОЛИТИЧЕСКАЯ ЭЛИТА</a:t>
            </a:r>
            <a:r>
              <a:rPr lang="ru-RU" dirty="0"/>
              <a:t> – часть общества, которая непосредственно осуществляет политическое руководство страной. </a:t>
            </a:r>
          </a:p>
        </p:txBody>
      </p:sp>
    </p:spTree>
    <p:extLst>
      <p:ext uri="{BB962C8B-B14F-4D97-AF65-F5344CB8AC3E}">
        <p14:creationId xmlns:p14="http://schemas.microsoft.com/office/powerpoint/2010/main" val="26064832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Политическая сфера и политические институты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Основные политические институты</a:t>
            </a:r>
            <a:r>
              <a:rPr lang="ru-RU" dirty="0"/>
              <a:t>: государство, политические партии.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64917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Политические отношения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/>
              <a:t>ПОЛИТИЧЕСКИЕ ОТНОШЕНИЯ</a:t>
            </a:r>
            <a:r>
              <a:rPr lang="ru-RU" dirty="0"/>
              <a:t> – это взаимосвязи и взаимодействия, возникающие между людьми в процессе политической деятельности.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8616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277910"/>
              </p:ext>
            </p:extLst>
          </p:nvPr>
        </p:nvGraphicFramePr>
        <p:xfrm>
          <a:off x="725213" y="504497"/>
          <a:ext cx="11051627" cy="595936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1051627">
                  <a:extLst>
                    <a:ext uri="{9D8B030D-6E8A-4147-A177-3AD203B41FA5}">
                      <a16:colId xmlns:a16="http://schemas.microsoft.com/office/drawing/2014/main" val="1571312443"/>
                    </a:ext>
                  </a:extLst>
                </a:gridCol>
              </a:tblGrid>
              <a:tr h="59593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u="sng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Определения различных видов власти: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КРАТОЛОГИЯ</a:t>
                      </a: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– наука о власти.    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АРИСТОКРАТИЯ</a:t>
                      </a: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– власть знати (знатных). 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ОХЛОКРАТИЯ</a:t>
                      </a: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– власть толпы.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ТЕОКРАТИЯ</a:t>
                      </a: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– власть духовенства, жрецов, главы церкви. 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Плутократия</a:t>
                      </a: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– власть богатых.     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ТИРАНИЯ</a:t>
                      </a: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– власть одного. 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БЮРОКРАТИЯ</a:t>
                      </a: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– власть чиновников.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Партократия</a:t>
                      </a: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– пренебрежительная оценка огромной власти КПСС. 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Геронтократия</a:t>
                      </a: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– власть стариков, старого поколения, старейшин.  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Технократия</a:t>
                      </a: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– власть специалистов в области техники и управления. 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МЕРИТОКРАТИЯ</a:t>
                      </a: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– власть наиболее одарённых, заслуженных.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Тимократия</a:t>
                      </a: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– власть, основанная на имущественном цензе.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АВТОКРАТИЯ</a:t>
                      </a: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– неограниченная власть. 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687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2720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49D9F9-21D3-48BC-B22C-A770C8E24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Ссылки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CA4C2C-431F-49FB-A6FB-08EA2671A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https://www.miit.ru/content/</a:t>
            </a:r>
            <a:r>
              <a:rPr lang="ru-RU" dirty="0">
                <a:hlinkClick r:id="rId2"/>
              </a:rPr>
              <a:t>Содержимое.</a:t>
            </a:r>
            <a:r>
              <a:rPr lang="en-US" dirty="0" err="1">
                <a:hlinkClick r:id="rId2"/>
              </a:rPr>
              <a:t>pdf?id_vf</a:t>
            </a:r>
            <a:r>
              <a:rPr lang="en-US" dirty="0">
                <a:hlinkClick r:id="rId2"/>
              </a:rPr>
              <a:t>=11448</a:t>
            </a:r>
            <a:endParaRPr lang="ru-RU" dirty="0"/>
          </a:p>
          <a:p>
            <a:r>
              <a:rPr lang="ru-RU" dirty="0"/>
              <a:t>Источник - Онлайн школа </a:t>
            </a:r>
            <a:r>
              <a:rPr lang="ru-RU" dirty="0" err="1"/>
              <a:t>Skysmart</a:t>
            </a:r>
            <a:r>
              <a:rPr lang="ru-RU" dirty="0"/>
              <a:t>: https://skysmart.ru/articles/obshestvoznanie/vlast-v-obshhestvoznanie </a:t>
            </a:r>
          </a:p>
        </p:txBody>
      </p:sp>
    </p:spTree>
    <p:extLst>
      <p:ext uri="{BB962C8B-B14F-4D97-AF65-F5344CB8AC3E}">
        <p14:creationId xmlns:p14="http://schemas.microsoft.com/office/powerpoint/2010/main" val="3580876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07117E3-CF48-49E9-9E11-879B28C1D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FE51D1DD-1431-48B7-B277-06A299BDA4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360016"/>
              </p:ext>
            </p:extLst>
          </p:nvPr>
        </p:nvGraphicFramePr>
        <p:xfrm>
          <a:off x="843379" y="2233504"/>
          <a:ext cx="10289219" cy="3318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1089">
                  <a:extLst>
                    <a:ext uri="{9D8B030D-6E8A-4147-A177-3AD203B41FA5}">
                      <a16:colId xmlns:a16="http://schemas.microsoft.com/office/drawing/2014/main" val="277958212"/>
                    </a:ext>
                  </a:extLst>
                </a:gridCol>
                <a:gridCol w="4708130">
                  <a:extLst>
                    <a:ext uri="{9D8B030D-6E8A-4147-A177-3AD203B41FA5}">
                      <a16:colId xmlns:a16="http://schemas.microsoft.com/office/drawing/2014/main" val="2055614451"/>
                    </a:ext>
                  </a:extLst>
                </a:gridCol>
              </a:tblGrid>
              <a:tr h="57962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Сферы жизни общества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Социальные явления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906956"/>
                  </a:ext>
                </a:extLst>
              </a:tr>
              <a:tr h="579623">
                <a:tc>
                  <a:txBody>
                    <a:bodyPr/>
                    <a:lstStyle/>
                    <a:p>
                      <a:r>
                        <a:rPr lang="ru-RU" sz="2000" dirty="0"/>
                        <a:t>1) концерт всемирно известного музыканта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А. экономическая сфера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11383"/>
                  </a:ext>
                </a:extLst>
              </a:tr>
              <a:tr h="1000445">
                <a:tc>
                  <a:txBody>
                    <a:bodyPr/>
                    <a:lstStyle/>
                    <a:p>
                      <a:r>
                        <a:rPr lang="ru-RU" sz="2000" dirty="0"/>
                        <a:t>2) проведение референдума о доверии Президенту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Б. политическая сфера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2401708"/>
                  </a:ext>
                </a:extLst>
              </a:tr>
              <a:tr h="579623">
                <a:tc>
                  <a:txBody>
                    <a:bodyPr/>
                    <a:lstStyle/>
                    <a:p>
                      <a:r>
                        <a:rPr lang="ru-RU" sz="2000" dirty="0"/>
                        <a:t>3) выплата стипендий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В. духовная сфера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5994716"/>
                  </a:ext>
                </a:extLst>
              </a:tr>
              <a:tr h="579623">
                <a:tc>
                  <a:txBody>
                    <a:bodyPr/>
                    <a:lstStyle/>
                    <a:p>
                      <a:r>
                        <a:rPr lang="ru-RU" sz="2000" dirty="0"/>
                        <a:t>4) производство товаров массового спроса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Г. социальная сфера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127542"/>
                  </a:ext>
                </a:extLst>
              </a:tr>
            </a:tbl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296F2E2B-7B5F-47CE-BF62-90EAC7B4BAA7}"/>
              </a:ext>
            </a:extLst>
          </p:cNvPr>
          <p:cNvSpPr txBox="1">
            <a:spLocks/>
          </p:cNvSpPr>
          <p:nvPr/>
        </p:nvSpPr>
        <p:spPr>
          <a:xfrm>
            <a:off x="691968" y="1097812"/>
            <a:ext cx="9601196" cy="89993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600" dirty="0"/>
              <a:t> Задание2. Установите соответствие между </a:t>
            </a:r>
            <a:r>
              <a:rPr lang="ru-RU" sz="2800" dirty="0"/>
              <a:t>сферами жизни общества и социальными явлениями: 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373465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575F0B-DD9D-4E24-B944-6648A92F9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1934" y="866722"/>
            <a:ext cx="9601196" cy="1303867"/>
          </a:xfrm>
        </p:spPr>
        <p:txBody>
          <a:bodyPr>
            <a:normAutofit/>
          </a:bodyPr>
          <a:lstStyle/>
          <a:p>
            <a:r>
              <a:rPr lang="ru-RU" sz="2600" dirty="0"/>
              <a:t>Верны ли следующие суждения об основных сферах общественной жизни?</a:t>
            </a:r>
            <a:br>
              <a:rPr lang="ru-RU" sz="2600" dirty="0"/>
            </a:br>
            <a:endParaRPr lang="ru-RU" sz="2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9A5E77-E1F4-4914-A8A8-FD4017F06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В каждой сфере общественной жизни решается определённая группа задач и проблем социального развития.</a:t>
            </a:r>
          </a:p>
          <a:p>
            <a:r>
              <a:rPr lang="ru-RU" dirty="0"/>
              <a:t>Все сферы общественной жизни взаимодействуют друг с другом.</a:t>
            </a:r>
          </a:p>
          <a:p>
            <a:r>
              <a:rPr lang="ru-RU" dirty="0"/>
              <a:t>верно только А</a:t>
            </a:r>
          </a:p>
          <a:p>
            <a:r>
              <a:rPr lang="ru-RU" dirty="0"/>
              <a:t>верно только Б</a:t>
            </a:r>
          </a:p>
          <a:p>
            <a:r>
              <a:rPr lang="ru-RU" dirty="0"/>
              <a:t>верны оба суждения</a:t>
            </a:r>
          </a:p>
          <a:p>
            <a:r>
              <a:rPr lang="ru-RU" dirty="0"/>
              <a:t>оба суждения неверны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3283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994828-2818-4FCB-9C6A-B80159440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400" dirty="0">
                <a:solidFill>
                  <a:srgbClr val="FF0000"/>
                </a:solidFill>
              </a:rPr>
              <a:t>1. Прочитайте высказывания, выделите ключевые слова.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2. Используя результаты работы по п.1 и ранее полученные знания составьте определение понятия «политика».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3. Сравните определение, составленное вами с определением в словаре учебника. Запишите определение в тетрадь.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6CEB18-ECB8-4048-AB46-5665D46DC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Без политики наша жизнь превратилась бы в то, что известный английский мыслитель </a:t>
            </a:r>
            <a:r>
              <a:rPr lang="ru-RU" dirty="0" err="1"/>
              <a:t>Т.Гоббс</a:t>
            </a:r>
            <a:r>
              <a:rPr lang="ru-RU" dirty="0"/>
              <a:t> назвал «войной всех против всех», когда народ воюет с народом, город с городом, улица с улицей, дом с домом и, наконец, человек с человеком. Именно эту функцию самосохранения общества выполняет политика.</a:t>
            </a:r>
          </a:p>
          <a:p>
            <a:r>
              <a:rPr lang="ru-RU" b="1" dirty="0"/>
              <a:t>М. Вебер </a:t>
            </a:r>
            <a:r>
              <a:rPr lang="ru-RU" dirty="0"/>
              <a:t>считал, что </a:t>
            </a:r>
            <a:r>
              <a:rPr lang="ru-RU" b="1" dirty="0"/>
              <a:t>«Политика – это стремление к участию во власти и оказанию влияния на распределение власти, будь то между государствами, будь то внутри государства между группами людей, которые оно в себя заключает»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5113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u="sng" dirty="0"/>
              <a:t>Наука политика рассматривается в трёх измерениях</a:t>
            </a:r>
            <a:r>
              <a:rPr 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1)как человеческая деятельность;</a:t>
            </a:r>
          </a:p>
          <a:p>
            <a:r>
              <a:rPr lang="ru-RU" dirty="0"/>
              <a:t>2)как сфера общественной жизни;</a:t>
            </a:r>
          </a:p>
          <a:p>
            <a:r>
              <a:rPr lang="ru-RU" dirty="0"/>
              <a:t>3)как тип социальных отношений между индивидами, малыми группами и большими общностями.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7397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B6AF44-32F9-4199-B7B0-007FDCC65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 в парах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07EDFF-C4D4-4C68-A286-4E1D87345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Работая совместно с соседом по парте, постарайтесь классифицировать виды политики по различным основаниям. </a:t>
            </a:r>
          </a:p>
          <a:p>
            <a:r>
              <a:rPr lang="ru-RU" dirty="0"/>
              <a:t>Составьте схему «Классификация политики»</a:t>
            </a:r>
          </a:p>
        </p:txBody>
      </p:sp>
    </p:spTree>
    <p:extLst>
      <p:ext uri="{BB962C8B-B14F-4D97-AF65-F5344CB8AC3E}">
        <p14:creationId xmlns:p14="http://schemas.microsoft.com/office/powerpoint/2010/main" val="2900830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B22A0C-698B-42EA-9F1D-E27D00922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Политику можно классифицировать по различным основаниям: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F4B722-920A-40BE-A5F8-D75FBB050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По сферам общественной жизни: экономическая; социальная; национальная; научно-техническая; экологическая; культурная; военная и т.д. </a:t>
            </a:r>
          </a:p>
          <a:p>
            <a:r>
              <a:rPr lang="ru-RU" dirty="0"/>
              <a:t>По объекту воздействия: внутренняя и внешняя. </a:t>
            </a:r>
          </a:p>
          <a:p>
            <a:r>
              <a:rPr lang="ru-RU" dirty="0"/>
              <a:t>По субъекту политики: политика партий; политика общественных объединений и движений; государственная политика и т.д. </a:t>
            </a:r>
          </a:p>
          <a:p>
            <a:r>
              <a:rPr lang="ru-RU" dirty="0"/>
              <a:t>По приоритету деятельности (цели): политика нейтралитета; политика национального примирения; политика «открытых дверей»; политика «большого скачка»; политика компромиссов и т.д. </a:t>
            </a:r>
          </a:p>
        </p:txBody>
      </p:sp>
    </p:spTree>
    <p:extLst>
      <p:ext uri="{BB962C8B-B14F-4D97-AF65-F5344CB8AC3E}">
        <p14:creationId xmlns:p14="http://schemas.microsoft.com/office/powerpoint/2010/main" val="1752466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u="sng" dirty="0"/>
              <a:t>Функции политики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- Выражение интересов всех групп и слоёв общества;</a:t>
            </a:r>
          </a:p>
          <a:p>
            <a:pPr algn="just"/>
            <a:r>
              <a:rPr lang="ru-RU" dirty="0"/>
              <a:t>- Обеспечение социального развития общества и человека, расширение сферы отношений между народами, человеком и природой;</a:t>
            </a:r>
          </a:p>
          <a:p>
            <a:pPr algn="just"/>
            <a:r>
              <a:rPr lang="ru-RU" dirty="0"/>
              <a:t>- Управление и руководство общественными процессами, обеспечение диалога граждан и государства;</a:t>
            </a:r>
          </a:p>
          <a:p>
            <a:pPr algn="just"/>
            <a:r>
              <a:rPr lang="ru-RU" dirty="0"/>
              <a:t>- Социализация личности, превращение человека в социально-активное существо;</a:t>
            </a:r>
          </a:p>
          <a:p>
            <a:pPr algn="just"/>
            <a:r>
              <a:rPr lang="ru-RU" dirty="0"/>
              <a:t>- Интеграция слоёв населения, поддержание стабильности и порядка в обществе.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3950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112</TotalTime>
  <Words>1621</Words>
  <Application>Microsoft Office PowerPoint</Application>
  <PresentationFormat>Широкоэкранный</PresentationFormat>
  <Paragraphs>146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Garamond</vt:lpstr>
      <vt:lpstr>Times New Roman</vt:lpstr>
      <vt:lpstr>Натуральные материалы</vt:lpstr>
      <vt:lpstr>Политика и власть</vt:lpstr>
      <vt:lpstr> Задание1. Установите соответствие между понятием и определением.</vt:lpstr>
      <vt:lpstr>Презентация PowerPoint</vt:lpstr>
      <vt:lpstr>Верны ли следующие суждения об основных сферах общественной жизни? </vt:lpstr>
      <vt:lpstr>1. Прочитайте высказывания, выделите ключевые слова. 2. Используя результаты работы по п.1 и ранее полученные знания составьте определение понятия «политика». 3. Сравните определение, составленное вами с определением в словаре учебника. Запишите определение в тетрадь.</vt:lpstr>
      <vt:lpstr>Наука политика рассматривается в трёх измерениях:</vt:lpstr>
      <vt:lpstr>Работа в парах</vt:lpstr>
      <vt:lpstr>Политику можно классифицировать по различным основаниям: </vt:lpstr>
      <vt:lpstr>Функции политики </vt:lpstr>
      <vt:lpstr>"Тот, кто участвует в политике, тот обязательно борется за власть", - известная формула М. Вебера.</vt:lpstr>
      <vt:lpstr>Что такое политическая власть и  каково ее общественное предназначении?    Точки зрения по этому вопросу: </vt:lpstr>
      <vt:lpstr>Политическая власть</vt:lpstr>
      <vt:lpstr>Запишите в тетрадь</vt:lpstr>
      <vt:lpstr>Задание по вариантам </vt:lpstr>
      <vt:lpstr>Политическая власть играет важную роль в жизни общества.  Функции власти </vt:lpstr>
      <vt:lpstr>Для политической власти характерны такие признаки:</vt:lpstr>
      <vt:lpstr>Виды власти </vt:lpstr>
      <vt:lpstr>Презентация PowerPoint</vt:lpstr>
      <vt:lpstr>Презентация PowerPoint</vt:lpstr>
      <vt:lpstr>Две основные характеристики власти, делают её важнейшим инструментом политики:</vt:lpstr>
      <vt:lpstr>Презентация PowerPoint</vt:lpstr>
      <vt:lpstr>**- Запишите: </vt:lpstr>
      <vt:lpstr>Политическая сфера и политические институты</vt:lpstr>
      <vt:lpstr>Политические отношения</vt:lpstr>
      <vt:lpstr>Презентация PowerPoint</vt:lpstr>
      <vt:lpstr>Ссылки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Политика и власть</dc:title>
  <dc:creator>User</dc:creator>
  <cp:lastModifiedBy>User</cp:lastModifiedBy>
  <cp:revision>16</cp:revision>
  <dcterms:created xsi:type="dcterms:W3CDTF">2019-09-12T18:29:44Z</dcterms:created>
  <dcterms:modified xsi:type="dcterms:W3CDTF">2023-05-21T15:08:14Z</dcterms:modified>
</cp:coreProperties>
</file>