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0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82" r:id="rId16"/>
    <p:sldId id="272" r:id="rId17"/>
    <p:sldId id="274" r:id="rId18"/>
    <p:sldId id="276" r:id="rId19"/>
    <p:sldId id="277" r:id="rId20"/>
    <p:sldId id="279" r:id="rId21"/>
    <p:sldId id="278" r:id="rId22"/>
    <p:sldId id="28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016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782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919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275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9986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997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2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472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56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847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569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58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126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175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218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46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33CEC-ECE4-424C-B561-59355E0E7FB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6254CC8-B0A9-4605-AF79-CE2CE7012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50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4800" b="1" dirty="0" smtClean="0">
                <a:ln/>
                <a:solidFill>
                  <a:srgbClr val="FFC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Правление князя Владимира. </a:t>
            </a:r>
            <a:r>
              <a:rPr lang="ru-RU" sz="4800" b="1" dirty="0">
                <a:ln/>
                <a:solidFill>
                  <a:srgbClr val="FFC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К</a:t>
            </a:r>
            <a:r>
              <a:rPr lang="ru-RU" sz="4800" b="1" dirty="0" smtClean="0">
                <a:ln/>
                <a:solidFill>
                  <a:srgbClr val="FFC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рещение Руси</a:t>
            </a:r>
            <a:endParaRPr lang="ru-RU" sz="4800" b="1" dirty="0">
              <a:ln/>
              <a:solidFill>
                <a:srgbClr val="FFC00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sz="32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ru-RU" sz="32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Первая междоусобная война</a:t>
            </a:r>
            <a:endParaRPr lang="ru-RU" sz="32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48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314" y="481035"/>
            <a:ext cx="7358743" cy="54738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77257" y="1440561"/>
            <a:ext cx="3987074" cy="1777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>
              <a:lnSpc>
                <a:spcPct val="110000"/>
              </a:lnSpc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Владимир понимал, что только военной силой удерживать земли восточных славян невозможно.</a:t>
            </a:r>
          </a:p>
        </p:txBody>
      </p:sp>
    </p:spTree>
    <p:extLst>
      <p:ext uri="{BB962C8B-B14F-4D97-AF65-F5344CB8AC3E}">
        <p14:creationId xmlns:p14="http://schemas.microsoft.com/office/powerpoint/2010/main" val="1204904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54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9269" y="1697385"/>
            <a:ext cx="352443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Однако попытка превратить язычество в государственную религию, объединить различные верования и божества была неудачной.</a:t>
            </a:r>
          </a:p>
          <a:p>
            <a:endParaRPr lang="ru-RU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ru-RU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Язычество регулировало отношения человека с природой, а не человека с властью, с правителем. Язычество разделяло людей.</a:t>
            </a:r>
          </a:p>
          <a:p>
            <a:endParaRPr lang="ru-RU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ru-RU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А что было необходимо князю Владимиру?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0" y="431800"/>
            <a:ext cx="7747000" cy="607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97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989" y="0"/>
            <a:ext cx="10324011" cy="53427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67989" y="5760719"/>
            <a:ext cx="91962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ru-RU" dirty="0" smtClean="0">
                <a:solidFill>
                  <a:srgbClr val="11111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Что </a:t>
            </a:r>
            <a:r>
              <a:rPr lang="ru-RU" dirty="0">
                <a:solidFill>
                  <a:srgbClr val="11111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объединяет все религии, представленные в источнике</a:t>
            </a:r>
            <a:r>
              <a:rPr lang="ru-RU" dirty="0" smtClean="0">
                <a:solidFill>
                  <a:srgbClr val="11111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</a:p>
          <a:p>
            <a:pPr marL="457200" indent="-457200">
              <a:buAutoNum type="arabicParenR"/>
            </a:pP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Почему Владимир не выбрал ислам? иудаизм? католичество?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71473" y="5391387"/>
            <a:ext cx="3005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1111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Вопросы к источнику:</a:t>
            </a:r>
            <a:r>
              <a:rPr lang="ru-RU" dirty="0">
                <a:solidFill>
                  <a:srgbClr val="111111"/>
                </a:solidFill>
                <a:latin typeface="robotoregular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2385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41522" y="1755654"/>
            <a:ext cx="30353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ru-RU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В </a:t>
            </a:r>
            <a:r>
              <a:rPr lang="ru-RU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987 </a:t>
            </a:r>
            <a:r>
              <a:rPr lang="ru-RU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году 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Владимир принял решение о крещении Руси по греческому образцу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80902" y="159223"/>
            <a:ext cx="83428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333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«</a:t>
            </a:r>
            <a:r>
              <a:rPr lang="ru-RU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И пришли мы в Греческую землю, и ввели нас туда, где служат они Богу своему, и не знали — на небе или на земле мы: ибо нет на земле… красоты такой…»</a:t>
            </a:r>
          </a:p>
          <a:p>
            <a:pPr algn="r"/>
            <a:r>
              <a:rPr lang="ru-RU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«Повесть временных лет»</a:t>
            </a:r>
            <a:endParaRPr lang="ru-RU" sz="1600" b="0" i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88863" y="3906083"/>
            <a:ext cx="361503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Прочитайте документ на странице 55 и ответьте на вопросы</a:t>
            </a:r>
            <a:r>
              <a:rPr lang="ru-RU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1. Какие аргументы, по мнению летописца, оказали решающее влияние на выбор веры Владимиром</a:t>
            </a:r>
            <a:r>
              <a:rPr lang="ru-RU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983" y="1236441"/>
            <a:ext cx="5369928" cy="548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615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622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2079" y="1440767"/>
            <a:ext cx="310460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1111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988 </a:t>
            </a:r>
            <a:r>
              <a:rPr lang="ru-RU" b="1" dirty="0" smtClean="0">
                <a:solidFill>
                  <a:srgbClr val="11111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год - </a:t>
            </a:r>
            <a:r>
              <a:rPr lang="ru-RU" dirty="0">
                <a:solidFill>
                  <a:srgbClr val="11111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Поход на Корсунь и ее осада, так как император Византии затягивает процесс выполнения своего обещания: отдать в жёны Владимиру принцессу Анну, если князь обязуется "креститься всем народом" по византийскому образцу.</a:t>
            </a:r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251" y="326571"/>
            <a:ext cx="7424057" cy="537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423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204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412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700" y="1371747"/>
            <a:ext cx="4699000" cy="516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rgbClr val="111111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Крещение Руси. Из "Повести временных лет”.</a:t>
            </a:r>
            <a:endParaRPr lang="ru-RU" sz="1400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rgbClr val="111111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Владимир пришёл в Киев; тотчас велел ниспровергнуть кумиры – один изрубить, а другие предать огню. А Перуна повелел привязать к хвосту коня и стащить его с горы в ручей. Когда влекли Перуна по ручью к Днепру, верующие люди оплакивали его. После этого Владимир послал по всему городу со словами: “Кого не окажется завтра на реке, богатого ли, убогого ли, нищего или раба, тот идёт против меня”. Владимир повелел строить церкви и ставить в тех местах, где стояли кумиры. А людей заставлял креститься по всем городам и сёлам. И стал брать у нарочитых людей их детей и отдавать в книжное учение. А матери плакали по ним, как по мёртвым…</a:t>
            </a:r>
            <a:endParaRPr lang="ru-RU" sz="1400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111111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Вопрос:</a:t>
            </a:r>
            <a:endParaRPr lang="ru-RU" sz="1400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rgbClr val="111111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Какие качества проявил князь, всегда ли был мудрым, дальновидным и последовательным политиком, государственным деятелем?</a:t>
            </a:r>
            <a:endParaRPr lang="ru-RU" sz="1400" dirty="0"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700" y="1020486"/>
            <a:ext cx="7099301" cy="545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071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9100" y="1371422"/>
            <a:ext cx="3581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Владимир приглашал из Византии священников, которые занимались обучением детей в церковных школах.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8475" y="3105835"/>
            <a:ext cx="3263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Чтобы примирить людей с новой верой, сохранили некоторые языческие праздники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57225" y="4563249"/>
            <a:ext cx="31051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Многожёнство, жертвоприношение и кровная вражда были строжайше запрещены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8"/>
          <a:stretch/>
        </p:blipFill>
        <p:spPr>
          <a:xfrm>
            <a:off x="4000500" y="0"/>
            <a:ext cx="8191500" cy="676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29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5979" y="564634"/>
            <a:ext cx="74325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/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План урока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54160" y="2108045"/>
            <a:ext cx="571502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dirty="0" smtClean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ru-RU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2. Начало правления Владимира.</a:t>
            </a:r>
            <a:endParaRPr lang="ru-RU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54160" y="3041693"/>
            <a:ext cx="78760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/>
            <a:r>
              <a:rPr lang="ru-RU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ru-RU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 Причины принятия на Руси христианства</a:t>
            </a:r>
            <a:r>
              <a:rPr lang="ru-RU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defTabSz="914354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26789" y="3536759"/>
            <a:ext cx="53124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/>
            <a:r>
              <a:rPr lang="ru-RU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ru-RU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 Крещение </a:t>
            </a:r>
            <a:r>
              <a:rPr lang="ru-RU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Руси.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26789" y="4077991"/>
            <a:ext cx="65902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54"/>
            <a:r>
              <a:rPr lang="ru-RU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ru-RU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 Значение </a:t>
            </a:r>
            <a:r>
              <a:rPr lang="ru-RU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принятия </a:t>
            </a:r>
            <a:r>
              <a:rPr lang="ru-RU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христианства</a:t>
            </a:r>
            <a:r>
              <a:rPr lang="ru-RU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endParaRPr lang="ru-RU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6286" y="1982311"/>
            <a:ext cx="681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 Междоусобная война </a:t>
            </a:r>
            <a:endParaRPr lang="ru-RU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86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031" y="1"/>
            <a:ext cx="10434969" cy="45850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57031" y="4991715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377"/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По распоряжению Владимира в Киеве была построена каменная церковь Успения Пресвятой Богородицы.</a:t>
            </a:r>
          </a:p>
        </p:txBody>
      </p:sp>
    </p:spTree>
    <p:extLst>
      <p:ext uri="{BB962C8B-B14F-4D97-AF65-F5344CB8AC3E}">
        <p14:creationId xmlns:p14="http://schemas.microsoft.com/office/powerpoint/2010/main" val="930424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549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6663" y="785507"/>
            <a:ext cx="9427028" cy="513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11111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Думаем, сравниваем, размышляем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11111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 Докажите, что князь Владимир был выдающимся государственным деятелем. Свой ответ аргументируйте.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11111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 Используя свои знания по литературе, ответьте на вопросы: почему время князя Владимира было запечатлено во многих былинах? Какие исторические события нашли в них отражение?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11111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3. Проанализируйте причины принятия христианства на Руси. Посчитайте, сколько времени прошло от крещения княгини Ольги до Крещения Руси.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11111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4. Выясните, каким образом принятие христианства сказалось на международном положении Руси.</a:t>
            </a:r>
            <a:endParaRPr lang="ru-RU" sz="2000" b="0" i="0" dirty="0">
              <a:solidFill>
                <a:srgbClr val="11111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1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2046" y="-235132"/>
            <a:ext cx="9183188" cy="1609590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Итак, мы отправляемся в Х век во времена Владимира </a:t>
            </a:r>
            <a:r>
              <a:rPr lang="ru-RU" sz="18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Святославича.</a:t>
            </a:r>
            <a:r>
              <a:rPr lang="ru-RU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Памятники Владимиру, крестителю Руси, стоят в Киеве и в Новгороде</a:t>
            </a:r>
            <a:br>
              <a:rPr lang="ru-RU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(памятник «1000-летие России»)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245" y="1648778"/>
            <a:ext cx="6918961" cy="494587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36914" y="1990499"/>
            <a:ext cx="3505199" cy="4262436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Какая религия была господствующая на территории Древней Руси до правления князя Владимира</a:t>
            </a:r>
            <a:r>
              <a:rPr lang="ru-RU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</a:p>
          <a:p>
            <a:r>
              <a:rPr lang="ru-RU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Какие Европейские и Азиатские народы исповедовали многобожие</a:t>
            </a:r>
            <a:r>
              <a:rPr lang="ru-RU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</a:p>
          <a:p>
            <a:r>
              <a:rPr lang="ru-RU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 какой момент времени народы исповедующие многобожие принимали веру в одного Бога? В каких целях?  </a:t>
            </a:r>
            <a:endParaRPr lang="ru-RU" sz="1600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Назовите религии, исповедующие веру в одного Бога? </a:t>
            </a:r>
          </a:p>
        </p:txBody>
      </p:sp>
    </p:spTree>
    <p:extLst>
      <p:ext uri="{BB962C8B-B14F-4D97-AF65-F5344CB8AC3E}">
        <p14:creationId xmlns:p14="http://schemas.microsoft.com/office/powerpoint/2010/main" val="268849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23405" y="1412855"/>
            <a:ext cx="492469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Перед последним походом в Болгарию Святослав посадил своих сыновей на княжение в крупнейших городах Древней 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Руси</a:t>
            </a:r>
          </a:p>
          <a:p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Старшего — Ярополка — он оставил княжить в Киеве, Владимир сел в Новгороде, а Олег отправился в древлянскую землю. После гибели отца между князьями Святославичами началась борьба за власть.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234" y="0"/>
            <a:ext cx="59087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17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05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2462" y="1411500"/>
            <a:ext cx="4394200" cy="2726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111111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1. Что послужило причиной начала междоусобицы?</a:t>
            </a:r>
            <a:endParaRPr lang="ru-RU" sz="2000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111111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2. Что послужило причиной гибели Олега?</a:t>
            </a:r>
            <a:endParaRPr lang="ru-RU" sz="2000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111111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3. Какой период времени продолжалась междоусобица?</a:t>
            </a:r>
            <a:endParaRPr lang="ru-RU" sz="2000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111111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4. Кто стал правителем, после окончания усобицы?</a:t>
            </a:r>
            <a:endParaRPr lang="ru-RU" sz="2000" dirty="0"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590" y="0"/>
            <a:ext cx="7999409" cy="55499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17917" y="5653093"/>
            <a:ext cx="92161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Усобица</a:t>
            </a:r>
            <a:r>
              <a:rPr lang="ru-RU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– войны между князьями за великокняжеский престол.</a:t>
            </a:r>
          </a:p>
        </p:txBody>
      </p:sp>
    </p:spTree>
    <p:extLst>
      <p:ext uri="{BB962C8B-B14F-4D97-AF65-F5344CB8AC3E}">
        <p14:creationId xmlns:p14="http://schemas.microsoft.com/office/powerpoint/2010/main" val="2803243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9270" y="1720840"/>
            <a:ext cx="4845232" cy="2520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>
              <a:lnSpc>
                <a:spcPct val="110000"/>
              </a:lnSpc>
            </a:pPr>
            <a:r>
              <a:rPr lang="ru-RU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Междоусобицы завершились тем, что в 980 году Киевский престол занял Владимир</a:t>
            </a:r>
            <a:r>
              <a:rPr lang="ru-RU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defTabSz="914354">
              <a:lnSpc>
                <a:spcPct val="110000"/>
              </a:lnSpc>
            </a:pPr>
            <a:r>
              <a:rPr lang="ru-RU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980 – 1015 гг</a:t>
            </a:r>
            <a:r>
              <a:rPr lang="ru-RU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.- правление Владимира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ru-RU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Святого</a:t>
            </a:r>
            <a:endParaRPr lang="ru-RU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1" y="0"/>
            <a:ext cx="6667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394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30579" y="119884"/>
            <a:ext cx="4112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/>
            <a:r>
              <a:rPr lang="ru-RU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После смерти Святослава многие племена отказались </a:t>
            </a:r>
            <a:r>
              <a:rPr lang="ru-RU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платить дань. Своё правление Владимир начал </a:t>
            </a:r>
          </a:p>
          <a:p>
            <a:pPr defTabSz="914377"/>
            <a:r>
              <a:rPr lang="ru-RU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с восстановления порядка</a:t>
            </a:r>
          </a:p>
          <a:p>
            <a:pPr marL="285750" indent="-285750" defTabSz="914377">
              <a:buFont typeface="Arial" panose="020B0604020202020204" pitchFamily="34" charset="0"/>
              <a:buChar char="•"/>
            </a:pPr>
            <a:endParaRPr lang="ru-RU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51" y="16376"/>
            <a:ext cx="619614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35969" y="2293036"/>
            <a:ext cx="47007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11111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981 г. киевский князь присоединил к Руси захваченные ранее поляками города Червень и Перемышль, ещё более расширив территорию своего государства.</a:t>
            </a:r>
            <a:endParaRPr lang="ru-RU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3848" y="3833410"/>
            <a:ext cx="47007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11111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 984 г. князь разгромил ополчение радимичей. Ещё ранее он подчинил Полоцкое княжество на Западной Двине.</a:t>
            </a:r>
            <a:endParaRPr lang="ru-RU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2725782" y="1443323"/>
            <a:ext cx="1178798" cy="6327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99818" y="5175565"/>
            <a:ext cx="47960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В 985 г. Владимир </a:t>
            </a:r>
            <a:r>
              <a:rPr lang="ru-RU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возглавил поход в Волжскую Булгарию, которая пыталась чинить препятствия русской торговле. </a:t>
            </a:r>
          </a:p>
        </p:txBody>
      </p:sp>
    </p:spTree>
    <p:extLst>
      <p:ext uri="{BB962C8B-B14F-4D97-AF65-F5344CB8AC3E}">
        <p14:creationId xmlns:p14="http://schemas.microsoft.com/office/powerpoint/2010/main" val="3412223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0"/>
            <a:ext cx="7429500" cy="58975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4400" y="1226235"/>
            <a:ext cx="37211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Для борьбы с набегами печенегов были возведены оборонительные рубежи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76819" y="2948781"/>
            <a:ext cx="27998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Это цепочки валов, крепостей и сигнальных вышек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4671327"/>
            <a:ext cx="3581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Внезапное нападение печенегов стало невозможным</a:t>
            </a:r>
          </a:p>
        </p:txBody>
      </p:sp>
    </p:spTree>
    <p:extLst>
      <p:ext uri="{BB962C8B-B14F-4D97-AF65-F5344CB8AC3E}">
        <p14:creationId xmlns:p14="http://schemas.microsoft.com/office/powerpoint/2010/main" val="188033216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399</TotalTime>
  <Words>740</Words>
  <Application>Microsoft Office PowerPoint</Application>
  <PresentationFormat>Широкоэкранный</PresentationFormat>
  <Paragraphs>62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Calibri</vt:lpstr>
      <vt:lpstr>Century Gothic</vt:lpstr>
      <vt:lpstr>Courier New</vt:lpstr>
      <vt:lpstr>robotoregular</vt:lpstr>
      <vt:lpstr>Tahoma</vt:lpstr>
      <vt:lpstr>Times New Roman</vt:lpstr>
      <vt:lpstr>Wingdings 3</vt:lpstr>
      <vt:lpstr>Легкий дым</vt:lpstr>
      <vt:lpstr>Правление князя Владимира. Крещение Руси</vt:lpstr>
      <vt:lpstr>Презентация PowerPoint</vt:lpstr>
      <vt:lpstr>Итак, мы отправляемся в Х век во времена Владимира Святославича. Памятники Владимиру, крестителю Руси, стоят в Киеве и в Новгороде (памятник «1000-летие России»)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Правление Князя Владимира крещение Руси</dc:title>
  <dc:creator>Admin</dc:creator>
  <cp:lastModifiedBy>Евгений</cp:lastModifiedBy>
  <cp:revision>99</cp:revision>
  <dcterms:created xsi:type="dcterms:W3CDTF">2020-02-29T07:40:12Z</dcterms:created>
  <dcterms:modified xsi:type="dcterms:W3CDTF">2020-03-25T21:51:33Z</dcterms:modified>
</cp:coreProperties>
</file>