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057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89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437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0881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95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254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364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1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531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80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67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7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145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64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411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985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35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BA83F0D-D3AC-4C83-8C0B-8B89D3875665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11D08-7099-4815-A589-FA2AE47EB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5780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1%8B%D1%80%D0%B0" TargetMode="External"/><Relationship Id="rId2" Type="http://schemas.openxmlformats.org/officeDocument/2006/relationships/hyperlink" Target="https://ru.wikipedia.org/wiki/%D0%9C%D1%83%D0%B7%D0%B5%D0%B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s://ru.wikipedia.org/wiki/%D0%9B%D0%B5%D0%BD%D0%B8%D0%BD%D0%B3%D1%80%D0%B0%D0%B4%D1%81%D0%BA%D0%B0%D1%8F_%D0%BE%D0%B1%D0%BB%D0%B0%D1%81%D1%82%D1%8C" TargetMode="External"/><Relationship Id="rId4" Type="http://schemas.openxmlformats.org/officeDocument/2006/relationships/hyperlink" Target="https://ru.wikipedia.org/wiki/%D0%93%D0%B0%D1%82%D1%87%D0%B8%D0%BD%D1%81%D0%BA%D0%B8%D0%B9_%D1%80%D0%B0%D0%B9%D0%BE%D0%BD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1%D1%8A%D0%B5%D0%BA%D1%82_%D0%BA%D1%83%D0%BB%D1%8C%D1%82%D1%83%D1%80%D0%BD%D0%BE%D0%B3%D0%BE_%D0%BD%D0%B0%D1%81%D0%BB%D0%B5%D0%B4%D0%B8%D1%8F_%D0%A0%D0%BE%D1%81%D1%81%D0%B8%D0%B8" TargetMode="External"/><Relationship Id="rId3" Type="http://schemas.openxmlformats.org/officeDocument/2006/relationships/hyperlink" Target="https://ru.wikipedia.org/wiki/%D0%A1%D1%82%D0%B0%D0%BD%D1%86%D0%B8%D0%BE%D0%BD%D0%BD%D1%8B%D0%B9_%D1%81%D0%BC%D0%BE%D1%82%D1%80%D0%B8%D1%82%D0%B5%D0%BB%D1%8C_(%D0%BF%D0%BE%D0%B2%D0%B5%D1%81%D1%82%D1%8C)" TargetMode="External"/><Relationship Id="rId7" Type="http://schemas.openxmlformats.org/officeDocument/2006/relationships/hyperlink" Target="https://ru.wikipedia.org/wiki/%D0%A0%D0%BE%D1%81%D1%81%D0%B8%D1%8F" TargetMode="External"/><Relationship Id="rId2" Type="http://schemas.openxmlformats.org/officeDocument/2006/relationships/hyperlink" Target="https://ru.wikipedia.org/wiki/%D0%9F%D1%83%D1%88%D0%BA%D0%B8%D0%BD,_%D0%90%D0%BB%D0%B5%D0%BA%D1%81%D0%B0%D0%BD%D0%B4%D1%80_%D0%A1%D0%B5%D1%80%D0%B3%D0%B5%D0%B5%D0%B2%D0%B8%D1%8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E%D1%8D%D1%82" TargetMode="External"/><Relationship Id="rId11" Type="http://schemas.openxmlformats.org/officeDocument/2006/relationships/hyperlink" Target="https://ru.wikipedia.org/wiki/%D0%92%D1%8B%D1%80%D0%B0" TargetMode="External"/><Relationship Id="rId5" Type="http://schemas.openxmlformats.org/officeDocument/2006/relationships/hyperlink" Target="https://ru.wikipedia.org/wiki/%D0%9F%D0%BE%D1%87%D1%82%D0%BE%D0%B2%D0%B0%D1%8F_%D1%81%D1%82%D0%B0%D0%BD%D1%86%D0%B8%D1%8F" TargetMode="External"/><Relationship Id="rId10" Type="http://schemas.openxmlformats.org/officeDocument/2006/relationships/image" Target="../media/image9.jpeg"/><Relationship Id="rId4" Type="http://schemas.openxmlformats.org/officeDocument/2006/relationships/hyperlink" Target="https://ru.wikipedia.org/wiki/1972_%D0%B3%D0%BE%D0%B4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s://ru.wikipedia.org/wiki/%D0%9A%D0%B0%D0%BB%D0%B0%D0%BD%D1%87%D0%B0" TargetMode="External"/><Relationship Id="rId7" Type="http://schemas.openxmlformats.org/officeDocument/2006/relationships/image" Target="../media/image10.jpeg"/><Relationship Id="rId2" Type="http://schemas.openxmlformats.org/officeDocument/2006/relationships/hyperlink" Target="https://ru.wikipedia.org/wiki/%D0%9A%D0%BE%D0%BD%D1%8E%D1%88%D0%BD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1%83%D0%B7%D0%BD%D0%B8%D1%86%D0%B0" TargetMode="External"/><Relationship Id="rId5" Type="http://schemas.openxmlformats.org/officeDocument/2006/relationships/hyperlink" Target="https://ru.wikipedia.org/wiki/%D0%A8%D0%BE%D1%80%D0%BD%D0%B8%D0%BA" TargetMode="External"/><Relationship Id="rId4" Type="http://schemas.openxmlformats.org/officeDocument/2006/relationships/hyperlink" Target="https://ru.wikipedia.org/wiki/%D0%9A%D0%BE%D0%BB%D0%BE%D0%B4%D0%B5%D1%8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ru.wikipedia.org/wiki/%D0%AF%D0%BC%D1%89%D0%B8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 smtClean="0"/>
              <a:t>Презентация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2000" dirty="0" smtClean="0"/>
              <a:t>Дом  станционного смотрителя в Выре</a:t>
            </a:r>
            <a:br>
              <a:rPr lang="ru-RU" sz="2000" dirty="0" smtClean="0"/>
            </a:br>
            <a:r>
              <a:rPr lang="ru-RU" sz="2000" dirty="0" smtClean="0"/>
              <a:t>(к уроку </a:t>
            </a:r>
            <a:r>
              <a:rPr lang="ru-RU" sz="2000" dirty="0" smtClean="0"/>
              <a:t> в 7 классе по </a:t>
            </a:r>
            <a:r>
              <a:rPr lang="ru-RU" sz="2000" dirty="0" smtClean="0"/>
              <a:t>повести А.С. Пушкина «Станционный смотритель»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4659" y="4686301"/>
            <a:ext cx="9144000" cy="165576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</a:t>
            </a:r>
            <a:r>
              <a:rPr lang="ru-RU" sz="1600" dirty="0" smtClean="0">
                <a:solidFill>
                  <a:schemeClr val="tx1"/>
                </a:solidFill>
              </a:rPr>
              <a:t>Составила Морозова С.С.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    Учитель русского </a:t>
            </a:r>
            <a:r>
              <a:rPr lang="en-US" sz="1600" dirty="0" smtClean="0">
                <a:solidFill>
                  <a:schemeClr val="tx1"/>
                </a:solidFill>
              </a:rPr>
              <a:t>  </a:t>
            </a:r>
            <a:r>
              <a:rPr lang="ru-RU" sz="1600" dirty="0" smtClean="0">
                <a:solidFill>
                  <a:schemeClr val="tx1"/>
                </a:solidFill>
              </a:rPr>
              <a:t>языка и литературы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    ГБОУ СОШ </a:t>
            </a:r>
            <a:r>
              <a:rPr lang="ru-RU" sz="1600" dirty="0" smtClean="0">
                <a:solidFill>
                  <a:schemeClr val="tx1"/>
                </a:solidFill>
              </a:rPr>
              <a:t>200 с углублённым изучением финского языка</a:t>
            </a:r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    Г. Санкт-Петербург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Логотип музея Объект культурного наследия России федерального значения рег. № 471520392530006 (ЕГРОКН) объект № 4710080000 (БД Викигида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189" y="0"/>
            <a:ext cx="3015049" cy="324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264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146" y="208607"/>
            <a:ext cx="10515600" cy="1325563"/>
          </a:xfrm>
        </p:spPr>
        <p:txBody>
          <a:bodyPr/>
          <a:lstStyle/>
          <a:p>
            <a:r>
              <a:rPr lang="ru-RU" sz="2400" dirty="0"/>
              <a:t>Бывшая конюшня, теперь выставочный зал.</a:t>
            </a:r>
          </a:p>
        </p:txBody>
      </p:sp>
      <p:pic>
        <p:nvPicPr>
          <p:cNvPr id="10242" name="Picture 2" descr="Выставочный зал в Доме станционного смотрител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38" y="1400432"/>
            <a:ext cx="3121152" cy="52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Выставочный зал в Доме станционного смотрите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967" y="1219199"/>
            <a:ext cx="5823207" cy="214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Выставочный зал в Доме станционного смотрител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308" y="3443416"/>
            <a:ext cx="6450227" cy="276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389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Крестьянская </a:t>
            </a:r>
            <a:r>
              <a:rPr lang="ru-RU" sz="2000" dirty="0" smtClean="0"/>
              <a:t>одежда . Попроще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 </a:t>
            </a:r>
            <a:r>
              <a:rPr lang="ru-RU" sz="2000" dirty="0"/>
              <a:t>понаряднее.</a:t>
            </a:r>
          </a:p>
        </p:txBody>
      </p:sp>
      <p:pic>
        <p:nvPicPr>
          <p:cNvPr id="11266" name="Picture 2" descr="Выставочный зал в Доме станционного смотрител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2" y="1268627"/>
            <a:ext cx="4018801" cy="255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Выставочный зал в Доме станционного смотрите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458" y="78415"/>
            <a:ext cx="6185672" cy="309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66946" y="3343189"/>
            <a:ext cx="55547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0" i="0" dirty="0" smtClean="0">
                <a:solidFill>
                  <a:srgbClr val="6C757D"/>
                </a:solidFill>
                <a:effectLst/>
                <a:latin typeface="Verdana" panose="020B0604030504040204" pitchFamily="34" charset="0"/>
              </a:rPr>
              <a:t>                         </a:t>
            </a:r>
            <a:r>
              <a:rPr lang="ru-RU" sz="1600" b="0" i="0" dirty="0" smtClean="0">
                <a:effectLst/>
                <a:latin typeface="Verdana" panose="020B0604030504040204" pitchFamily="34" charset="0"/>
              </a:rPr>
              <a:t>Ружье и набор кухонной посуды.</a:t>
            </a:r>
            <a:endParaRPr lang="ru-RU" sz="1600" dirty="0"/>
          </a:p>
        </p:txBody>
      </p:sp>
      <p:pic>
        <p:nvPicPr>
          <p:cNvPr id="11270" name="Picture 6" descr="выставочный зал в доме станционного смотрител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148" y="3681743"/>
            <a:ext cx="5715000" cy="306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выставочный зал в доме станционного смотрител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3930722"/>
            <a:ext cx="5594436" cy="281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395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Музейная </a:t>
            </a:r>
            <a:r>
              <a:rPr lang="ru-RU" sz="1800" dirty="0"/>
              <a:t>почта, что находится в одном корпусе с кассой, представляет собой отдельную выставку. Здесь воссоздан эдакий почтовый «офис» в виде, типичном для начала 19 века: мебель, характерная для того времени, платье распорядителя, необходимые канцелярские принадлежности. На стене висит карта почтовых трактов пушкинских </a:t>
            </a:r>
            <a:r>
              <a:rPr lang="ru-RU" sz="1800" dirty="0" smtClean="0"/>
              <a:t>време</a:t>
            </a:r>
            <a:r>
              <a:rPr lang="ru-RU" sz="1800" dirty="0"/>
              <a:t>н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12290" name="Picture 2" descr="Здание почты в доме станционного смотрител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10" y="1944129"/>
            <a:ext cx="7471718" cy="462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Здание почты в доме станционного смотрите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519" y="2669059"/>
            <a:ext cx="4094205" cy="415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93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Что самое интересное, эта музейная почта — действующая. Здесь за символическую плату вы можете отправить послание, как это делалось в старые времена: гусиным пером чернилами написать письмо, запечатать конверт сургучной печатью и отправить друзьям или самому себе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3314" name="Picture 2" descr="Здание почты в доме станционного смотрителя, музейная почта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82" y="1738184"/>
            <a:ext cx="6071286" cy="484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Здание почты в доме станционного смотрителя, карта почтовых трак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71" y="1315393"/>
            <a:ext cx="6216242" cy="384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69440" y="5165124"/>
            <a:ext cx="3113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effectLst/>
                <a:latin typeface="Verdana" panose="020B0604030504040204" pitchFamily="34" charset="0"/>
              </a:rPr>
              <a:t>Карта почтовых трактов пушкинских времен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460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Обязательно посетите этот музей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Адрес музея</a:t>
            </a:r>
          </a:p>
          <a:p>
            <a:r>
              <a:rPr lang="ru-RU" i="1" u="sng" dirty="0"/>
              <a:t>Адрес музея:</a:t>
            </a:r>
            <a:r>
              <a:rPr lang="ru-RU" i="1" dirty="0"/>
              <a:t> Гатчинский р-н, д. Выра, Большой проспект, 32 А.</a:t>
            </a:r>
            <a:endParaRPr lang="ru-RU" dirty="0"/>
          </a:p>
          <a:p>
            <a:r>
              <a:rPr lang="ru-RU" i="1" u="sng" dirty="0"/>
              <a:t>Стоимость посещения и часы работы:</a:t>
            </a:r>
            <a:r>
              <a:rPr lang="ru-RU" i="1" dirty="0"/>
              <a:t> 11.00-17.00, кроме пн. и вт. Входной билет для взрослого — 100 р. Фотосъемка бесплатно. Без вспышки.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610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2356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>«Дом </a:t>
            </a:r>
            <a:r>
              <a:rPr lang="ru-RU" sz="2000" b="1" dirty="0" err="1"/>
              <a:t>станцио́нного</a:t>
            </a:r>
            <a:r>
              <a:rPr lang="ru-RU" sz="2000" b="1" dirty="0"/>
              <a:t> </a:t>
            </a:r>
            <a:r>
              <a:rPr lang="ru-RU" sz="2000" b="1" dirty="0" err="1"/>
              <a:t>смотри́теля</a:t>
            </a:r>
            <a:r>
              <a:rPr lang="ru-RU" sz="2000" b="1" dirty="0"/>
              <a:t>»</a:t>
            </a:r>
            <a:r>
              <a:rPr lang="ru-RU" sz="2000" dirty="0"/>
              <a:t> — литературно-мемориальный </a:t>
            </a:r>
            <a:r>
              <a:rPr lang="ru-RU" sz="2000" dirty="0">
                <a:hlinkClick r:id="rId2" tooltip="Музей"/>
              </a:rPr>
              <a:t>музей</a:t>
            </a:r>
            <a:r>
              <a:rPr lang="ru-RU" sz="2000" dirty="0"/>
              <a:t> в деревне </a:t>
            </a:r>
            <a:r>
              <a:rPr lang="ru-RU" sz="2000" dirty="0">
                <a:hlinkClick r:id="rId3" tooltip="Выра"/>
              </a:rPr>
              <a:t>Выра</a:t>
            </a:r>
            <a:r>
              <a:rPr lang="ru-RU" sz="2000" dirty="0"/>
              <a:t> </a:t>
            </a:r>
            <a:r>
              <a:rPr lang="ru-RU" sz="2000" dirty="0">
                <a:hlinkClick r:id="rId4" tooltip="Гатчинский район"/>
              </a:rPr>
              <a:t>Гатчинского района</a:t>
            </a:r>
            <a:r>
              <a:rPr lang="ru-RU" sz="2000" dirty="0"/>
              <a:t> </a:t>
            </a:r>
            <a:r>
              <a:rPr lang="ru-RU" sz="2000" dirty="0">
                <a:hlinkClick r:id="rId5" tooltip="Ленинградская область"/>
              </a:rPr>
              <a:t>Ленинградской области</a:t>
            </a:r>
            <a:r>
              <a:rPr lang="ru-RU" sz="2000" dirty="0"/>
              <a:t>, филиал Государственного бюджетного учреждения культуры Ленинградской области .</a:t>
            </a:r>
            <a:endParaRPr lang="ru-RU" dirty="0"/>
          </a:p>
        </p:txBody>
      </p:sp>
      <p:pic>
        <p:nvPicPr>
          <p:cNvPr id="2050" name="Picture 2" descr="https://gtn-pravda.ru/static/2017/10/%D0%B2%D1%8B%D1%80%D0%B01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73" y="1456281"/>
            <a:ext cx="7920872" cy="445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490652" y="1690688"/>
            <a:ext cx="33059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effectLst/>
                <a:latin typeface="Verdana" panose="020B0604030504040204" pitchFamily="34" charset="0"/>
              </a:rPr>
              <a:t>Музей посвящен не реальному событию или человеку, а литературному герою.</a:t>
            </a:r>
          </a:p>
          <a:p>
            <a:r>
              <a:rPr lang="ru-RU" sz="1600" b="0" i="0" dirty="0" smtClean="0">
                <a:effectLst/>
                <a:latin typeface="Verdana" panose="020B0604030504040204" pitchFamily="34" charset="0"/>
              </a:rPr>
              <a:t>Он являет собой образ дома главного героя произведения Самсона </a:t>
            </a:r>
            <a:r>
              <a:rPr lang="ru-RU" sz="1600" b="0" i="0" dirty="0" err="1" smtClean="0">
                <a:effectLst/>
                <a:latin typeface="Verdana" panose="020B0604030504040204" pitchFamily="34" charset="0"/>
              </a:rPr>
              <a:t>Вырина</a:t>
            </a:r>
            <a:r>
              <a:rPr lang="ru-RU" sz="1600" b="0" i="0" dirty="0" smtClean="0">
                <a:effectLst/>
                <a:latin typeface="Verdana" panose="020B0604030504040204" pitchFamily="34" charset="0"/>
              </a:rPr>
              <a:t>.</a:t>
            </a:r>
            <a:endParaRPr lang="ru-RU" sz="1600" b="0" i="0" dirty="0">
              <a:effectLst/>
              <a:latin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28454" y="3752791"/>
            <a:ext cx="39706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Verdana" panose="020B0604030504040204" pitchFamily="34" charset="0"/>
              </a:rPr>
              <a:t>В бытность Пушкина здесь проходил Белорусский почтовый тракт, и Выра была типичной почтовой станцией тех времен. Считается, что именно это место связано с описанной Пушкиным историей про старика-смотрителя и его дочь Дуню, увезенную коварным </a:t>
            </a:r>
            <a:r>
              <a:rPr lang="ru-RU" sz="1600" dirty="0" smtClean="0">
                <a:latin typeface="Verdana" panose="020B0604030504040204" pitchFamily="34" charset="0"/>
              </a:rPr>
              <a:t>красавцем-гусаром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97373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i="0" dirty="0" smtClean="0">
                <a:effectLst/>
              </a:rPr>
              <a:t>Музей воссоздан по повести </a:t>
            </a:r>
            <a:r>
              <a:rPr lang="ru-RU" sz="1400" b="1" i="0" u="none" strike="noStrike" dirty="0" smtClean="0">
                <a:effectLst/>
                <a:hlinkClick r:id="rId2" tooltip="Пушкин, Александр Сергеевич"/>
              </a:rPr>
              <a:t>Александра Сергеевича Пушкина</a:t>
            </a:r>
            <a:r>
              <a:rPr lang="ru-RU" sz="1400" b="1" i="0" dirty="0" smtClean="0">
                <a:effectLst/>
              </a:rPr>
              <a:t> «</a:t>
            </a:r>
            <a:r>
              <a:rPr lang="ru-RU" sz="1400" b="1" i="0" u="none" strike="noStrike" dirty="0" smtClean="0">
                <a:effectLst/>
                <a:hlinkClick r:id="rId3" tooltip="Станционный смотритель (повесть)"/>
              </a:rPr>
              <a:t>Станционный смотритель</a:t>
            </a:r>
            <a:r>
              <a:rPr lang="ru-RU" sz="1400" b="1" i="0" dirty="0" smtClean="0">
                <a:effectLst/>
              </a:rPr>
              <a:t>» и архивным документам в </a:t>
            </a:r>
            <a:r>
              <a:rPr lang="ru-RU" sz="1400" b="1" i="0" u="none" strike="noStrike" dirty="0" smtClean="0">
                <a:effectLst/>
                <a:hlinkClick r:id="rId4" tooltip="1972 год"/>
              </a:rPr>
              <a:t>1972 году</a:t>
            </a:r>
            <a:r>
              <a:rPr lang="ru-RU" sz="1400" b="1" i="0" dirty="0" smtClean="0">
                <a:effectLst/>
              </a:rPr>
              <a:t> в сохранившемся здании </a:t>
            </a:r>
            <a:r>
              <a:rPr lang="ru-RU" sz="1400" b="1" i="0" dirty="0" err="1" smtClean="0">
                <a:effectLst/>
              </a:rPr>
              <a:t>Вырской</a:t>
            </a:r>
            <a:r>
              <a:rPr lang="ru-RU" sz="1400" b="1" i="0" dirty="0" smtClean="0">
                <a:effectLst/>
              </a:rPr>
              <a:t> </a:t>
            </a:r>
            <a:r>
              <a:rPr lang="ru-RU" sz="1400" b="1" i="0" u="none" strike="noStrike" dirty="0" smtClean="0">
                <a:effectLst/>
                <a:hlinkClick r:id="rId5" tooltip="Почтовая станция"/>
              </a:rPr>
              <a:t>почтовой станции</a:t>
            </a:r>
            <a:r>
              <a:rPr lang="ru-RU" sz="1400" b="1" i="0" dirty="0" smtClean="0">
                <a:effectLst/>
              </a:rPr>
              <a:t>, в которой останавливался великий </a:t>
            </a:r>
            <a:r>
              <a:rPr lang="ru-RU" sz="1400" b="1" i="0" u="none" strike="noStrike" dirty="0" smtClean="0">
                <a:effectLst/>
                <a:hlinkClick r:id="rId6" tooltip="Поэт"/>
              </a:rPr>
              <a:t>поэт</a:t>
            </a:r>
            <a:r>
              <a:rPr lang="ru-RU" sz="1400" b="1" i="0" dirty="0" smtClean="0">
                <a:effectLst/>
              </a:rPr>
              <a:t>. Является первым в </a:t>
            </a:r>
            <a:r>
              <a:rPr lang="ru-RU" sz="1400" b="1" i="0" u="none" strike="noStrike" dirty="0" smtClean="0">
                <a:effectLst/>
                <a:hlinkClick r:id="rId7" tooltip="Россия"/>
              </a:rPr>
              <a:t>России</a:t>
            </a:r>
            <a:r>
              <a:rPr lang="ru-RU" sz="1400" b="1" i="0" dirty="0" smtClean="0">
                <a:effectLst/>
              </a:rPr>
              <a:t> музеем литературного героя и относится к </a:t>
            </a:r>
            <a:r>
              <a:rPr lang="ru-RU" sz="1400" b="1" i="0" u="none" strike="noStrike" dirty="0" smtClean="0">
                <a:effectLst/>
                <a:hlinkClick r:id="rId8" tooltip="Объект культурного наследия России"/>
              </a:rPr>
              <a:t>объектам культурного наследия</a:t>
            </a:r>
            <a:r>
              <a:rPr lang="ru-RU" sz="1400" b="1" i="0" dirty="0" smtClean="0">
                <a:effectLst/>
              </a:rPr>
              <a:t> России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endParaRPr lang="ru-RU" sz="1400" b="1" dirty="0"/>
          </a:p>
        </p:txBody>
      </p:sp>
      <p:pic>
        <p:nvPicPr>
          <p:cNvPr id="3074" name="Picture 2" descr="https://s.poembook.ru/user/4f/48/3e/dad26b016567ef101056def4aac3dddaa9533aa0.png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78" y="2283812"/>
            <a:ext cx="3377860" cy="367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s05.infourok.ru/uploads/ex/02b5/00049694-08d8e962/img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46" y="1318054"/>
            <a:ext cx="4538105" cy="252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18198" y="4186016"/>
            <a:ext cx="6096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/>
              <a:t>В 1831 году была опубликована повесть </a:t>
            </a:r>
            <a:r>
              <a:rPr lang="ru-RU" sz="1600" dirty="0" smtClean="0">
                <a:hlinkClick r:id="rId2" tooltip="Пушкин, Александр Сергеевич"/>
              </a:rPr>
              <a:t>Александра Сергеевича Пушкина</a:t>
            </a:r>
            <a:r>
              <a:rPr lang="ru-RU" sz="1600" dirty="0" smtClean="0"/>
              <a:t> «</a:t>
            </a:r>
            <a:r>
              <a:rPr lang="ru-RU" sz="1600" dirty="0" smtClean="0">
                <a:hlinkClick r:id="rId3" tooltip="Станционный смотритель (повесть)"/>
              </a:rPr>
              <a:t>Станционный смотритель</a:t>
            </a:r>
            <a:r>
              <a:rPr lang="ru-RU" sz="1600" dirty="0" smtClean="0"/>
              <a:t>». Народное предание связывает события повести с </a:t>
            </a:r>
            <a:r>
              <a:rPr lang="ru-RU" sz="1600" dirty="0" smtClean="0">
                <a:hlinkClick r:id="rId11" tooltip="Выра"/>
              </a:rPr>
              <a:t>Вырой</a:t>
            </a:r>
            <a:r>
              <a:rPr lang="ru-RU" sz="1600" dirty="0" smtClean="0"/>
              <a:t>. Автор повести бывал на </a:t>
            </a:r>
            <a:r>
              <a:rPr lang="ru-RU" sz="1600" dirty="0" err="1" smtClean="0"/>
              <a:t>Вырской</a:t>
            </a:r>
            <a:r>
              <a:rPr lang="ru-RU" sz="1600" dirty="0" smtClean="0"/>
              <a:t> почтовой станции не менее 13 раз. Согласно архивным исследованиям на </a:t>
            </a:r>
            <a:r>
              <a:rPr lang="ru-RU" sz="1600" dirty="0" err="1" smtClean="0"/>
              <a:t>Вырской</a:t>
            </a:r>
            <a:r>
              <a:rPr lang="ru-RU" sz="1600" dirty="0" smtClean="0"/>
              <a:t> станции долгое время служил смотритель, у которого была дочь. Фамилия главного героя, Самсона </a:t>
            </a:r>
            <a:r>
              <a:rPr lang="ru-RU" sz="1600" dirty="0" err="1" smtClean="0"/>
              <a:t>Вырина</a:t>
            </a:r>
            <a:r>
              <a:rPr lang="ru-RU" sz="1600" dirty="0" smtClean="0"/>
              <a:t>, могла быть образована от названия деревни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466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В музее воссоздана обстановка, характерная для почтовых станций пушкинского времени.</a:t>
            </a:r>
            <a:br>
              <a:rPr lang="ru-RU" sz="1600" dirty="0"/>
            </a:br>
            <a:r>
              <a:rPr lang="ru-RU" sz="1600" dirty="0"/>
              <a:t>Музей состоит из двух каменных корпусов, </a:t>
            </a:r>
            <a:r>
              <a:rPr lang="ru-RU" sz="1600" dirty="0">
                <a:solidFill>
                  <a:schemeClr val="tx1"/>
                </a:solidFill>
                <a:hlinkClick r:id="rId2" tooltip="Конюшня"/>
              </a:rPr>
              <a:t>конюшни</a:t>
            </a:r>
            <a:r>
              <a:rPr lang="ru-RU" sz="1600" dirty="0"/>
              <a:t>, сарая, пожарной </a:t>
            </a:r>
            <a:r>
              <a:rPr lang="ru-RU" sz="1600" dirty="0">
                <a:hlinkClick r:id="rId3" tooltip="Каланча"/>
              </a:rPr>
              <a:t>каланчи</a:t>
            </a:r>
            <a:r>
              <a:rPr lang="ru-RU" sz="1600" dirty="0"/>
              <a:t>, </a:t>
            </a:r>
            <a:r>
              <a:rPr lang="ru-RU" sz="1600" dirty="0">
                <a:hlinkClick r:id="rId4" tooltip="Колодец"/>
              </a:rPr>
              <a:t>колодца</a:t>
            </a:r>
            <a:r>
              <a:rPr lang="ru-RU" sz="1600" dirty="0"/>
              <a:t>, </a:t>
            </a:r>
            <a:r>
              <a:rPr lang="ru-RU" sz="1600" dirty="0">
                <a:hlinkClick r:id="rId5" tooltip="Шорник"/>
              </a:rPr>
              <a:t>шорной</a:t>
            </a:r>
            <a:r>
              <a:rPr lang="ru-RU" sz="1600" dirty="0"/>
              <a:t> и </a:t>
            </a:r>
            <a:r>
              <a:rPr lang="ru-RU" sz="1600" dirty="0" smtClean="0">
                <a:hlinkClick r:id="rId6" tooltip="Кузница"/>
              </a:rPr>
              <a:t>кузницы</a:t>
            </a:r>
            <a:r>
              <a:rPr lang="ru-RU" sz="1600" dirty="0"/>
              <a:t>.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098" name="Picture 2" descr="https://upload.wikimedia.org/wikipedia/commons/thumb/3/3b/%D0%94%D0%B2%D0%BE%D1%80_%D0%BF%D0%BE%D1%87%D1%82%D0%BE%D0%B2%D0%BE%D0%B9_%D1%81%D1%82%D0%B0%D0%BD%D1%86%D0%B8%D0%B8.JPG/1280px-%D0%94%D0%B2%D0%BE%D1%80_%D0%BF%D0%BE%D1%87%D1%82%D0%BE%D0%B2%D0%BE%D0%B9_%D1%81%D1%82%D0%B0%D0%BD%D1%86%D0%B8%D0%B8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3331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етник во дворе Дома станционного смотрител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01763"/>
            <a:ext cx="5888881" cy="305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631458" y="3105835"/>
            <a:ext cx="50415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effectLst/>
                <a:latin typeface="Verdana" panose="020B0604030504040204" pitchFamily="34" charset="0"/>
              </a:rPr>
              <a:t>А это — каретник. Здесь хранятся сани, кареты, повозки и другой транспорт 19 века.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418798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935" y="142703"/>
            <a:ext cx="10515600" cy="132556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 главном корпусе три экспозиции: чистая половина для господ путешествующих, комната Дуни (дочери смотрителя) и </a:t>
            </a:r>
            <a:r>
              <a:rPr lang="ru-RU" sz="1800" dirty="0" smtClean="0">
                <a:solidFill>
                  <a:schemeClr val="tx1"/>
                </a:solidFill>
                <a:hlinkClick r:id="rId2" tooltip="Ямщик"/>
              </a:rPr>
              <a:t>ямщицкая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122" name="Picture 2" descr="Дом станционного смотрителя, чистая половина для проезжающих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90" y="1112109"/>
            <a:ext cx="6194853" cy="544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Дом станционного смотрителя, стол в чистой половине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983" y="955589"/>
            <a:ext cx="5132173" cy="241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Дом станционного смотрителя, чистая половина для приезжающих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734" y="3443415"/>
            <a:ext cx="5058033" cy="320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6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Стол смотрителя, где записывались подорожные.</a:t>
            </a:r>
          </a:p>
        </p:txBody>
      </p:sp>
      <p:pic>
        <p:nvPicPr>
          <p:cNvPr id="6146" name="Picture 2" descr="https://walkday.ru/rubrika/img/2015/04/po-pushkinskim-sledam/dom_smotritelya_0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78" y="1531589"/>
            <a:ext cx="6519755" cy="481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Подорожная Пушкина в Выр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394" y="0"/>
            <a:ext cx="4563763" cy="322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83394" y="3375620"/>
            <a:ext cx="49509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effectLst/>
                <a:latin typeface="+mj-lt"/>
              </a:rPr>
              <a:t>На правой странице — копия подорожной Пушкина, где сказано, что «коллежский секретарь Александр Пушкин </a:t>
            </a:r>
            <a:r>
              <a:rPr lang="ru-RU" sz="1600" i="0" dirty="0" smtClean="0">
                <a:effectLst/>
                <a:latin typeface="+mj-lt"/>
              </a:rPr>
              <a:t>отправлен </a:t>
            </a:r>
            <a:r>
              <a:rPr lang="ru-RU" sz="1600" b="0" i="0" dirty="0" smtClean="0">
                <a:effectLst/>
                <a:latin typeface="+mj-lt"/>
              </a:rPr>
              <a:t>по надобностям службы к главному попечителю южного края России генерал-лейтенанту </a:t>
            </a:r>
            <a:r>
              <a:rPr lang="ru-RU" sz="1600" b="0" i="0" dirty="0" err="1" smtClean="0">
                <a:effectLst/>
                <a:latin typeface="+mj-lt"/>
              </a:rPr>
              <a:t>Инзову</a:t>
            </a:r>
            <a:r>
              <a:rPr lang="ru-RU" sz="1600" b="0" i="0" dirty="0" smtClean="0">
                <a:solidFill>
                  <a:srgbClr val="6C757D"/>
                </a:solidFill>
                <a:effectLst/>
                <a:latin typeface="+mj-lt"/>
              </a:rPr>
              <a:t>…»</a:t>
            </a:r>
            <a:endParaRPr lang="ru-RU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23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За </a:t>
            </a:r>
            <a:r>
              <a:rPr lang="ru-RU" sz="2200" dirty="0"/>
              <a:t>перегородкой та самая комнатка-светелка, откуда юная красавица Дуняша укатила с ротмистром Минским. Брошенное на столе рукоделие, шкатулки, портрет возлюбленного и букеты засохших цветов… И кажется, что атмосфера здесь пропитана тоской отца, лишившегося своей единственной отрады</a:t>
            </a:r>
            <a:r>
              <a:rPr lang="ru-RU" dirty="0"/>
              <a:t>…</a:t>
            </a:r>
          </a:p>
        </p:txBody>
      </p:sp>
      <p:pic>
        <p:nvPicPr>
          <p:cNvPr id="7170" name="Picture 2" descr="Дом станционного смотрителя. Комната Дуни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861"/>
            <a:ext cx="5214551" cy="489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Дом станционного смотрителя. Комната Дун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206" y="2261029"/>
            <a:ext cx="6005385" cy="489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056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Большая </a:t>
            </a:r>
            <a:r>
              <a:rPr lang="ru-RU" sz="2000" dirty="0"/>
              <a:t>комната за сенями — ямщицкая. Здесь ямщики обедали за широким столом, и отдыхали, ожидая своей очереди на выезд.</a:t>
            </a:r>
            <a:br>
              <a:rPr lang="ru-RU" sz="2000" dirty="0"/>
            </a:br>
            <a:r>
              <a:rPr lang="ru-RU" sz="2000" dirty="0"/>
              <a:t>Убранство комнаты простое, повсюду разложены предметы ямщицкой утвари — уздечки, сбруи, хомуты. На столе стоит крестьянская посуда, на стенах — армяки и тулупы. Атмосфера старинного русского быта воссоздана здесь очень точно! Даже затоплена огромная русская печь, и воздух прогретый, сухой, пропитанный запахом дерева и сена.</a:t>
            </a:r>
            <a:br>
              <a:rPr lang="ru-RU" sz="2000" dirty="0"/>
            </a:br>
            <a:r>
              <a:rPr lang="ru-RU" sz="2000" dirty="0" smtClean="0"/>
              <a:t>                                          </a:t>
            </a:r>
            <a:r>
              <a:rPr lang="ru-RU" dirty="0" smtClean="0"/>
              <a:t>                                 </a:t>
            </a:r>
            <a:r>
              <a:rPr lang="ru-RU" dirty="0" err="1" smtClean="0"/>
              <a:t>Дуга,хому</a:t>
            </a:r>
            <a:endParaRPr lang="ru-RU" dirty="0"/>
          </a:p>
        </p:txBody>
      </p:sp>
      <p:pic>
        <p:nvPicPr>
          <p:cNvPr id="8194" name="Picture 2" descr="Дом станционного смотрителя. Ямщицкая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9" y="2498479"/>
            <a:ext cx="5585255" cy="434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Ямщицкая в Доме станционного смотрите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12" y="3261621"/>
            <a:ext cx="4670853" cy="263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90746" y="6161341"/>
            <a:ext cx="3770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0" i="0" dirty="0" smtClean="0">
                <a:solidFill>
                  <a:srgbClr val="6C757D"/>
                </a:solidFill>
                <a:effectLst/>
                <a:latin typeface="Verdana" panose="020B0604030504040204" pitchFamily="34" charset="0"/>
              </a:rPr>
              <a:t>                          </a:t>
            </a:r>
            <a:r>
              <a:rPr lang="ru-RU" sz="1400" b="0" i="0" dirty="0" smtClean="0">
                <a:effectLst/>
                <a:latin typeface="Verdana" panose="020B0604030504040204" pitchFamily="34" charset="0"/>
              </a:rPr>
              <a:t>Дуга, хомут и армяк.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13385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Русская печка с полатями</a:t>
            </a:r>
            <a:r>
              <a:rPr lang="ru-RU" dirty="0"/>
              <a:t>.</a:t>
            </a:r>
          </a:p>
        </p:txBody>
      </p:sp>
      <p:pic>
        <p:nvPicPr>
          <p:cNvPr id="9218" name="Picture 2" descr="Ямщицкая в Доме станционного смотрител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51" y="1212246"/>
            <a:ext cx="6414470" cy="425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Ямщицкая в Доме станционного смотрите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968" y="365124"/>
            <a:ext cx="4868562" cy="402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30464" y="4662787"/>
            <a:ext cx="3426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effectLst/>
                <a:latin typeface="Verdana" panose="020B0604030504040204" pitchFamily="34" charset="0"/>
              </a:rPr>
              <a:t>Пряжа на окне и другие предметы старинной утвари.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063889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93</TotalTime>
  <Words>404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Century Gothic</vt:lpstr>
      <vt:lpstr>Verdana</vt:lpstr>
      <vt:lpstr>Wingdings 3</vt:lpstr>
      <vt:lpstr>Ион</vt:lpstr>
      <vt:lpstr>Презентация   Дом  станционного смотрителя в Выре (к уроку  в 7 классе по повести А.С. Пушкина «Станционный смотритель» </vt:lpstr>
      <vt:lpstr>«Дом станцио́нного смотри́теля» — литературно-мемориальный музей в деревне Выра Гатчинского района Ленинградской области, филиал Государственного бюджетного учреждения культуры Ленинградской области .</vt:lpstr>
      <vt:lpstr>Музей воссоздан по повести Александра Сергеевича Пушкина «Станционный смотритель» и архивным документам в 1972 году в сохранившемся здании Вырской почтовой станции, в которой останавливался великий поэт. Является первым в России музеем литературного героя и относится к объектам культурного наследия России </vt:lpstr>
      <vt:lpstr>В музее воссоздана обстановка, характерная для почтовых станций пушкинского времени. Музей состоит из двух каменных корпусов, конюшни, сарая, пожарной каланчи, колодца, шорной и кузницы. </vt:lpstr>
      <vt:lpstr>В главном корпусе три экспозиции: чистая половина для господ путешествующих, комната Дуни (дочери смотрителя) и ямщицкая</vt:lpstr>
      <vt:lpstr>Стол смотрителя, где записывались подорожные.</vt:lpstr>
      <vt:lpstr>За перегородкой та самая комнатка-светелка, откуда юная красавица Дуняша укатила с ротмистром Минским. Брошенное на столе рукоделие, шкатулки, портрет возлюбленного и букеты засохших цветов… И кажется, что атмосфера здесь пропитана тоской отца, лишившегося своей единственной отрады…</vt:lpstr>
      <vt:lpstr>Большая комната за сенями — ямщицкая. Здесь ямщики обедали за широким столом, и отдыхали, ожидая своей очереди на выезд. Убранство комнаты простое, повсюду разложены предметы ямщицкой утвари — уздечки, сбруи, хомуты. На столе стоит крестьянская посуда, на стенах — армяки и тулупы. Атмосфера старинного русского быта воссоздана здесь очень точно! Даже затоплена огромная русская печь, и воздух прогретый, сухой, пропитанный запахом дерева и сена.                                                                            Дуга,хому</vt:lpstr>
      <vt:lpstr>Русская печка с полатями.</vt:lpstr>
      <vt:lpstr>Бывшая конюшня, теперь выставочный зал.</vt:lpstr>
      <vt:lpstr>Крестьянская одежда . Попроще  и понаряднее.</vt:lpstr>
      <vt:lpstr>Музейная почта, что находится в одном корпусе с кассой, представляет собой отдельную выставку. Здесь воссоздан эдакий почтовый «офис» в виде, типичном для начала 19 века: мебель, характерная для того времени, платье распорядителя, необходимые канцелярские принадлежности. На стене висит карта почтовых трактов пушкинских времен </vt:lpstr>
      <vt:lpstr>Что самое интересное, эта музейная почта — действующая. Здесь за символическую плату вы можете отправить послание, как это делалось в старые времена: гусиным пером чернилами написать письмо, запечатать конверт сургучной печатью и отправить друзьям или самому себе </vt:lpstr>
      <vt:lpstr>Обязательно посетите этот музей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 станционного смотрителя</dc:title>
  <dc:creator>Egor Morozov</dc:creator>
  <cp:lastModifiedBy>Пользователь Windows</cp:lastModifiedBy>
  <cp:revision>14</cp:revision>
  <dcterms:created xsi:type="dcterms:W3CDTF">2021-10-31T19:23:29Z</dcterms:created>
  <dcterms:modified xsi:type="dcterms:W3CDTF">2023-03-08T16:22:09Z</dcterms:modified>
</cp:coreProperties>
</file>