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6" r:id="rId3"/>
    <p:sldId id="266" r:id="rId4"/>
    <p:sldId id="262" r:id="rId5"/>
    <p:sldId id="267" r:id="rId6"/>
    <p:sldId id="260" r:id="rId7"/>
    <p:sldId id="268" r:id="rId8"/>
    <p:sldId id="269" r:id="rId9"/>
    <p:sldId id="270" r:id="rId10"/>
    <p:sldId id="264" r:id="rId11"/>
    <p:sldId id="271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ель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CC0000"/>
    </p:penClr>
  </p:showPr>
  <p:clrMru>
    <a:srgbClr val="007E39"/>
    <a:srgbClr val="17A5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37" autoAdjust="0"/>
  </p:normalViewPr>
  <p:slideViewPr>
    <p:cSldViewPr>
      <p:cViewPr varScale="1">
        <p:scale>
          <a:sx n="56" d="100"/>
          <a:sy n="56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724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9345E-EB45-479F-A90F-C05FFC56DA62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2DFF9-A1C8-4A36-AC72-EE3CEF389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80047"/>
            <a:ext cx="7920880" cy="52921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300" y="4481721"/>
            <a:ext cx="1500664" cy="21307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08" y="4018632"/>
            <a:ext cx="2447006" cy="2593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152728" cy="16897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275856" y="6323216"/>
            <a:ext cx="2115820" cy="277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©</a:t>
            </a:r>
            <a:r>
              <a:rPr lang="ru-RU" sz="1200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200" b="1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Ольга Михайловна Носова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43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660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2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1520" y="260648"/>
            <a:ext cx="8640960" cy="640871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275856" y="6323216"/>
            <a:ext cx="2115820" cy="277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©</a:t>
            </a:r>
            <a:r>
              <a:rPr lang="ru-RU" sz="1200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200" b="1" kern="1200" dirty="0">
                <a:solidFill>
                  <a:srgbClr val="A6A6A6"/>
                </a:solidFill>
                <a:effectLst/>
                <a:latin typeface="Calibri"/>
                <a:ea typeface="Times New Roman"/>
                <a:cs typeface="Times New Roman"/>
              </a:rPr>
              <a:t>Ольга Михайловна Носова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42" y="5618077"/>
            <a:ext cx="1120654" cy="9166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465024"/>
            <a:ext cx="1463167" cy="21307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29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46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4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838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52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96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8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372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C9C6-E66D-4363-ADC5-8893634B7A01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D700-22BD-4459-8D83-C5DD22889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87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novka4school.org.ua/uploads/posts/2012-03/1331757699_0301.gif" TargetMode="External"/><Relationship Id="rId2" Type="http://schemas.openxmlformats.org/officeDocument/2006/relationships/hyperlink" Target="http://paint-net.ru/img4/img45/4508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imn1.of.by/userfiles/69490747_04(2).png" TargetMode="External"/><Relationship Id="rId4" Type="http://schemas.openxmlformats.org/officeDocument/2006/relationships/hyperlink" Target="http://www.ob54.ru/image.php?id=157219396&amp;b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8328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Вильданова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Альфия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Ильгизовна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учитель начальных классов,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Муниципальное автономное общеобразовательное учреждение «Гимназия №76»</a:t>
            </a:r>
          </a:p>
          <a:p>
            <a:pPr algn="ctr">
              <a:buNone/>
            </a:pPr>
            <a:r>
              <a:rPr lang="ru-RU" dirty="0" smtClean="0"/>
              <a:t>Презентация к уроку </a:t>
            </a:r>
          </a:p>
          <a:p>
            <a:pPr algn="ctr">
              <a:buNone/>
            </a:pPr>
            <a:r>
              <a:rPr lang="ru-RU" dirty="0" smtClean="0"/>
              <a:t>по учебному предмету "Русский язык" </a:t>
            </a:r>
          </a:p>
          <a:p>
            <a:pPr algn="ctr">
              <a:buNone/>
            </a:pPr>
            <a:r>
              <a:rPr lang="ru-RU" dirty="0" smtClean="0"/>
              <a:t>во 2 классе </a:t>
            </a:r>
          </a:p>
          <a:p>
            <a:pPr algn="ctr">
              <a:buNone/>
            </a:pPr>
            <a:r>
              <a:rPr lang="ru-RU" dirty="0" smtClean="0"/>
              <a:t>на тему "Безударные гласные в корне слова"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Продолжи предложения: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Сегодня на уроке я узнал…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Теперь я умею …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Мне захотелось …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Мне трудно ещё…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    </a:t>
            </a:r>
            <a:r>
              <a:rPr lang="ru-RU" sz="8000" b="1" dirty="0" smtClean="0">
                <a:solidFill>
                  <a:srgbClr val="002060"/>
                </a:solidFill>
              </a:rPr>
              <a:t>сне[</a:t>
            </a:r>
            <a:r>
              <a:rPr lang="ru-RU" sz="8000" b="1" dirty="0" smtClean="0">
                <a:solidFill>
                  <a:srgbClr val="C00000"/>
                </a:solidFill>
              </a:rPr>
              <a:t>к</a:t>
            </a:r>
            <a:r>
              <a:rPr lang="ru-RU" sz="8000" b="1" dirty="0" smtClean="0">
                <a:solidFill>
                  <a:srgbClr val="002060"/>
                </a:solidFill>
              </a:rPr>
              <a:t>]         </a:t>
            </a:r>
            <a:r>
              <a:rPr lang="ru-RU" sz="8000" b="1" dirty="0" err="1" smtClean="0">
                <a:solidFill>
                  <a:srgbClr val="002060"/>
                </a:solidFill>
              </a:rPr>
              <a:t>зу</a:t>
            </a:r>
            <a:r>
              <a:rPr lang="ru-RU" sz="8000" b="1" dirty="0" smtClean="0">
                <a:solidFill>
                  <a:srgbClr val="002060"/>
                </a:solidFill>
              </a:rPr>
              <a:t>[</a:t>
            </a:r>
            <a:r>
              <a:rPr lang="ru-RU" sz="8000" b="1" dirty="0" err="1" smtClean="0">
                <a:solidFill>
                  <a:srgbClr val="C00000"/>
                </a:solidFill>
              </a:rPr>
              <a:t>п</a:t>
            </a:r>
            <a:r>
              <a:rPr lang="ru-RU" sz="8000" b="1" dirty="0" smtClean="0">
                <a:solidFill>
                  <a:srgbClr val="002060"/>
                </a:solidFill>
              </a:rPr>
              <a:t>]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  </a:t>
            </a:r>
            <a:r>
              <a:rPr lang="ru-RU" sz="8000" b="1" dirty="0" err="1" smtClean="0">
                <a:solidFill>
                  <a:srgbClr val="002060"/>
                </a:solidFill>
              </a:rPr>
              <a:t>ла</a:t>
            </a:r>
            <a:r>
              <a:rPr lang="ru-RU" sz="8000" b="1" dirty="0" smtClean="0">
                <a:solidFill>
                  <a:srgbClr val="002060"/>
                </a:solidFill>
              </a:rPr>
              <a:t>[</a:t>
            </a:r>
            <a:r>
              <a:rPr lang="ru-RU" sz="8000" b="1" dirty="0" err="1" smtClean="0">
                <a:solidFill>
                  <a:srgbClr val="C00000"/>
                </a:solidFill>
              </a:rPr>
              <a:t>ф</a:t>
            </a:r>
            <a:r>
              <a:rPr lang="ru-RU" sz="8000" b="1" dirty="0" smtClean="0">
                <a:solidFill>
                  <a:srgbClr val="002060"/>
                </a:solidFill>
              </a:rPr>
              <a:t>]</a:t>
            </a:r>
            <a:r>
              <a:rPr lang="ru-RU" sz="8000" b="1" dirty="0" err="1" smtClean="0">
                <a:solidFill>
                  <a:srgbClr val="002060"/>
                </a:solidFill>
              </a:rPr>
              <a:t>ка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71480"/>
            <a:ext cx="742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Какие еще орфограммы  могут встретиться в корне слова?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u="sng" dirty="0">
                <a:hlinkClick r:id="rId2"/>
              </a:rPr>
              <a:t>http://paint-net.ru/img4/img45/45086.jpg</a:t>
            </a:r>
            <a:r>
              <a:rPr lang="ru-RU" sz="1600" dirty="0"/>
              <a:t> школьная </a:t>
            </a:r>
            <a:r>
              <a:rPr lang="ru-RU" sz="1600" dirty="0" smtClean="0"/>
              <a:t>доска</a:t>
            </a:r>
          </a:p>
          <a:p>
            <a:r>
              <a:rPr lang="ru-RU" sz="1600" u="sng" dirty="0">
                <a:hlinkClick r:id="rId3"/>
              </a:rPr>
              <a:t>http://www.ternovka4school.org.ua/uploads/posts/2012-03/1331757699_0301.gif</a:t>
            </a:r>
            <a:r>
              <a:rPr lang="ru-RU" sz="1600" dirty="0"/>
              <a:t>  профессор</a:t>
            </a:r>
          </a:p>
          <a:p>
            <a:r>
              <a:rPr lang="ru-RU" sz="1600" u="sng" dirty="0">
                <a:hlinkClick r:id="rId4"/>
              </a:rPr>
              <a:t>http://www.ob54.ru/image.php?id=157219396&amp;b=1</a:t>
            </a:r>
            <a:r>
              <a:rPr lang="ru-RU" sz="1600" dirty="0"/>
              <a:t> портфель старый</a:t>
            </a:r>
          </a:p>
          <a:p>
            <a:r>
              <a:rPr lang="ru-RU" sz="1600" u="sng" dirty="0">
                <a:hlinkClick r:id="rId5"/>
              </a:rPr>
              <a:t>http://gimn1.of.by/userfiles/69490747_04(2).png</a:t>
            </a:r>
            <a:r>
              <a:rPr lang="ru-RU" sz="1600" dirty="0"/>
              <a:t>  мальчик</a:t>
            </a:r>
          </a:p>
          <a:p>
            <a:r>
              <a:rPr lang="ru-RU" sz="1600" dirty="0" smtClean="0"/>
              <a:t>Шаблон презентации Носовой О.М.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6768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714643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«Кто ищет трудность, находит мудрость»</a:t>
            </a:r>
            <a:endParaRPr lang="ru-RU" sz="5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1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Прочитайте звуковую запись слов. Сделай буквенную запись этих слов. Проверь выбор буквы безударного гласного.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117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643050"/>
            <a:ext cx="842968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в`и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 т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`],             [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п`и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 а 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],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вязать – вяжет          пятак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- пять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 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н`и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],          [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л`и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],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звонит - звон            лицо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- лица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в`и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                                                    </a:t>
            </a:r>
            <a:r>
              <a:rPr lang="ru-RU" sz="4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звезда - звёзды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893207" y="182164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322363" y="182164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321835" y="317896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250925" y="317896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036479" y="4536289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607323" y="253602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07521" y="253602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179355" y="253602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393801" y="253602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107389" y="38933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536149" y="38933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527021" y="3902871"/>
            <a:ext cx="152400" cy="619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537471" y="3893347"/>
            <a:ext cx="142082" cy="72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464843" y="532210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572560" cy="657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4071966"/>
                <a:gridCol w="2286016"/>
              </a:tblGrid>
              <a:tr h="989357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(объект)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Имя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признака</a:t>
                      </a:r>
                      <a:endParaRPr lang="ru-RU" sz="3200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10667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гласных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являются орфограммой в безударном положении?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0473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rgbClr val="C00000"/>
                          </a:solidFill>
                        </a:rPr>
                        <a:t>Безударная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rgbClr val="002060"/>
                          </a:solidFill>
                        </a:rPr>
                        <a:t>Какие это гласные? Назовите их.</a:t>
                      </a:r>
                      <a:endParaRPr lang="ru-RU" sz="23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87279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гласная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002060"/>
                          </a:solidFill>
                        </a:rPr>
                        <a:t>Какими бывают безударные гласные?</a:t>
                      </a:r>
                      <a:endParaRPr lang="ru-RU" sz="2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3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12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002060"/>
                          </a:solidFill>
                        </a:rPr>
                        <a:t>Как узнать, как правильно пишутся непроверяемые</a:t>
                      </a:r>
                      <a:r>
                        <a:rPr lang="ru-RU" sz="2200" b="1" baseline="0" dirty="0" smtClean="0">
                          <a:solidFill>
                            <a:srgbClr val="002060"/>
                          </a:solidFill>
                        </a:rPr>
                        <a:t> безударные гласные?</a:t>
                      </a:r>
                      <a:endParaRPr lang="ru-RU" sz="2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09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697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Какие способы проверки безударных гласных вы знаете?</a:t>
                      </a:r>
                      <a:endParaRPr lang="ru-RU" sz="2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43834" y="12858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16" y="2214554"/>
            <a:ext cx="19288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а, о, е, и, я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64" y="3857628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 орфографическом словаре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371475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5072074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Как проверить безударные гласные?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307181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проверяемые 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</a:rPr>
              <a:t>  непроверяемые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2264" y="5143512"/>
            <a:ext cx="23574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подобрать </a:t>
            </a:r>
            <a:r>
              <a:rPr lang="ru-RU" b="1" dirty="0" err="1" smtClean="0">
                <a:solidFill>
                  <a:srgbClr val="002060"/>
                </a:solidFill>
              </a:rPr>
              <a:t>провероч-ное</a:t>
            </a:r>
            <a:r>
              <a:rPr lang="ru-RU" b="1" dirty="0" smtClean="0">
                <a:solidFill>
                  <a:srgbClr val="002060"/>
                </a:solidFill>
              </a:rPr>
              <a:t> слово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2264" y="571501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изменить число, подобрать однокоренное слово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0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Прочитайте слова. В каких из них допущены ошибки? 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154655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</a:p>
          <a:p>
            <a:pPr algn="ctr">
              <a:buNone/>
            </a:pPr>
            <a:r>
              <a:rPr lang="ru-RU" sz="4400" dirty="0" err="1" smtClean="0">
                <a:solidFill>
                  <a:srgbClr val="002060"/>
                </a:solidFill>
              </a:rPr>
              <a:t>селач</a:t>
            </a:r>
            <a:r>
              <a:rPr lang="ru-RU" sz="4400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sz="4400" dirty="0" err="1" smtClean="0">
                <a:solidFill>
                  <a:srgbClr val="002060"/>
                </a:solidFill>
              </a:rPr>
              <a:t>салёный</a:t>
            </a:r>
            <a:endParaRPr lang="ru-RU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уплатить                         </a:t>
            </a:r>
            <a:r>
              <a:rPr lang="ru-RU" sz="4400" dirty="0" err="1" smtClean="0">
                <a:solidFill>
                  <a:srgbClr val="002060"/>
                </a:solidFill>
              </a:rPr>
              <a:t>балезнь</a:t>
            </a:r>
            <a:endParaRPr lang="ru-RU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</a:t>
            </a:r>
            <a:r>
              <a:rPr lang="ru-RU" sz="4400" dirty="0" err="1" smtClean="0">
                <a:solidFill>
                  <a:srgbClr val="002060"/>
                </a:solidFill>
              </a:rPr>
              <a:t>сматрел</a:t>
            </a:r>
            <a:r>
              <a:rPr lang="ru-RU" sz="4400" dirty="0" smtClean="0">
                <a:solidFill>
                  <a:srgbClr val="002060"/>
                </a:solidFill>
              </a:rPr>
              <a:t>                           поменять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142976" y="1714488"/>
            <a:ext cx="428628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14414" y="1071546"/>
            <a:ext cx="45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215074" y="1714488"/>
            <a:ext cx="428628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357290" y="4000504"/>
            <a:ext cx="428628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6286511" y="1071546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6429388" y="2857496"/>
            <a:ext cx="428628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8" y="328612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388" y="2214554"/>
            <a:ext cx="428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00039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Правописание безударных гласных </a:t>
            </a:r>
            <a:br>
              <a:rPr lang="ru-RU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корне слова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1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1184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sz="6600" b="1" dirty="0" smtClean="0">
                <a:solidFill>
                  <a:srgbClr val="002060"/>
                </a:solidFill>
              </a:rPr>
              <a:t>м    </a:t>
            </a:r>
            <a:r>
              <a:rPr lang="ru-RU" sz="6600" b="1" dirty="0" err="1" smtClean="0">
                <a:solidFill>
                  <a:srgbClr val="002060"/>
                </a:solidFill>
              </a:rPr>
              <a:t>чом</a:t>
            </a:r>
            <a:r>
              <a:rPr lang="ru-RU" sz="4000" dirty="0" smtClean="0"/>
              <a:t>   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7" y="2071678"/>
            <a:ext cx="714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5400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1928802"/>
            <a:ext cx="2928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-   м</a:t>
            </a:r>
            <a:r>
              <a:rPr lang="ru-RU" sz="6600" b="1" dirty="0" smtClean="0">
                <a:solidFill>
                  <a:srgbClr val="C00000"/>
                </a:solidFill>
              </a:rPr>
              <a:t>я</a:t>
            </a:r>
            <a:r>
              <a:rPr lang="ru-RU" sz="6600" b="1" dirty="0" smtClean="0">
                <a:solidFill>
                  <a:srgbClr val="002060"/>
                </a:solidFill>
              </a:rPr>
              <a:t>ч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42900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мячом  -  мечом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Алгоритм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011779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___</a:t>
            </a:r>
            <a:r>
              <a:rPr lang="ru-RU" b="1" dirty="0" err="1" smtClean="0">
                <a:solidFill>
                  <a:srgbClr val="002060"/>
                </a:solidFill>
              </a:rPr>
              <a:t>Поставь</a:t>
            </a:r>
            <a:r>
              <a:rPr lang="ru-RU" b="1" dirty="0" smtClean="0">
                <a:solidFill>
                  <a:srgbClr val="002060"/>
                </a:solidFill>
              </a:rPr>
              <a:t> ударение.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___Обозначь</a:t>
            </a:r>
            <a:r>
              <a:rPr lang="ru-RU" b="1" dirty="0" smtClean="0">
                <a:solidFill>
                  <a:srgbClr val="002060"/>
                </a:solidFill>
              </a:rPr>
              <a:t> орфограмму.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___Прочитай</a:t>
            </a:r>
            <a:r>
              <a:rPr lang="ru-RU" b="1" dirty="0" smtClean="0">
                <a:solidFill>
                  <a:srgbClr val="002060"/>
                </a:solidFill>
              </a:rPr>
              <a:t> слово. Определите его значение.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___Измени</a:t>
            </a:r>
            <a:r>
              <a:rPr lang="ru-RU" b="1" dirty="0" smtClean="0">
                <a:solidFill>
                  <a:srgbClr val="002060"/>
                </a:solidFill>
              </a:rPr>
              <a:t> слово или подбери однокоренное слово так, чтобы безударная гласная стала ударной.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___Выдели</a:t>
            </a:r>
            <a:r>
              <a:rPr lang="ru-RU" b="1" dirty="0" smtClean="0">
                <a:solidFill>
                  <a:srgbClr val="002060"/>
                </a:solidFill>
              </a:rPr>
              <a:t> корень.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___Напиши</a:t>
            </a:r>
            <a:r>
              <a:rPr lang="ru-RU" b="1" dirty="0" smtClean="0">
                <a:solidFill>
                  <a:srgbClr val="002060"/>
                </a:solidFill>
              </a:rPr>
              <a:t> слово, вставь букву.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214555"/>
            <a:ext cx="327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000108"/>
            <a:ext cx="571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3" y="1571613"/>
            <a:ext cx="428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5" y="278605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7" y="4929199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35769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Вставьте пропущенные буквы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40341"/>
          </a:xfrm>
        </p:spPr>
        <p:txBody>
          <a:bodyPr/>
          <a:lstStyle/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Гири брат мой </a:t>
            </a:r>
            <a:r>
              <a:rPr lang="ru-RU" sz="4400" b="1" dirty="0" err="1" smtClean="0">
                <a:solidFill>
                  <a:srgbClr val="002060"/>
                </a:solidFill>
              </a:rPr>
              <a:t>подн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__мает</a:t>
            </a:r>
            <a:r>
              <a:rPr lang="ru-RU" sz="4400" b="1" dirty="0" smtClean="0">
                <a:solidFill>
                  <a:srgbClr val="002060"/>
                </a:solidFill>
              </a:rPr>
              <a:t>,</a:t>
            </a:r>
          </a:p>
          <a:p>
            <a:pPr algn="ctr">
              <a:buNone/>
            </a:pPr>
            <a:r>
              <a:rPr lang="ru-RU" sz="4400" b="1" dirty="0" err="1" smtClean="0">
                <a:solidFill>
                  <a:srgbClr val="002060"/>
                </a:solidFill>
              </a:rPr>
              <a:t>Св__ю</a:t>
            </a:r>
            <a:r>
              <a:rPr lang="ru-RU" sz="4400" b="1" dirty="0" smtClean="0">
                <a:solidFill>
                  <a:srgbClr val="002060"/>
                </a:solidFill>
              </a:rPr>
              <a:t> силу </a:t>
            </a:r>
            <a:r>
              <a:rPr lang="ru-RU" sz="4400" b="1" dirty="0" err="1" smtClean="0">
                <a:solidFill>
                  <a:srgbClr val="002060"/>
                </a:solidFill>
              </a:rPr>
              <a:t>разв___вает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А на крыше мой флажок</a:t>
            </a:r>
          </a:p>
          <a:p>
            <a:pPr algn="ctr">
              <a:buNone/>
            </a:pPr>
            <a:r>
              <a:rPr lang="ru-RU" sz="4400" b="1" dirty="0" err="1" smtClean="0">
                <a:solidFill>
                  <a:srgbClr val="002060"/>
                </a:solidFill>
              </a:rPr>
              <a:t>Разв__вает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в__т__рок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72198" y="157161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2357430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643570" y="235743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4000504"/>
            <a:ext cx="28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4000504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400050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383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«Кто ищет трудность, находит мудрость»</vt:lpstr>
      <vt:lpstr>Прочитайте звуковую запись слов. Сделай буквенную запись этих слов. Проверь выбор буквы безударного гласного.</vt:lpstr>
      <vt:lpstr>Слайд 4</vt:lpstr>
      <vt:lpstr>Прочитайте слова. В каких из них допущены ошибки? </vt:lpstr>
      <vt:lpstr>Правописание безударных гласных  в корне слова</vt:lpstr>
      <vt:lpstr>Слайд 7</vt:lpstr>
      <vt:lpstr>Алгоритм</vt:lpstr>
      <vt:lpstr>Вставьте пропущенные буквы</vt:lpstr>
      <vt:lpstr>Продолжи предложения:</vt:lpstr>
      <vt:lpstr>Слайд 11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презентаций к урокам русского языка</dc:title>
  <dc:creator>Ольга Михайловна</dc:creator>
  <cp:lastModifiedBy>Адель</cp:lastModifiedBy>
  <cp:revision>71</cp:revision>
  <dcterms:created xsi:type="dcterms:W3CDTF">2014-08-08T19:17:50Z</dcterms:created>
  <dcterms:modified xsi:type="dcterms:W3CDTF">2018-02-26T19:21:15Z</dcterms:modified>
</cp:coreProperties>
</file>