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29"/>
  </p:notesMasterIdLst>
  <p:sldIdLst>
    <p:sldId id="294" r:id="rId2"/>
    <p:sldId id="284" r:id="rId3"/>
    <p:sldId id="258" r:id="rId4"/>
    <p:sldId id="259" r:id="rId5"/>
    <p:sldId id="295" r:id="rId6"/>
    <p:sldId id="298" r:id="rId7"/>
    <p:sldId id="299" r:id="rId8"/>
    <p:sldId id="289" r:id="rId9"/>
    <p:sldId id="293" r:id="rId10"/>
    <p:sldId id="288" r:id="rId11"/>
    <p:sldId id="290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86" r:id="rId26"/>
    <p:sldId id="296" r:id="rId27"/>
    <p:sldId id="29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5678" autoAdjust="0"/>
  </p:normalViewPr>
  <p:slideViewPr>
    <p:cSldViewPr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389E-04DF-453D-887B-DA99119CE014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241D-D545-4274-9528-07DC1DDAA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84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1285279688 h 510"/>
              <a:gd name="T4" fmla="*/ 2147483647 w 1740"/>
              <a:gd name="T5" fmla="*/ 1285279688 h 510"/>
              <a:gd name="T6" fmla="*/ 2147483647 w 1740"/>
              <a:gd name="T7" fmla="*/ 75604688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1602819375 h 1356"/>
              <a:gd name="T4" fmla="*/ 2147483647 w 4032"/>
              <a:gd name="T5" fmla="*/ 2147483647 h 1356"/>
              <a:gd name="T6" fmla="*/ 725805000 w 4032"/>
              <a:gd name="T7" fmla="*/ 2147483647 h 1356"/>
              <a:gd name="T8" fmla="*/ 0 w 4032"/>
              <a:gd name="T9" fmla="*/ 2086689375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>
              <a:gd name="T0" fmla="*/ 1285279688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861893438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1285279688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695563125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21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22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23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24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1625499201 h 651"/>
              <a:gd name="T4" fmla="*/ 1602819375 w 636"/>
              <a:gd name="T5" fmla="*/ 1640620131 h 651"/>
              <a:gd name="T6" fmla="*/ 1592738750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5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grpSp>
        <p:nvGrpSpPr>
          <p:cNvPr id="2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7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10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84 h 720"/>
                <a:gd name="T8" fmla="*/ 0 w 672"/>
                <a:gd name="T9" fmla="*/ 41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123 w 212"/>
                <a:gd name="T1" fmla="*/ 0 h 824"/>
                <a:gd name="T2" fmla="*/ 0 w 212"/>
                <a:gd name="T3" fmla="*/ 82 h 824"/>
                <a:gd name="T4" fmla="*/ 101 w 212"/>
                <a:gd name="T5" fmla="*/ 824 h 824"/>
                <a:gd name="T6" fmla="*/ 127 w 212"/>
                <a:gd name="T7" fmla="*/ 822 h 824"/>
                <a:gd name="T8" fmla="*/ 12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9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0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</a:endParaRPr>
          </a:p>
        </p:txBody>
      </p:sp>
      <p:pic>
        <p:nvPicPr>
          <p:cNvPr id="32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346C8-C28C-4B57-BABE-52B54B5553AB}" type="slidenum">
              <a:rPr lang="en-US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23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44C155-FC3C-4675-B116-E2A7043FD7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9821944"/>
      </p:ext>
    </p:extLst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20" r:id="rId12"/>
    <p:sldLayoutId id="214748373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&#1040;&#1076;&#1084;&#1080;&#1085;&#1080;&#1089;&#1090;&#1088;&#1072;&#1090;&#1086;&#1088;\Desktop\&#1054;&#1090;&#1087;&#1088;&#1072;&#1074;&#1080;&#1090;&#1100;%20&#1040;&#1085;&#1102;&#1090;&#1077;\3889_lelik_i_barbariki_-_druzya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mayli.ru/smile/sports-491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mayli.ru/smile/sports-251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mayli.ru/smile/vremyzprovojdenie-164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mile.ru/pic432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miranimashek.com/photo/100-0-10371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390617"/>
            <a:ext cx="7416824" cy="1166175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</a:rPr>
              <a:t>Презентация к уроку по математике в 5-м классе на тему</a:t>
            </a:r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«Площадь прямоугольника» 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284984"/>
            <a:ext cx="7704856" cy="3089938"/>
          </a:xfrm>
        </p:spPr>
        <p:txBody>
          <a:bodyPr/>
          <a:lstStyle/>
          <a:p>
            <a:pPr algn="r"/>
            <a: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МБОУ «</a:t>
            </a:r>
            <a:r>
              <a:rPr lang="ru-RU" sz="1600" cap="small" dirty="0" err="1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Усть</a:t>
            </a:r>
            <a: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 – </a:t>
            </a:r>
            <a:r>
              <a:rPr lang="ru-RU" sz="1600" cap="small" dirty="0" err="1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Баргузинская</a:t>
            </a:r>
            <a: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 СОШ им. </a:t>
            </a:r>
            <a:r>
              <a:rPr lang="ru-RU" sz="1600" cap="small" dirty="0" err="1" smtClean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Шелковникова</a:t>
            </a:r>
            <a:r>
              <a:rPr lang="ru-RU" sz="1600" cap="small" dirty="0" smtClean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 К.М</a:t>
            </a:r>
            <a: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»</a:t>
            </a:r>
            <a:b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</a:br>
            <a:r>
              <a:rPr lang="ru-RU" sz="1600" cap="small" dirty="0" err="1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Баргузинского</a:t>
            </a:r>
            <a: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 района </a:t>
            </a:r>
            <a:b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</a:br>
            <a:r>
              <a:rPr lang="ru-RU" sz="1600" cap="small" dirty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Республики </a:t>
            </a:r>
            <a:r>
              <a:rPr lang="ru-RU" sz="1600" cap="small" dirty="0" smtClean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Бурятия</a:t>
            </a:r>
          </a:p>
          <a:p>
            <a:endParaRPr lang="ru-RU" cap="small" dirty="0" smtClean="0">
              <a:solidFill>
                <a:schemeClr val="accent3">
                  <a:lumMod val="75000"/>
                </a:schemeClr>
              </a:solidFill>
              <a:ea typeface="+mj-ea"/>
              <a:cs typeface="+mj-cs"/>
            </a:endParaRPr>
          </a:p>
          <a:p>
            <a:endParaRPr lang="ru-RU" cap="small" dirty="0">
              <a:solidFill>
                <a:schemeClr val="accent3">
                  <a:lumMod val="75000"/>
                </a:schemeClr>
              </a:solidFill>
              <a:ea typeface="+mj-ea"/>
              <a:cs typeface="+mj-cs"/>
            </a:endParaRPr>
          </a:p>
          <a:p>
            <a:endParaRPr lang="ru-RU" cap="small" dirty="0" smtClean="0">
              <a:solidFill>
                <a:schemeClr val="accent3">
                  <a:lumMod val="75000"/>
                </a:schemeClr>
              </a:solidFill>
              <a:ea typeface="+mj-ea"/>
              <a:cs typeface="+mj-cs"/>
            </a:endParaRPr>
          </a:p>
          <a:p>
            <a:pPr algn="r"/>
            <a:r>
              <a:rPr lang="ru-RU" sz="1600" cap="small" dirty="0" smtClean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Учитель математики: </a:t>
            </a:r>
            <a:r>
              <a:rPr lang="ru-RU" sz="1600" cap="small" dirty="0" smtClean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Кирпичева </a:t>
            </a:r>
            <a:r>
              <a:rPr lang="ru-RU" sz="1600" cap="small" dirty="0" smtClean="0">
                <a:solidFill>
                  <a:schemeClr val="accent3">
                    <a:lumMod val="75000"/>
                  </a:schemeClr>
                </a:solidFill>
                <a:ea typeface="+mj-ea"/>
                <a:cs typeface="+mj-cs"/>
              </a:rPr>
              <a:t>Валентина Константиновна.</a:t>
            </a:r>
            <a:endParaRPr lang="ru-RU" sz="1600" cap="small" dirty="0">
              <a:solidFill>
                <a:schemeClr val="accent3">
                  <a:lumMod val="75000"/>
                </a:schemeClr>
              </a:solidFill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784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836712"/>
            <a:ext cx="5904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Заполни пропуски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1см² = …мм²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1дм² = …см² =  …мм²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1м² =  …дм² =…см² = …мм²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1а =… м²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1га = …а² = …м²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1км² = …га = …м²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18843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64704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</a:rPr>
              <a:t>Заполни пропуски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</a:rPr>
              <a:t>1см² = </a:t>
            </a:r>
            <a:r>
              <a:rPr lang="ru-RU" sz="3600" dirty="0">
                <a:solidFill>
                  <a:srgbClr val="C00000"/>
                </a:solidFill>
              </a:rPr>
              <a:t>100 </a:t>
            </a:r>
            <a:r>
              <a:rPr lang="ru-RU" sz="3600" dirty="0">
                <a:solidFill>
                  <a:srgbClr val="000000"/>
                </a:solidFill>
              </a:rPr>
              <a:t>мм²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</a:rPr>
              <a:t>1дм² =</a:t>
            </a:r>
            <a:r>
              <a:rPr lang="ru-RU" sz="3600" dirty="0">
                <a:solidFill>
                  <a:srgbClr val="C00000"/>
                </a:solidFill>
              </a:rPr>
              <a:t>100</a:t>
            </a:r>
            <a:r>
              <a:rPr lang="ru-RU" sz="3600" dirty="0">
                <a:solidFill>
                  <a:srgbClr val="000000"/>
                </a:solidFill>
              </a:rPr>
              <a:t> см² =  </a:t>
            </a:r>
            <a:r>
              <a:rPr lang="ru-RU" sz="3600" dirty="0">
                <a:solidFill>
                  <a:srgbClr val="C00000"/>
                </a:solidFill>
              </a:rPr>
              <a:t>10000</a:t>
            </a:r>
            <a:r>
              <a:rPr lang="ru-RU" sz="3600" dirty="0">
                <a:solidFill>
                  <a:srgbClr val="000000"/>
                </a:solidFill>
              </a:rPr>
              <a:t>мм²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</a:rPr>
              <a:t>1м² = </a:t>
            </a:r>
            <a:r>
              <a:rPr lang="ru-RU" sz="3600" dirty="0">
                <a:solidFill>
                  <a:srgbClr val="C00000"/>
                </a:solidFill>
              </a:rPr>
              <a:t>100</a:t>
            </a:r>
            <a:r>
              <a:rPr lang="ru-RU" sz="3600" dirty="0">
                <a:solidFill>
                  <a:srgbClr val="000000"/>
                </a:solidFill>
              </a:rPr>
              <a:t> дм² =</a:t>
            </a:r>
            <a:r>
              <a:rPr lang="ru-RU" sz="3600" dirty="0">
                <a:solidFill>
                  <a:srgbClr val="C00000"/>
                </a:solidFill>
              </a:rPr>
              <a:t>10000 </a:t>
            </a:r>
            <a:r>
              <a:rPr lang="ru-RU" sz="3600" dirty="0">
                <a:solidFill>
                  <a:srgbClr val="000000"/>
                </a:solidFill>
              </a:rPr>
              <a:t>см² = </a:t>
            </a:r>
            <a:r>
              <a:rPr lang="ru-RU" sz="3600" dirty="0" smtClean="0">
                <a:solidFill>
                  <a:srgbClr val="C00000"/>
                </a:solidFill>
              </a:rPr>
              <a:t>1000000</a:t>
            </a:r>
            <a:r>
              <a:rPr lang="ru-RU" sz="3600" dirty="0" smtClean="0">
                <a:solidFill>
                  <a:srgbClr val="000000"/>
                </a:solidFill>
              </a:rPr>
              <a:t>мм²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</a:rPr>
              <a:t>1а =</a:t>
            </a:r>
            <a:r>
              <a:rPr lang="ru-RU" sz="3600" dirty="0">
                <a:solidFill>
                  <a:srgbClr val="C00000"/>
                </a:solidFill>
              </a:rPr>
              <a:t>100</a:t>
            </a:r>
            <a:r>
              <a:rPr lang="ru-RU" sz="3600" dirty="0">
                <a:solidFill>
                  <a:srgbClr val="000000"/>
                </a:solidFill>
              </a:rPr>
              <a:t> м²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</a:rPr>
              <a:t>1км² = </a:t>
            </a:r>
            <a:r>
              <a:rPr lang="ru-RU" sz="3600" dirty="0">
                <a:solidFill>
                  <a:srgbClr val="C00000"/>
                </a:solidFill>
              </a:rPr>
              <a:t>100 </a:t>
            </a:r>
            <a:r>
              <a:rPr lang="ru-RU" sz="3600" dirty="0">
                <a:solidFill>
                  <a:srgbClr val="000000"/>
                </a:solidFill>
              </a:rPr>
              <a:t>га = </a:t>
            </a:r>
            <a:r>
              <a:rPr lang="ru-RU" sz="3600" dirty="0">
                <a:solidFill>
                  <a:srgbClr val="C00000"/>
                </a:solidFill>
              </a:rPr>
              <a:t>10000</a:t>
            </a:r>
            <a:r>
              <a:rPr lang="ru-RU" sz="3600" dirty="0">
                <a:solidFill>
                  <a:srgbClr val="000000"/>
                </a:solidFill>
              </a:rPr>
              <a:t> м²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398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337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476672"/>
            <a:ext cx="48694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effectLst/>
                <a:latin typeface="Times New Roman"/>
                <a:ea typeface="Calibri"/>
              </a:rPr>
              <a:t>Физкультминутка</a:t>
            </a:r>
            <a:endParaRPr lang="ru-RU" sz="4400" dirty="0">
              <a:solidFill>
                <a:srgbClr val="00B0F0"/>
              </a:solidFill>
            </a:endParaRPr>
          </a:p>
        </p:txBody>
      </p:sp>
      <p:pic>
        <p:nvPicPr>
          <p:cNvPr id="3" name="3889_lelik_i_barbariki_-_druz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753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8" descr="MOI1"/>
          <p:cNvPicPr>
            <a:picLocks noChangeAspect="1" noChangeArrowheads="1" noCrop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013325"/>
            <a:ext cx="2303462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 descr="MOI1"/>
          <p:cNvPicPr>
            <a:picLocks noChangeAspect="1" noChangeArrowheads="1" noCrop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581525"/>
            <a:ext cx="2303462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WordArt 13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2376487" cy="1584325"/>
          </a:xfrm>
          <a:prstGeom prst="rect">
            <a:avLst/>
          </a:prstGeom>
        </p:spPr>
        <p:txBody>
          <a:bodyPr spcFirstLastPara="1" wrap="none" fromWordArt="1">
            <a:prstTxWarp prst="textCircle">
              <a:avLst>
                <a:gd name="adj" fmla="val 10840002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Танцуем вместе!</a:t>
            </a:r>
          </a:p>
        </p:txBody>
      </p:sp>
      <p:pic>
        <p:nvPicPr>
          <p:cNvPr id="19470" name="3889_lelik_i_barbariki_-_druzy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7100888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4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" fill="hold"/>
                                        <p:tgtEl>
                                          <p:spTgt spid="194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933825"/>
            <a:ext cx="201771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076700"/>
            <a:ext cx="287972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73463"/>
            <a:ext cx="2376488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896"/>
    </mc:Choice>
    <mc:Fallback xmlns="">
      <p:transition spd="slow" advClick="0" advTm="589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2" descr="a3f51250a55a548608d97a20b267a40c.gif"/>
          <p:cNvPicPr>
            <a:picLocks noChangeAspect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508500"/>
            <a:ext cx="151288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2" descr="a3f51250a55a548608d97a20b267a40c.gif"/>
          <p:cNvPicPr>
            <a:picLocks noChangeAspect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589588"/>
            <a:ext cx="1081087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2" descr="a3f51250a55a548608d97a20b267a40c.gif"/>
          <p:cNvPicPr>
            <a:picLocks noChangeAspect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29225"/>
            <a:ext cx="151288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2" descr="a3f51250a55a548608d97a20b267a40c.gif"/>
          <p:cNvPicPr>
            <a:picLocks noChangeAspect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365625"/>
            <a:ext cx="1512887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2" descr="a3f51250a55a548608d97a20b267a40c.gif"/>
          <p:cNvPicPr>
            <a:picLocks noChangeAspect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013325"/>
            <a:ext cx="1512887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363"/>
    </mc:Choice>
    <mc:Fallback xmlns="">
      <p:transition spd="slow" advClick="0" advTm="5363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284538"/>
            <a:ext cx="2376487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9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652963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3716338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1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5" descr="Смайлы Спорт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437063"/>
            <a:ext cx="2376487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6254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6" descr="e6499d8ef55a0cfa658f906f97d07ac0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08500"/>
            <a:ext cx="5746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6" descr="e6499d8ef55a0cfa658f906f97d07ac0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581525"/>
            <a:ext cx="7143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6" descr="e6499d8ef55a0cfa658f906f97d07ac0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652963"/>
            <a:ext cx="85248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6" descr="e6499d8ef55a0cfa658f906f97d07ac0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724400"/>
            <a:ext cx="995363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6" descr="e6499d8ef55a0cfa658f906f97d07ac0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724400"/>
            <a:ext cx="1204913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Рисунок 6" descr="e6499d8ef55a0cfa658f906f97d07ac0.gif"/>
          <p:cNvPicPr>
            <a:picLocks noChangeAspect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724400"/>
            <a:ext cx="1487488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486"/>
    </mc:Choice>
    <mc:Fallback xmlns="">
      <p:transition spd="slow" advClick="0" advTm="8486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508500"/>
            <a:ext cx="7921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437063"/>
            <a:ext cx="792162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437063"/>
            <a:ext cx="7921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08500"/>
            <a:ext cx="79216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581525"/>
            <a:ext cx="7921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581525"/>
            <a:ext cx="7921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508500"/>
            <a:ext cx="7921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508500"/>
            <a:ext cx="79216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4508500"/>
            <a:ext cx="7921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229225"/>
            <a:ext cx="7921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229225"/>
            <a:ext cx="79216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157788"/>
            <a:ext cx="7921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157788"/>
            <a:ext cx="792162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157788"/>
            <a:ext cx="7921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57788"/>
            <a:ext cx="7921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157788"/>
            <a:ext cx="792162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084763"/>
            <a:ext cx="792162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Рисунок 3" descr="4a8e3a9f8b13a2a93e6108c4cf824603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84763"/>
            <a:ext cx="7921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797"/>
    </mc:Choice>
    <mc:Fallback xmlns="">
      <p:transition spd="slow" advClick="0" advTm="279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Смайлы Времяпровождение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581525"/>
            <a:ext cx="20891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2" descr="1df5994f59407a7cc8be423a8e64b179.gif"/>
          <p:cNvPicPr>
            <a:picLocks noChangeAspect="1"/>
          </p:cNvPicPr>
          <p:nvPr/>
        </p:nvPicPr>
        <p:blipFill>
          <a:blip r:embed="rId5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508500"/>
            <a:ext cx="22320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2" descr="1df5994f59407a7cc8be423a8e64b179.gif"/>
          <p:cNvPicPr>
            <a:picLocks noChangeAspect="1"/>
          </p:cNvPicPr>
          <p:nvPr/>
        </p:nvPicPr>
        <p:blipFill>
          <a:blip r:embed="rId5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581525"/>
            <a:ext cx="22320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459"/>
    </mc:Choice>
    <mc:Fallback xmlns="">
      <p:transition spd="slow" advClick="0" advTm="545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72816"/>
            <a:ext cx="785857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Эпиграф к уроку: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«…ум заключается не только в знании, </a:t>
            </a:r>
          </a:p>
          <a:p>
            <a:pPr algn="r"/>
            <a:r>
              <a:rPr lang="ru-RU" sz="2800" dirty="0" smtClean="0">
                <a:solidFill>
                  <a:srgbClr val="C00000"/>
                </a:solidFill>
              </a:rPr>
              <a:t>но и в умении прилагать знание на деле …»</a:t>
            </a:r>
            <a:r>
              <a:rPr lang="ru-RU" dirty="0" smtClean="0"/>
              <a:t> (Аристотель)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11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708275"/>
            <a:ext cx="158432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3" descr="5199be0eceb6c4b730aedf2979cb97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429000"/>
            <a:ext cx="12954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500438"/>
            <a:ext cx="12954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357563"/>
            <a:ext cx="10080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375"/>
            <a:ext cx="13319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573463"/>
            <a:ext cx="12954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429000"/>
            <a:ext cx="12954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4221163"/>
            <a:ext cx="6477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Рисунок 3" descr="5199be0eceb6c4b730aedf2979cb9726.gif"/>
          <p:cNvPicPr>
            <a:picLocks noChangeAspect="1"/>
          </p:cNvPicPr>
          <p:nvPr/>
        </p:nvPicPr>
        <p:blipFill>
          <a:blip r:embed="rId3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516563"/>
            <a:ext cx="93503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521"/>
    </mc:Choice>
    <mc:Fallback xmlns="">
      <p:transition spd="slow" advClick="0" advTm="1152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19a86fcc9ac7202e0def86fb4697d1c1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852738"/>
            <a:ext cx="4392613" cy="318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611"/>
    </mc:Choice>
    <mc:Fallback xmlns="">
      <p:transition spd="slow" advClick="0" advTm="661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4" descr=", бесплатные Смайлики">
            <a:hlinkClick r:id="rId3" tooltip="Смайлики Смайлики анимированные"/>
          </p:cNvPr>
          <p:cNvPicPr>
            <a:picLocks noChangeAspect="1" noChangeArrowheads="1" noCrop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797425"/>
            <a:ext cx="25209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 descr=", бесплатные Смайлики">
            <a:hlinkClick r:id="rId3" tooltip="Смайлики Смайлики анимированные"/>
          </p:cNvPr>
          <p:cNvPicPr>
            <a:picLocks noChangeAspect="1" noChangeArrowheads="1" noCrop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276475"/>
            <a:ext cx="2089150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 descr=", бесплатные Смайлики">
            <a:hlinkClick r:id="rId3" tooltip="Смайлики Смайлики анимированные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141663"/>
            <a:ext cx="863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9" descr=", бесплатные Смайлики">
            <a:hlinkClick r:id="rId3" tooltip="Смайлики Смайлики анимированные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213100"/>
            <a:ext cx="7207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10" descr="60fdb0e9131bfda8c07f85c8553d5f11.gif"/>
          <p:cNvPicPr>
            <a:picLocks noChangeAspect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0800"/>
            <a:ext cx="1439863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10" descr="60fdb0e9131bfda8c07f85c8553d5f11.gif"/>
          <p:cNvPicPr>
            <a:picLocks noChangeAspect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716338"/>
            <a:ext cx="2376487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10" descr="60fdb0e9131bfda8c07f85c8553d5f11.gif"/>
          <p:cNvPicPr>
            <a:picLocks noChangeAspect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644900"/>
            <a:ext cx="20161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10" descr="60fdb0e9131bfda8c07f85c8553d5f11.gif"/>
          <p:cNvPicPr>
            <a:picLocks noChangeAspect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933825"/>
            <a:ext cx="1800225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10" descr="60fdb0e9131bfda8c07f85c8553d5f11.gif"/>
          <p:cNvPicPr>
            <a:picLocks noChangeAspect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719137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Рисунок 10" descr="60fdb0e9131bfda8c07f85c8553d5f11.gif"/>
          <p:cNvPicPr>
            <a:picLocks noChangeAspect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365625"/>
            <a:ext cx="1439863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2519" r="12846" b="183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4" descr="3dac96de6803d637fcc72bc4d0603195.gif"/>
          <p:cNvPicPr>
            <a:picLocks noChangeAspect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508500"/>
            <a:ext cx="2519363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WordArt 9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3598863" cy="1728787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Молодцы!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026" name="Picture 2" descr="C:\Users\Администратор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23" y="419300"/>
            <a:ext cx="7998153" cy="60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41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Домашнее задание: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№ 769 (а) стр.117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Нарисуйте рисунок, состоящий из геометрических фигур. 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Найдите площадь рисунка.</a:t>
            </a:r>
            <a:endParaRPr lang="ru-RU" sz="20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4C155-FC3C-4675-B116-E2A7043FD79D}" type="slidenum">
              <a:rPr lang="ru-RU" altLang="ru-RU" smtClean="0"/>
              <a:pPr/>
              <a:t>26</a:t>
            </a:fld>
            <a:endParaRPr lang="ru-RU" alt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3135314"/>
            <a:ext cx="3732361" cy="156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042508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5328592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3111990"/>
            <a:ext cx="70343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altLang="ru-RU" sz="4400" b="1" i="1" dirty="0" smtClean="0">
                <a:solidFill>
                  <a:srgbClr val="FF9900"/>
                </a:solidFill>
                <a:latin typeface="Calibri" pitchFamily="34" charset="0"/>
              </a:rPr>
              <a:t>СПАСИБО </a:t>
            </a:r>
            <a:r>
              <a:rPr lang="ru-RU" altLang="ru-RU" sz="6000" i="1" dirty="0" smtClean="0">
                <a:solidFill>
                  <a:srgbClr val="FF9900"/>
                </a:solidFill>
                <a:latin typeface="Calibri" pitchFamily="34" charset="0"/>
              </a:rPr>
              <a:t>за урок</a:t>
            </a:r>
            <a:r>
              <a:rPr lang="ru-RU" altLang="ru-RU" sz="4400" b="1" i="1" dirty="0" smtClean="0">
                <a:solidFill>
                  <a:srgbClr val="FF9900"/>
                </a:solidFill>
                <a:latin typeface="Calibri" pitchFamily="34" charset="0"/>
              </a:rPr>
              <a:t>!</a:t>
            </a:r>
            <a:endParaRPr lang="ru-RU" altLang="ru-RU" sz="4400" b="1" i="1" dirty="0">
              <a:solidFill>
                <a:srgbClr val="FF9900"/>
              </a:solidFill>
              <a:latin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688" y="2024046"/>
            <a:ext cx="1270720" cy="188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5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Рисунки к уроку\без штриховк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5819194" cy="624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80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C:\Users\Администратор\Desktop\Рисунки к уроку\с штриховко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418" y="89263"/>
            <a:ext cx="6292065" cy="629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36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3" y="2425700"/>
            <a:ext cx="8053387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384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25" y="809625"/>
            <a:ext cx="5364163" cy="524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277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1581150"/>
            <a:ext cx="9040813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717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 descr="F:\разные картинки\ФОНЫ школьные\Рисунок1рр.e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7663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80417" y="1529210"/>
            <a:ext cx="3124200" cy="175260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57150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b="1" kern="0" dirty="0">
                <a:solidFill>
                  <a:srgbClr val="66FF33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5" name="Блок-схема: ручное управление 4"/>
          <p:cNvSpPr/>
          <p:nvPr/>
        </p:nvSpPr>
        <p:spPr>
          <a:xfrm>
            <a:off x="4355976" y="1852613"/>
            <a:ext cx="1439862" cy="1079500"/>
          </a:xfrm>
          <a:prstGeom prst="flowChartManualOperation">
            <a:avLst/>
          </a:prstGeom>
          <a:solidFill>
            <a:srgbClr val="FF9900"/>
          </a:solidFill>
          <a:ln w="571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</a:rPr>
              <a:t>2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443663" y="1611043"/>
            <a:ext cx="2133600" cy="1905000"/>
          </a:xfrm>
          <a:prstGeom prst="rect">
            <a:avLst/>
          </a:prstGeom>
          <a:solidFill>
            <a:srgbClr val="66FF33"/>
          </a:solidFill>
          <a:ln w="57150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kern="0" dirty="0" smtClean="0">
                <a:solidFill>
                  <a:srgbClr val="66FF33"/>
                </a:solidFill>
                <a:latin typeface="Verdana" pitchFamily="34" charset="0"/>
              </a:rPr>
              <a:t>33</a:t>
            </a:r>
            <a:r>
              <a:rPr lang="ru-RU" b="1" kern="0" dirty="0">
                <a:solidFill>
                  <a:prstClr val="black"/>
                </a:solidFill>
                <a:latin typeface="Verdana" pitchFamily="34" charset="0"/>
              </a:rPr>
              <a:t>3</a:t>
            </a:r>
            <a:endParaRPr lang="ru-RU" kern="0" dirty="0">
              <a:solidFill>
                <a:srgbClr val="66FF33"/>
              </a:solidFill>
              <a:latin typeface="Verdana" pitchFamily="34" charset="0"/>
            </a:endParaRPr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auto">
          <a:xfrm rot="4132525">
            <a:off x="1244373" y="3202952"/>
            <a:ext cx="1447800" cy="2935934"/>
          </a:xfrm>
          <a:prstGeom prst="flowChartManualInput">
            <a:avLst/>
          </a:prstGeom>
          <a:solidFill>
            <a:srgbClr val="FFFF00"/>
          </a:solidFill>
          <a:ln w="57150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b="1" kern="0" dirty="0" smtClean="0">
                <a:solidFill>
                  <a:sysClr val="windowText" lastClr="000000"/>
                </a:solidFill>
              </a:rPr>
              <a:t>4</a:t>
            </a:r>
            <a:endParaRPr lang="ru-RU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242660">
            <a:off x="4041587" y="4134562"/>
            <a:ext cx="792162" cy="2397125"/>
          </a:xfrm>
          <a:prstGeom prst="rect">
            <a:avLst/>
          </a:prstGeom>
          <a:solidFill>
            <a:srgbClr val="CC66FF"/>
          </a:solidFill>
          <a:ln w="571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</a:rPr>
              <a:t>5</a:t>
            </a:r>
          </a:p>
        </p:txBody>
      </p:sp>
      <p:sp>
        <p:nvSpPr>
          <p:cNvPr id="9" name="Параллелограмм 8"/>
          <p:cNvSpPr/>
          <p:nvPr/>
        </p:nvSpPr>
        <p:spPr>
          <a:xfrm rot="253266">
            <a:off x="5253913" y="4413951"/>
            <a:ext cx="3344862" cy="1655763"/>
          </a:xfrm>
          <a:prstGeom prst="parallelogram">
            <a:avLst/>
          </a:prstGeom>
          <a:solidFill>
            <a:srgbClr val="FF0000"/>
          </a:solidFill>
          <a:ln w="571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</a:rPr>
              <a:t>6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04664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Среди данных фигур найдите прямоугольники.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81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Как </a:t>
            </a:r>
            <a: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найти площадь данной фигуры, которая не имеет форму прямоугольника?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4411EDA-C17B-43A0-876F-CB40BDA691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Объект 4" descr="C:\Users\Администратор\Desktop\ВАЛЯ ПАПКА для РАБОТЫ\Новая папка мама\мой урок\Рисунки к уроку\трапеция.pn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061" y="1600200"/>
            <a:ext cx="5787878" cy="487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7404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429</TotalTime>
  <Words>187</Words>
  <Application>Microsoft Office PowerPoint</Application>
  <PresentationFormat>Экран (4:3)</PresentationFormat>
  <Paragraphs>52</Paragraphs>
  <Slides>27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Презентация к уроку по математике в 5-м классе на тему «Площадь прямоугольника»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найти площадь данной фигуры, которая не имеет форму прямоугольника?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30</cp:revision>
  <dcterms:created xsi:type="dcterms:W3CDTF">2015-11-30T16:13:39Z</dcterms:created>
  <dcterms:modified xsi:type="dcterms:W3CDTF">2019-04-08T13:22:51Z</dcterms:modified>
</cp:coreProperties>
</file>