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handoutMasterIdLst>
    <p:handoutMasterId r:id="rId21"/>
  </p:handoutMasterIdLst>
  <p:sldIdLst>
    <p:sldId id="279" r:id="rId2"/>
    <p:sldId id="286" r:id="rId3"/>
    <p:sldId id="261" r:id="rId4"/>
    <p:sldId id="262" r:id="rId5"/>
    <p:sldId id="263" r:id="rId6"/>
    <p:sldId id="287" r:id="rId7"/>
    <p:sldId id="265" r:id="rId8"/>
    <p:sldId id="266" r:id="rId9"/>
    <p:sldId id="269" r:id="rId10"/>
    <p:sldId id="270" r:id="rId11"/>
    <p:sldId id="271" r:id="rId12"/>
    <p:sldId id="272" r:id="rId13"/>
    <p:sldId id="274" r:id="rId14"/>
    <p:sldId id="275" r:id="rId15"/>
    <p:sldId id="277" r:id="rId16"/>
    <p:sldId id="282" r:id="rId17"/>
    <p:sldId id="278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844"/>
    </p:cViewPr>
  </p:sorterViewPr>
  <p:notesViewPr>
    <p:cSldViewPr>
      <p:cViewPr varScale="1">
        <p:scale>
          <a:sx n="38" d="100"/>
          <a:sy n="38" d="100"/>
        </p:scale>
        <p:origin x="-2262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A4D94-38CE-472E-8FCF-C4BAD2A7D106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45F54-AA6F-4179-ABC1-E3CA2CC32F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1731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F3153-E70C-4650-8D99-26705C6D396C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A07E8-3428-41DF-A91C-AF8363F3B98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9544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A07E8-3428-41DF-A91C-AF8363F3B983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528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A07E8-3428-41DF-A91C-AF8363F3B983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2371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A07E8-3428-41DF-A91C-AF8363F3B983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9511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A07E8-3428-41DF-A91C-AF8363F3B98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3271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A07E8-3428-41DF-A91C-AF8363F3B983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94314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1479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206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3621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147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6479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2476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8404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217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579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53953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3185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92D050"/>
          </a:fgClr>
          <a:bgClr>
            <a:srgbClr val="00B05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3476C-6D34-4314-B026-3509B4824AB3}" type="datetimeFigureOut">
              <a:rPr lang="ru-RU" smtClean="0"/>
              <a:pPr/>
              <a:t>15.05.2020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F7591-C677-457E-8D35-4745101941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4854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boi.uaclub.net/images" TargetMode="External"/><Relationship Id="rId2" Type="http://schemas.openxmlformats.org/officeDocument/2006/relationships/hyperlink" Target="http://floranimal.ru/pages/animal/s/1737.html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wav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сыыы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303"/>
            <a:ext cx="8352928" cy="607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4032448" cy="5222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Презентация к л</a:t>
            </a:r>
            <a:r>
              <a:rPr lang="ru-RU" sz="3600" b="1" dirty="0" smtClean="0"/>
              <a:t>огопедическому занятию в начальных классах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на тему: Фонема «Ш» и «семантическое поле» слова «Ромашка»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4735022"/>
            <a:ext cx="52565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</a:t>
            </a:r>
            <a:r>
              <a:rPr lang="ru-RU" b="1" dirty="0" smtClean="0"/>
              <a:t>Автор</a:t>
            </a:r>
            <a:r>
              <a:rPr lang="ru-RU" b="1" dirty="0"/>
              <a:t>:</a:t>
            </a:r>
            <a:r>
              <a:rPr lang="ru-RU" dirty="0"/>
              <a:t> Валишина Наталья Юрьевна</a:t>
            </a:r>
          </a:p>
          <a:p>
            <a:r>
              <a:rPr lang="ru-RU" dirty="0" smtClean="0"/>
              <a:t>                                      учитель-логопед</a:t>
            </a:r>
            <a:endParaRPr lang="ru-RU" dirty="0"/>
          </a:p>
          <a:p>
            <a:r>
              <a:rPr lang="ru-RU" dirty="0" smtClean="0"/>
              <a:t>                                      МКОУ </a:t>
            </a:r>
            <a:r>
              <a:rPr lang="ru-RU" dirty="0" smtClean="0"/>
              <a:t>«СОШ </a:t>
            </a:r>
            <a:r>
              <a:rPr lang="ru-RU" dirty="0"/>
              <a:t>№ </a:t>
            </a:r>
            <a:r>
              <a:rPr lang="ru-RU" dirty="0" smtClean="0"/>
              <a:t>1» </a:t>
            </a:r>
            <a:r>
              <a:rPr lang="ru-RU" dirty="0"/>
              <a:t>г. Миньяра</a:t>
            </a:r>
          </a:p>
          <a:p>
            <a:r>
              <a:rPr lang="ru-RU" dirty="0" smtClean="0"/>
              <a:t>            </a:t>
            </a:r>
            <a:r>
              <a:rPr lang="ru-RU" b="1" dirty="0" smtClean="0"/>
              <a:t>2020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85939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1.imgsmail.ru/imgpreview?key=http%3A//indrikgrad.ru/netcat%5Ffiles/Image/6789%281%29.jpg&amp;mb=imgdb_preview_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572" y="908720"/>
            <a:ext cx="7560840" cy="51125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2973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unforkids.ru/art/shishkin/shishkin26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go4.imgsmail.ru/imgpreview?key=http%3A//oboi-na.ru/files/2010/05/09/oboi-na.ru%5F20100509%5F016.jpg&amp;mb=imgdb_preview_6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483" y="5085184"/>
            <a:ext cx="1368151" cy="8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go4.imgsmail.ru/imgpreview?key=http%3A//nversia.ru/imgs/thumbs%5Fnews/logo%5F15078.jpg&amp;mb=imgdb_preview_6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368" y="5085184"/>
            <a:ext cx="1152127" cy="1169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go4.imgsmail.ru/imgpreview?key=http%3A//floranimal.ru/pages/animal/s/1737.jpg&amp;mb=imgdb_preview_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4559" y="872716"/>
            <a:ext cx="1152127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go3.imgsmail.ru/imgpreview?key=http%3A//balatsky.de/NNB%5Fsait/Pr%5Fsini2.files/image0250.jpg&amp;mb=imgdb_preview_7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5323" y="692696"/>
            <a:ext cx="1152128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funzoo.ru/uploads/posts/2008-11/1226505527_1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5" y="4077072"/>
            <a:ext cx="792088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go4.imgsmail.ru/imgpreview?key=http%3A//animals-wild.ru/uploads/1292184967%5F0%5F22101%5F812a9cbb%5Fxl.jpg&amp;mb=imgdb_preview_11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28862"/>
            <a:ext cx="823913" cy="1100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88091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40460" y="2636912"/>
            <a:ext cx="2664296" cy="14184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Ромашка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Что делает?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20120414">
            <a:off x="6084359" y="1710537"/>
            <a:ext cx="2713631" cy="85318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пахнет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368110" y="2939244"/>
            <a:ext cx="2665425" cy="8520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благоухает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288760">
            <a:off x="6093304" y="4098398"/>
            <a:ext cx="2654334" cy="848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колышется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3100448">
            <a:off x="5035399" y="4936755"/>
            <a:ext cx="2665423" cy="8640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сохнет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19178971">
            <a:off x="5067847" y="763239"/>
            <a:ext cx="2854778" cy="92223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зеленеет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 rot="1115909">
            <a:off x="564933" y="1684818"/>
            <a:ext cx="2995022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раскрывается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79511" y="2876922"/>
            <a:ext cx="3039653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распускается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 rot="20119736">
            <a:off x="714205" y="4065499"/>
            <a:ext cx="2886812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цветёт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 rot="2737706">
            <a:off x="1850667" y="766873"/>
            <a:ext cx="2736997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растёт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 rot="18287573">
            <a:off x="2171372" y="4945089"/>
            <a:ext cx="2615899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лечит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549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2368" y="686949"/>
            <a:ext cx="4572635" cy="2592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2967334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                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599" y="3675220"/>
            <a:ext cx="7200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раскрывается  </a:t>
            </a:r>
            <a:r>
              <a:rPr lang="ru-RU" sz="4400" dirty="0"/>
              <a:t>-  распускается</a:t>
            </a:r>
          </a:p>
          <a:p>
            <a:pPr algn="ctr"/>
            <a:r>
              <a:rPr lang="ru-RU" sz="4400" dirty="0"/>
              <a:t>         пахнет  -  благоухает</a:t>
            </a:r>
          </a:p>
          <a:p>
            <a:pPr algn="ctr"/>
            <a:r>
              <a:rPr lang="ru-RU" sz="4400" dirty="0"/>
              <a:t>   вянет  -  сохнет</a:t>
            </a:r>
          </a:p>
        </p:txBody>
      </p:sp>
    </p:spTree>
    <p:extLst>
      <p:ext uri="{BB962C8B-B14F-4D97-AF65-F5344CB8AC3E}">
        <p14:creationId xmlns:p14="http://schemas.microsoft.com/office/powerpoint/2010/main" xmlns="" val="30579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5682" y="980728"/>
            <a:ext cx="4572635" cy="27363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967334"/>
            <a:ext cx="855840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</a:t>
            </a:r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sz="4400" dirty="0" smtClean="0"/>
              <a:t>цветёт  -  вянет                  </a:t>
            </a:r>
            <a:endParaRPr lang="ru-RU" sz="4400" dirty="0"/>
          </a:p>
          <a:p>
            <a:pPr algn="ctr"/>
            <a:r>
              <a:rPr lang="ru-RU" dirty="0" smtClean="0"/>
              <a:t>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937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419872" y="2708920"/>
            <a:ext cx="2066528" cy="10801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Ромашка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Какая?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277294" y="1917998"/>
            <a:ext cx="1994520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п</a:t>
            </a:r>
            <a:r>
              <a:rPr lang="ru-RU" sz="2000" dirty="0" smtClean="0">
                <a:solidFill>
                  <a:schemeClr val="tx1"/>
                </a:solidFill>
              </a:rPr>
              <a:t>о величине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634458" y="1917998"/>
            <a:ext cx="2016224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о внешнему виду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634459" y="3658344"/>
            <a:ext cx="2016224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о назначению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16138" y="3658344"/>
            <a:ext cx="1970906" cy="914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запаху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620689"/>
            <a:ext cx="2160240" cy="1815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б</a:t>
            </a:r>
            <a:r>
              <a:rPr lang="ru-RU" sz="2800" dirty="0" smtClean="0"/>
              <a:t>ольшая</a:t>
            </a:r>
          </a:p>
          <a:p>
            <a:r>
              <a:rPr lang="ru-RU" sz="2800" dirty="0"/>
              <a:t>м</a:t>
            </a:r>
            <a:r>
              <a:rPr lang="ru-RU" sz="2800" dirty="0" smtClean="0"/>
              <a:t>аленькая</a:t>
            </a:r>
          </a:p>
          <a:p>
            <a:r>
              <a:rPr lang="ru-RU" sz="2800" dirty="0"/>
              <a:t>к</a:t>
            </a:r>
            <a:r>
              <a:rPr lang="ru-RU" sz="2800" dirty="0" smtClean="0"/>
              <a:t>рошечная</a:t>
            </a:r>
          </a:p>
          <a:p>
            <a:r>
              <a:rPr lang="ru-RU" sz="2800" dirty="0" smtClean="0"/>
              <a:t>крупная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650683" y="620689"/>
            <a:ext cx="18097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белая</a:t>
            </a:r>
          </a:p>
          <a:p>
            <a:r>
              <a:rPr lang="ru-RU" sz="2800" dirty="0"/>
              <a:t>к</a:t>
            </a:r>
            <a:r>
              <a:rPr lang="ru-RU" sz="2800" dirty="0" smtClean="0"/>
              <a:t>расивая</a:t>
            </a:r>
          </a:p>
          <a:p>
            <a:r>
              <a:rPr lang="ru-RU" sz="2800" dirty="0" smtClean="0"/>
              <a:t>стройная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4365104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ароматная</a:t>
            </a:r>
          </a:p>
          <a:p>
            <a:r>
              <a:rPr lang="ru-RU" sz="2800" dirty="0"/>
              <a:t>д</a:t>
            </a:r>
            <a:r>
              <a:rPr lang="ru-RU" sz="2800" dirty="0" smtClean="0"/>
              <a:t>ушистая</a:t>
            </a:r>
          </a:p>
          <a:p>
            <a:r>
              <a:rPr lang="ru-RU" sz="2800" dirty="0" smtClean="0"/>
              <a:t>пахучая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650682" y="4365105"/>
            <a:ext cx="2493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м</a:t>
            </a:r>
            <a:r>
              <a:rPr lang="ru-RU" sz="2800" dirty="0" smtClean="0"/>
              <a:t>едицинская</a:t>
            </a:r>
          </a:p>
          <a:p>
            <a:r>
              <a:rPr lang="ru-RU" sz="2800" dirty="0" smtClean="0"/>
              <a:t>лекарственная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376893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1.imgsmail.ru/imgpreview?key=http%3A//wallpaper-yaport.ru/baza/2010/02/27/f590068c6446c42fe3d393754f1379ca.jpg&amp;mb=imgdb_preview_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200800" cy="49428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4086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3768" y="2060848"/>
            <a:ext cx="6840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Microsoft Tai Le" pitchFamily="34" charset="0"/>
              </a:rPr>
              <a:t>И не будет красоты,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Microsoft Tai Le" pitchFamily="34" charset="0"/>
              </a:rPr>
              <a:t>И не будет доброты, </a:t>
            </a:r>
          </a:p>
          <a:p>
            <a:r>
              <a:rPr lang="ru-RU" sz="4000" b="1" dirty="0">
                <a:solidFill>
                  <a:srgbClr val="FF0000"/>
                </a:solidFill>
                <a:latin typeface="Monotype Corsiva" pitchFamily="66" charset="0"/>
                <a:cs typeface="Microsoft Tai Le" pitchFamily="34" charset="0"/>
              </a:rPr>
              <a:t>Е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Microsoft Tai Le" pitchFamily="34" charset="0"/>
              </a:rPr>
              <a:t>сли только я и ты, </a:t>
            </a:r>
          </a:p>
          <a:p>
            <a:r>
              <a:rPr lang="ru-RU" sz="4000" b="1" dirty="0">
                <a:solidFill>
                  <a:srgbClr val="FF0000"/>
                </a:solidFill>
                <a:latin typeface="Monotype Corsiva" pitchFamily="66" charset="0"/>
                <a:cs typeface="Microsoft Tai Le" pitchFamily="34" charset="0"/>
              </a:rPr>
              <a:t>Е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Microsoft Tai Le" pitchFamily="34" charset="0"/>
              </a:rPr>
              <a:t>сли мы сорвём цветы!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  <a:cs typeface="Microsoft Tai Le" pitchFamily="34" charset="0"/>
            </a:endParaRPr>
          </a:p>
        </p:txBody>
      </p:sp>
      <p:pic>
        <p:nvPicPr>
          <p:cNvPr id="5" name="Рисунок 4" descr="Описание: ромашк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2658"/>
            <a:ext cx="2016224" cy="1440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Описание: 34025444 (500x375, 62Kb)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941166"/>
            <a:ext cx="2016224" cy="1512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 descr="омиовмров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83" y="4941167"/>
            <a:ext cx="1889769" cy="151216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" name="Picture 4" descr="Безымянныйоврсов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941167"/>
            <a:ext cx="1872208" cy="1512166"/>
          </a:xfrm>
          <a:prstGeom prst="rect">
            <a:avLst/>
          </a:prstGeom>
          <a:noFill/>
          <a:ln>
            <a:solidFill>
              <a:schemeClr val="bg1"/>
            </a:solidFill>
          </a:ln>
          <a:extLst/>
        </p:spPr>
      </p:pic>
      <p:pic>
        <p:nvPicPr>
          <p:cNvPr id="9" name="i-main-pic" descr="Картинка 2 из 15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83" y="332657"/>
            <a:ext cx="1889769" cy="144016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0" name="i-main-pic" descr="Картинка 18 из 15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8"/>
            <a:ext cx="1856950" cy="144016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Picture 4" descr="соыосоы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82" y="2530090"/>
            <a:ext cx="1889770" cy="144015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2" name="Picture 4" descr="сыыыысц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530090"/>
            <a:ext cx="1872208" cy="1440159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xmlns="" val="1793754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340768"/>
            <a:ext cx="7772400" cy="453650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Буква «ш» - chmag.ru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вилы - wiki.bks-tv.ru 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шмель - lipetskinfo.ru  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шмель - 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dnevnik.bigmir.net   	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опушка леса -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indrikgrad.ru 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опушка леса - allforchildren.ru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кукушка - </a:t>
            </a: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animals-wild.ru </a:t>
            </a:r>
            <a:b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лягушка - oboi-na.ru 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совушка - </a:t>
            </a:r>
            <a:r>
              <a:rPr lang="en-US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floranimal.ru</a:t>
            </a:r>
            <a:r>
              <a:rPr lang="en-US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гнёздышко - balatsky.de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шмель - funzoo.ru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камыши -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nversia.ru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опушка леса - wallpaper-yaport.ru 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ромашки - skyclipart.ru, </a:t>
            </a:r>
            <a:r>
              <a:rPr lang="ru-RU" sz="20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http://oboi.uaclub.net/images</a:t>
            </a:r>
            <a:r>
              <a:rPr lang="ru-RU" sz="20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tammir.mypage.ru 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60649"/>
            <a:ext cx="7772400" cy="1008111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</a:rPr>
              <a:t>Ссылки на картинки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01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FF00"/>
                </a:solidFill>
              </a:rPr>
              <a:t>Зоя Александрова «Ромашка»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http://go4.imgsmail.ru/imgpreview?key=http%3A//f.mypage.ru/35753d43ec5313551d4f29e6768d7e39%5F66ec0de722bc89eeadb709618f282604.jpg&amp;mb=imgdb_preview_3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86000"/>
            <a:ext cx="2880320" cy="4095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Voice001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>
                  <p14:trim end="5387.1104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56736" y="56849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409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88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2642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памятка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Подумай, что ты хочешь сказать.</a:t>
            </a:r>
          </a:p>
          <a:p>
            <a:r>
              <a:rPr lang="ru-RU" sz="3600" dirty="0" smtClean="0"/>
              <a:t>Вдохни свободно, не поднимая плечи.</a:t>
            </a:r>
          </a:p>
          <a:p>
            <a:r>
              <a:rPr lang="ru-RU" sz="3600" dirty="0" smtClean="0"/>
              <a:t>Говори свободно, без морщин на лице.</a:t>
            </a:r>
          </a:p>
          <a:p>
            <a:r>
              <a:rPr lang="ru-RU" sz="3600" dirty="0" smtClean="0"/>
              <a:t>Говори смело, уверенно.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30653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массаж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3900" dirty="0" smtClean="0"/>
              <a:t>От </a:t>
            </a:r>
            <a:r>
              <a:rPr lang="ru-RU" sz="3900" dirty="0"/>
              <a:t>середины лба к </a:t>
            </a:r>
            <a:r>
              <a:rPr lang="ru-RU" sz="3900" dirty="0" smtClean="0"/>
              <a:t>вискам.</a:t>
            </a:r>
            <a:endParaRPr lang="ru-RU" sz="3900" dirty="0"/>
          </a:p>
          <a:p>
            <a:r>
              <a:rPr lang="ru-RU" sz="3900" dirty="0" smtClean="0"/>
              <a:t>От </a:t>
            </a:r>
            <a:r>
              <a:rPr lang="ru-RU" sz="3900" dirty="0"/>
              <a:t>внутренней стороны глаза вокруг </a:t>
            </a:r>
            <a:r>
              <a:rPr lang="ru-RU" sz="3900" dirty="0" smtClean="0"/>
              <a:t>век.</a:t>
            </a:r>
            <a:endParaRPr lang="ru-RU" sz="3900" dirty="0"/>
          </a:p>
          <a:p>
            <a:r>
              <a:rPr lang="ru-RU" sz="3900" dirty="0"/>
              <a:t>П</a:t>
            </a:r>
            <a:r>
              <a:rPr lang="ru-RU" sz="3900" dirty="0" smtClean="0"/>
              <a:t>остукивание </a:t>
            </a:r>
            <a:r>
              <a:rPr lang="ru-RU" sz="3900" dirty="0"/>
              <a:t>крыльев носа, затем подключаем звук…</a:t>
            </a:r>
          </a:p>
          <a:p>
            <a:r>
              <a:rPr lang="ru-RU" sz="3900" dirty="0"/>
              <a:t>О</a:t>
            </a:r>
            <a:r>
              <a:rPr lang="ru-RU" sz="3900" dirty="0" smtClean="0"/>
              <a:t>т </a:t>
            </a:r>
            <a:r>
              <a:rPr lang="ru-RU" sz="3900" dirty="0"/>
              <a:t>крыльев носа к ушной </a:t>
            </a:r>
            <a:r>
              <a:rPr lang="ru-RU" sz="3900" dirty="0" smtClean="0"/>
              <a:t>раковине.</a:t>
            </a:r>
            <a:endParaRPr lang="ru-RU" sz="3900" dirty="0"/>
          </a:p>
          <a:p>
            <a:r>
              <a:rPr lang="ru-RU" sz="3900" dirty="0"/>
              <a:t>О</a:t>
            </a:r>
            <a:r>
              <a:rPr lang="ru-RU" sz="3900" dirty="0" smtClean="0"/>
              <a:t>т </a:t>
            </a:r>
            <a:r>
              <a:rPr lang="ru-RU" sz="3900" dirty="0"/>
              <a:t>середины подбородка к ушным </a:t>
            </a:r>
            <a:r>
              <a:rPr lang="ru-RU" sz="3900" dirty="0" smtClean="0"/>
              <a:t>раковинам.</a:t>
            </a:r>
            <a:endParaRPr lang="ru-RU" sz="3900" dirty="0"/>
          </a:p>
          <a:p>
            <a:r>
              <a:rPr lang="ru-RU" sz="3900" dirty="0"/>
              <a:t>М</a:t>
            </a:r>
            <a:r>
              <a:rPr lang="ru-RU" sz="3900" dirty="0" smtClean="0"/>
              <a:t>ассаж </a:t>
            </a:r>
            <a:r>
              <a:rPr lang="ru-RU" sz="3900" dirty="0"/>
              <a:t>круговой мышцы </a:t>
            </a:r>
            <a:r>
              <a:rPr lang="ru-RU" sz="3900" dirty="0" smtClean="0"/>
              <a:t>рта.</a:t>
            </a:r>
            <a:endParaRPr lang="ru-RU" sz="3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0220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м</a:t>
            </a:r>
            <a:r>
              <a:rPr lang="ru-RU" sz="5400" dirty="0" smtClean="0">
                <a:solidFill>
                  <a:srgbClr val="FF0000"/>
                </a:solidFill>
              </a:rPr>
              <a:t>имические упражнения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В</a:t>
            </a:r>
            <a:r>
              <a:rPr lang="ru-RU" sz="3600" dirty="0" smtClean="0"/>
              <a:t>озмутились</a:t>
            </a:r>
            <a:endParaRPr lang="ru-RU" sz="3600" dirty="0"/>
          </a:p>
          <a:p>
            <a:r>
              <a:rPr lang="ru-RU" sz="3600" dirty="0"/>
              <a:t>Н</a:t>
            </a:r>
            <a:r>
              <a:rPr lang="ru-RU" sz="3600" dirty="0" smtClean="0"/>
              <a:t>ахмурились</a:t>
            </a:r>
            <a:endParaRPr lang="ru-RU" sz="3600" dirty="0"/>
          </a:p>
          <a:p>
            <a:r>
              <a:rPr lang="ru-RU" sz="3600" dirty="0"/>
              <a:t>У</a:t>
            </a:r>
            <a:r>
              <a:rPr lang="ru-RU" sz="3600" dirty="0" smtClean="0"/>
              <a:t>дивились</a:t>
            </a:r>
            <a:endParaRPr lang="ru-RU" sz="3600" dirty="0"/>
          </a:p>
          <a:p>
            <a:r>
              <a:rPr lang="ru-RU" sz="3600" dirty="0"/>
              <a:t>О</a:t>
            </a:r>
            <a:r>
              <a:rPr lang="ru-RU" sz="3600" dirty="0" smtClean="0"/>
              <a:t>брадовались</a:t>
            </a:r>
            <a:endParaRPr lang="ru-RU" sz="3600" dirty="0"/>
          </a:p>
          <a:p>
            <a:r>
              <a:rPr lang="ru-RU" sz="3600" dirty="0"/>
              <a:t>У</a:t>
            </a:r>
            <a:r>
              <a:rPr lang="ru-RU" sz="3600" dirty="0" smtClean="0"/>
              <a:t>дивились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507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-54000" contrast="90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3600400" cy="356877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346075" y="304800"/>
            <a:ext cx="4297933" cy="17129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6600" b="1" kern="10" spc="0" dirty="0" smtClean="0">
                <a:ln w="381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/>
                <a:latin typeface="Comic Sans MS"/>
              </a:rPr>
              <a:t>Звук [Ш]</a:t>
            </a:r>
            <a:endParaRPr lang="ru-RU" sz="6600" b="1" kern="10" spc="0" dirty="0">
              <a:ln w="38100">
                <a:solidFill>
                  <a:srgbClr val="000080"/>
                </a:solidFill>
                <a:round/>
                <a:headEnd/>
                <a:tailEnd/>
              </a:ln>
              <a:solidFill>
                <a:srgbClr val="3366FF"/>
              </a:solidFill>
              <a:effectLst/>
              <a:latin typeface="Comic Sans MS"/>
            </a:endParaRPr>
          </a:p>
        </p:txBody>
      </p:sp>
      <p:pic>
        <p:nvPicPr>
          <p:cNvPr id="4" name="Рисунок 3" descr="14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8917" y="2193081"/>
            <a:ext cx="2232248" cy="169106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5438422"/>
              </p:ext>
            </p:extLst>
          </p:nvPr>
        </p:nvGraphicFramePr>
        <p:xfrm>
          <a:off x="539552" y="4397718"/>
          <a:ext cx="8064896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64896"/>
              </a:tblGrid>
              <a:tr h="20882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u="sng" spc="-5" dirty="0">
                          <a:effectLst/>
                        </a:rPr>
                        <a:t>Особенности артикуляции:</a:t>
                      </a:r>
                      <a:endParaRPr lang="ru-RU" sz="2000" b="1" u="sng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SzPts val="16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spc="-5" dirty="0">
                          <a:effectLst/>
                        </a:rPr>
                        <a:t>Губы слегка округлены;</a:t>
                      </a:r>
                      <a:endParaRPr lang="ru-RU" sz="20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SzPts val="16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spc="-5" dirty="0">
                          <a:effectLst/>
                        </a:rPr>
                        <a:t>Кончик языка поднят вверх, но не касается нёба;</a:t>
                      </a:r>
                      <a:endParaRPr lang="ru-RU" sz="20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SzPts val="16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spc="10" dirty="0">
                          <a:effectLst/>
                        </a:rPr>
                        <a:t>Боковые края языка при­</a:t>
                      </a:r>
                      <a:r>
                        <a:rPr lang="ru-RU" sz="2000" spc="25" dirty="0">
                          <a:effectLst/>
                        </a:rPr>
                        <a:t>жаты к верхним коренным зубам;</a:t>
                      </a:r>
                      <a:endParaRPr lang="ru-RU" sz="20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SzPts val="16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spc="25" dirty="0">
                          <a:effectLst/>
                        </a:rPr>
                        <a:t>Форма языка напоминает чашечку;</a:t>
                      </a:r>
                      <a:endParaRPr lang="ru-RU" sz="20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SzPts val="16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000" spc="-5" dirty="0" smtClean="0">
                          <a:effectLst/>
                        </a:rPr>
                        <a:t>Голосовые </a:t>
                      </a:r>
                      <a:r>
                        <a:rPr lang="ru-RU" sz="2000" spc="-5" dirty="0">
                          <a:effectLst/>
                        </a:rPr>
                        <a:t>связки отдыхают, горло не дрожит.</a:t>
                      </a:r>
                      <a:endParaRPr lang="ru-RU" sz="2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71600" y="4607197"/>
            <a:ext cx="669674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Звук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[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Ш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]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всегда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твердый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глухой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согласный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4107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1.imgsmail.ru/imgpreview?key=http%3A//chmag.ru/images/stories/Alfaviti/Rus1/russkiy-alfavit-v-kartinkah-bukva-sh.png&amp;mb=imgdb_preview_10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1605" y="1940992"/>
            <a:ext cx="2232247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go1.imgsmail.ru/imgpreview?key=http%3A//upload.wiki.bks-tv.ru/wikipedia/commons/thumb/a/a4/Bar%5Fspade.jpg/160px-Bar%5Fspade.jpg&amp;mb=imgdb_preview_1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331640" y="1961781"/>
            <a:ext cx="144016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go1.imgsmail.ru/imgpreview?key=http%3A//lipetskinfo.ru/photo/theme/020/707/main.jpg&amp;mb=imgdb_preview_4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05086"/>
            <a:ext cx="2160239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573" y="311131"/>
            <a:ext cx="1828800" cy="13716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6" name="Рисунок 5" descr="00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0" y="311131"/>
            <a:ext cx="1947545" cy="13462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7" name="Рисунок 6" descr="43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5539" y="336531"/>
            <a:ext cx="1866900" cy="13716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573" y="5085185"/>
            <a:ext cx="1828800" cy="13716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9" name="Рисунок 8" descr="09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1072" y="5085185"/>
            <a:ext cx="1981200" cy="13716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10" name="Рисунок 9" descr="27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5539" y="5058967"/>
            <a:ext cx="1866900" cy="137160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4187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lenagold.ru/fon/clipart/r/rom/romash0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1060"/>
            <a:ext cx="9144000" cy="60622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вал 2"/>
          <p:cNvSpPr/>
          <p:nvPr/>
        </p:nvSpPr>
        <p:spPr>
          <a:xfrm>
            <a:off x="3419872" y="1484784"/>
            <a:ext cx="1109598" cy="72008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ша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444208" y="2348880"/>
            <a:ext cx="1080120" cy="6372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шо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381128" y="3530007"/>
            <a:ext cx="1126976" cy="69107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ши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91680" y="3415396"/>
            <a:ext cx="1080120" cy="67527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шу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75856" y="4725144"/>
            <a:ext cx="1105272" cy="7812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шэ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 descr="http://go3.imgsmail.ru/imgpreview?key=http%3A//img0.liveinternet.ru/images/attach/c/0/35/170/35170496%5F09.jpg&amp;mb=imgdb_preview_9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509120"/>
            <a:ext cx="2173913" cy="1584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87247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rgbClr val="FFFF00"/>
                </a:solidFill>
              </a:rPr>
              <a:t>Р</a:t>
            </a:r>
            <a:r>
              <a:rPr lang="ru-RU" sz="6000" dirty="0" smtClean="0">
                <a:solidFill>
                  <a:srgbClr val="FFFF00"/>
                </a:solidFill>
              </a:rPr>
              <a:t>омашка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7" name="Picture 4" descr="сысывс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8784" y="1600200"/>
            <a:ext cx="692643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Voice001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trim end="5387.1104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11888" y="6126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878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8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2642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</TotalTime>
  <Words>259</Words>
  <Application>Microsoft Office PowerPoint</Application>
  <PresentationFormat>Экран (4:3)</PresentationFormat>
  <Paragraphs>100</Paragraphs>
  <Slides>18</Slides>
  <Notes>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Зоя Александрова «Ромашка»</vt:lpstr>
      <vt:lpstr>памятка</vt:lpstr>
      <vt:lpstr>массаж</vt:lpstr>
      <vt:lpstr>мимические упражнения</vt:lpstr>
      <vt:lpstr>Слайд 6</vt:lpstr>
      <vt:lpstr>Слайд 7</vt:lpstr>
      <vt:lpstr>Слайд 8</vt:lpstr>
      <vt:lpstr>Ромашка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Буква «ш» - chmag.ru вилы - wiki.bks-tv.ru  шмель - lipetskinfo.ru   шмель -  dnevnik.bigmir.net     опушка леса - indrikgrad.ru  опушка леса - allforchildren.ru кукушка - animals-wild.ru  лягушка - oboi-na.ru  совушка - floranimal.ru  гнёздышко - balatsky.de шмель - funzoo.ru камыши - nversia.ru  опушка леса - wallpaper-yaport.ru  ромашки - skyclipart.ru, http://oboi.uaclub.net/images tammir.mypage.ru 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Natalia</dc:creator>
  <cp:lastModifiedBy>Natalia</cp:lastModifiedBy>
  <cp:revision>77</cp:revision>
  <dcterms:created xsi:type="dcterms:W3CDTF">2012-10-14T08:37:36Z</dcterms:created>
  <dcterms:modified xsi:type="dcterms:W3CDTF">2020-05-15T06:26:17Z</dcterms:modified>
</cp:coreProperties>
</file>