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4" r:id="rId2"/>
    <p:sldId id="268" r:id="rId3"/>
    <p:sldId id="267" r:id="rId4"/>
    <p:sldId id="256" r:id="rId5"/>
    <p:sldId id="266" r:id="rId6"/>
    <p:sldId id="265" r:id="rId7"/>
    <p:sldId id="257" r:id="rId8"/>
    <p:sldId id="258" r:id="rId9"/>
    <p:sldId id="269" r:id="rId10"/>
    <p:sldId id="259" r:id="rId11"/>
    <p:sldId id="270" r:id="rId12"/>
    <p:sldId id="271" r:id="rId13"/>
    <p:sldId id="272" r:id="rId14"/>
    <p:sldId id="273" r:id="rId15"/>
    <p:sldId id="274" r:id="rId16"/>
    <p:sldId id="263" r:id="rId17"/>
    <p:sldId id="262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50A29-C890-4752-B594-198C8D056DE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5C813-41C1-4704-930A-57D4C9530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5C813-41C1-4704-930A-57D4C95301E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5C813-41C1-4704-930A-57D4C95301E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419872" y="166328"/>
            <a:ext cx="5184576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       </a:t>
            </a:r>
            <a:r>
              <a:rPr lang="ru-RU" sz="3600" b="1" i="1" dirty="0" smtClean="0">
                <a:solidFill>
                  <a:srgbClr val="002060"/>
                </a:solidFill>
              </a:rPr>
              <a:t>Презентация </a:t>
            </a:r>
            <a:r>
              <a:rPr lang="ru-RU" sz="3600" b="1" i="1" dirty="0" smtClean="0">
                <a:solidFill>
                  <a:srgbClr val="002060"/>
                </a:solidFill>
              </a:rPr>
              <a:t>к уроку по учебному </a:t>
            </a:r>
            <a:r>
              <a:rPr lang="ru-RU" sz="3600" b="1" i="1" dirty="0" smtClean="0">
                <a:solidFill>
                  <a:srgbClr val="002060"/>
                </a:solidFill>
              </a:rPr>
              <a:t>предмету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   «</a:t>
            </a:r>
            <a:r>
              <a:rPr lang="ru-RU" sz="36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бучение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грамоте»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в 1 классе,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на 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ему: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«Звуки [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], [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’],</a:t>
            </a:r>
          </a:p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 буква «Ф»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»</a:t>
            </a:r>
          </a:p>
          <a:p>
            <a:pPr lvl="0" algn="ctr"/>
            <a:r>
              <a:rPr lang="ru-RU" sz="3600" b="1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cs typeface="Times New Roman" pitchFamily="18" charset="0"/>
              </a:rPr>
              <a:t>УМК «Начальная школа </a:t>
            </a:r>
            <a:r>
              <a:rPr lang="en-US" sz="3600" b="1" dirty="0" smtClean="0">
                <a:solidFill>
                  <a:srgbClr val="002060"/>
                </a:solidFill>
                <a:cs typeface="Times New Roman" pitchFamily="18" charset="0"/>
              </a:rPr>
              <a:t>XXI</a:t>
            </a:r>
            <a:r>
              <a:rPr lang="ru-RU" sz="3600" b="1" dirty="0" smtClean="0">
                <a:solidFill>
                  <a:srgbClr val="002060"/>
                </a:solidFill>
                <a:cs typeface="Times New Roman" pitchFamily="18" charset="0"/>
              </a:rPr>
              <a:t> века</a:t>
            </a:r>
            <a:r>
              <a:rPr lang="ru-RU" sz="3600" b="1" dirty="0" smtClean="0">
                <a:solidFill>
                  <a:srgbClr val="002060"/>
                </a:solidFill>
                <a:cs typeface="Times New Roman" pitchFamily="18" charset="0"/>
              </a:rPr>
              <a:t>»</a:t>
            </a:r>
            <a:endParaRPr lang="ru-RU" sz="36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/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5123" name="Picture 3" descr="http://900igr.net/up/datai/60070/0024-016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2808312" cy="396044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55576" y="5085184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Учитель начальных классов  </a:t>
            </a:r>
            <a:r>
              <a:rPr lang="ru-RU" sz="2400" dirty="0" smtClean="0">
                <a:solidFill>
                  <a:schemeClr val="tx2"/>
                </a:solidFill>
              </a:rPr>
              <a:t>МАОУ «СОШ №9»:</a:t>
            </a:r>
          </a:p>
          <a:p>
            <a:pPr algn="ctr"/>
            <a:r>
              <a:rPr lang="ru-RU" sz="2400" dirty="0" err="1" smtClean="0">
                <a:solidFill>
                  <a:schemeClr val="tx2"/>
                </a:solidFill>
              </a:rPr>
              <a:t>Швецова</a:t>
            </a:r>
            <a:r>
              <a:rPr lang="ru-RU" sz="2400" dirty="0" smtClean="0">
                <a:solidFill>
                  <a:schemeClr val="tx2"/>
                </a:solidFill>
              </a:rPr>
              <a:t> Надежда Михайловна, 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г.Соликамск  Пермский край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Лариса\Desktop\krasivaya_bukva_alfavita_dlya_detey_13_06053957-e15362140408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1188"/>
            <a:ext cx="8712968" cy="6547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404664"/>
            <a:ext cx="67687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tx2"/>
                </a:solidFill>
              </a:rPr>
              <a:t>Придумайте как можно больше слов, начинающихся со слога:</a:t>
            </a:r>
            <a:r>
              <a:rPr lang="ru-RU" sz="3200" b="1" i="1" dirty="0" smtClean="0"/>
              <a:t/>
            </a:r>
            <a:br>
              <a:rPr lang="ru-RU" sz="3200" b="1" i="1" dirty="0" smtClean="0"/>
            </a:br>
            <a:r>
              <a:rPr lang="ru-RU" sz="3200" b="1" i="1" dirty="0" smtClean="0"/>
              <a:t> </a:t>
            </a:r>
          </a:p>
          <a:p>
            <a:r>
              <a:rPr lang="ru-RU" sz="3200" dirty="0" smtClean="0"/>
              <a:t>фа- </a:t>
            </a:r>
            <a:br>
              <a:rPr lang="ru-RU" sz="3200" dirty="0" smtClean="0"/>
            </a:br>
            <a:r>
              <a:rPr lang="ru-RU" sz="3200" dirty="0" smtClean="0"/>
              <a:t>фи- </a:t>
            </a:r>
          </a:p>
          <a:p>
            <a:r>
              <a:rPr lang="ru-RU" sz="3200" dirty="0" smtClean="0"/>
              <a:t>фу- </a:t>
            </a:r>
            <a:br>
              <a:rPr lang="ru-RU" sz="3200" dirty="0" smtClean="0"/>
            </a:br>
            <a:r>
              <a:rPr lang="ru-RU" sz="3200" dirty="0" err="1" smtClean="0"/>
              <a:t>фы</a:t>
            </a:r>
            <a:r>
              <a:rPr lang="ru-RU" sz="3200" dirty="0" smtClean="0"/>
              <a:t>- </a:t>
            </a:r>
          </a:p>
          <a:p>
            <a:r>
              <a:rPr lang="ru-RU" sz="3200" dirty="0" err="1" smtClean="0"/>
              <a:t>Фе</a:t>
            </a:r>
            <a:r>
              <a:rPr lang="ru-RU" sz="3200" dirty="0" smtClean="0"/>
              <a:t>-</a:t>
            </a:r>
          </a:p>
          <a:p>
            <a:r>
              <a:rPr lang="ru-RU" sz="3200" dirty="0" err="1" smtClean="0"/>
              <a:t>фо</a:t>
            </a:r>
            <a:r>
              <a:rPr lang="ru-RU" sz="3200" dirty="0" smtClean="0"/>
              <a:t>-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404664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043608" y="332656"/>
            <a:ext cx="7848872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Слоговой аукцион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Продолжите слова: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фла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... (-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жок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-кон)</a:t>
            </a:r>
            <a:b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фор... (-мочка, 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ма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-точка)</a:t>
            </a:r>
            <a:b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фи... (-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лин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-кус, 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сташки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гура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шка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)</a:t>
            </a:r>
            <a:b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бу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... (-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фет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-кет)</a:t>
            </a:r>
            <a:b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кон... (-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фета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фетти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)</a:t>
            </a:r>
            <a:b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фе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... (-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рма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-враль)</a:t>
            </a:r>
            <a:b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фо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... (-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нарь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нтан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404664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683568" y="548680"/>
            <a:ext cx="7056784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Физминутка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 Филин спал в дупле глухом,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Вдруг услышал где-то звон.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Вылез он и посмотрел,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Всю округу оглядел.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Чуть подумал, посидел,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Вдруг вспорхнул и улетел,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В каждый глянул уголок,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Прилетел и спать залёг.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</p:txBody>
      </p:sp>
      <p:pic>
        <p:nvPicPr>
          <p:cNvPr id="30722" name="Picture 2" descr="C:\Users\Лариса\AppData\Local\Microsoft\Windows\Temporary Internet Files\Content.IE5\5DF15N87\children-dancing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0645" y="4509120"/>
            <a:ext cx="3052536" cy="19154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17376"/>
            <a:ext cx="9144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                                                 Фокусник Федя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лесу появилась фанерная афиша. На ней написано: «Спешите видеть! Фокусник фазан при помощи волшебного фонарика превращает фикус в фиалку! Фонтан из пустого флакона! Моментальная фо­тография без фотоаппарата!»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— Фи,— сказал филин Федя,— с волшеб­ным фонариком каждый сможет. А я вот без фонарика те же фокусы покажу. У кого есть фикус?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— У   меня,— сказала  медведица  и  прита­щила фикус в горшке.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—  Ставь на пенёк и давай сюда свой фар­тук!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Накрыл Федя фартуком фикус и громко сказал: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— 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Фабэс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мабэс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, палка, фикус стань фиал­кой! — потом как сдёрнет фартук, фикус как грохнется об землю! Горшок вдребезги, фи­кус — пополам.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—  Я тебе за такой фокус знаешь, что сде­лаю? — взревела    медведица.— Поучись    сначала, а потом уж фокусы показывай, факир-недоучка!..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Г. Юдин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etsadmickeymouse.ru/krossvord/0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692696"/>
            <a:ext cx="4824536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483768" y="260648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Минутка для смекалистых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27584" y="376833"/>
            <a:ext cx="831641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Закончи предложения: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Aharoni" pitchFamily="2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Звуки [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ф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 ] [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ф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 </a:t>
            </a:r>
            <a:r>
              <a:rPr kumimoji="0" lang="ru-RU" sz="3200" b="1" i="1" u="none" strike="noStrike" cap="none" normalizeH="0" baseline="3000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,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 ]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–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согласные, потому что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…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Глухие, потому что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…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Парные, потому что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…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Бывают  твёрдыми и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…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 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Обозначаются буквой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/>
                <a:ea typeface="Calibri" pitchFamily="34" charset="0"/>
                <a:cs typeface="Aharoni" pitchFamily="2" charset="-79"/>
              </a:rPr>
              <a:t>…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tx2"/>
                </a:solidFill>
              </a:rPr>
              <a:t>Выберите фразу, которая характеризуют  вашу  работу на уроке:</a:t>
            </a:r>
          </a:p>
          <a:p>
            <a:endParaRPr lang="ru-RU" sz="3600" dirty="0" smtClean="0"/>
          </a:p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Шевелить мозгами</a:t>
            </a:r>
          </a:p>
          <a:p>
            <a:pPr algn="ctr"/>
            <a:endParaRPr lang="ru-RU" sz="36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Краем уха</a:t>
            </a:r>
          </a:p>
          <a:p>
            <a:pPr algn="ctr"/>
            <a:endParaRPr lang="ru-RU" sz="36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Хлопать ушами</a:t>
            </a:r>
            <a:endParaRPr lang="ru-RU" sz="3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Лариса\AppData\Local\Microsoft\Windows\Temporary Internet Files\Content.IE5\KR8I11EO\smiley-2674401_960_72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628800"/>
            <a:ext cx="6533322" cy="494116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07964" y="692696"/>
            <a:ext cx="68218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работу 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253710"/>
            <a:ext cx="828092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Тип урока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: ОНЗ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Цель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: создать условия для ознакомления со звуками [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ф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'],[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ф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'] и буквой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ф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Оборудование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: учебник, мультимедиа проектор, карточки с заданиями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Планируемые результаты 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Предметные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: научатся кратко характеризовать звук, различать печатный и письменный заглавный и строчной вариант написания ;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читать слова, предложения с изученными буквами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;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23528" y="424998"/>
            <a:ext cx="8568952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Метапредметные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 УУД: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Познавательные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: усвоение понятий звук и буква, овладение умением  осмысленно читать, осуществление звукового анализа слов;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классификация звуков по заданному основанию;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моделирование звукового состава слова, использование алгоритма работы.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Регулятивные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: корректировать собственную деятельность, вносить изменения в процесс работы с учётом возникших трудностей и ошибок, осуществлять самоанализ успешности.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Коммуникативные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: строить понятное для слушателей высказывание, задавать уточняющие вопросы, формулировать простые выводы.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Личностные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: применять приобретенные навыки в практической деятельности;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ариса\AppData\Local\Microsoft\Windows\Temporary Internet Files\Content.IE5\QXC1K6PG\bonbon_PNG139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3096344" cy="3024336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1" cy="6858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0004"/>
                <a:gridCol w="3060004"/>
                <a:gridCol w="3023993"/>
              </a:tblGrid>
              <a:tr h="256863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1446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1446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7" name="Picture 3" descr="C:\Users\Лариса\AppData\Local\Microsoft\Windows\Temporary Internet Files\Content.IE5\QXC1K6PG\Apple_in_lightbox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3071639" y="0"/>
            <a:ext cx="3084536" cy="2605861"/>
          </a:xfrm>
          <a:prstGeom prst="rect">
            <a:avLst/>
          </a:prstGeom>
          <a:noFill/>
        </p:spPr>
      </p:pic>
      <p:pic>
        <p:nvPicPr>
          <p:cNvPr id="1028" name="Picture 4" descr="C:\Users\Лариса\AppData\Local\Microsoft\Windows\Temporary Internet Files\Content.IE5\QXC1K6PG\lamp-249690_960_72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0"/>
            <a:ext cx="3059832" cy="2564904"/>
          </a:xfrm>
          <a:prstGeom prst="rect">
            <a:avLst/>
          </a:prstGeom>
          <a:noFill/>
        </p:spPr>
      </p:pic>
      <p:pic>
        <p:nvPicPr>
          <p:cNvPr id="1029" name="Picture 5" descr="C:\Users\Лариса\AppData\Local\Microsoft\Windows\Temporary Internet Files\Content.IE5\6I05O1PI\cupboard_closet_PNG16702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2568215"/>
            <a:ext cx="2232248" cy="2180932"/>
          </a:xfrm>
          <a:prstGeom prst="rect">
            <a:avLst/>
          </a:prstGeom>
          <a:noFill/>
        </p:spPr>
      </p:pic>
      <p:pic>
        <p:nvPicPr>
          <p:cNvPr id="1030" name="Picture 6" descr="C:\Users\Лариса\AppData\Local\Microsoft\Windows\Temporary Internet Files\Content.IE5\XU0GCZRS\1200px-Nacional_3_-_Pe%C3%B1arol_2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564904"/>
            <a:ext cx="3059832" cy="2176835"/>
          </a:xfrm>
          <a:prstGeom prst="rect">
            <a:avLst/>
          </a:prstGeom>
          <a:noFill/>
        </p:spPr>
      </p:pic>
      <p:pic>
        <p:nvPicPr>
          <p:cNvPr id="1031" name="Picture 7" descr="C:\Users\Лариса\AppData\Local\Microsoft\Windows\Temporary Internet Files\Content.IE5\1SLP6UGE\mug_coffee_PNG16849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4725144"/>
            <a:ext cx="2915816" cy="2132856"/>
          </a:xfrm>
          <a:prstGeom prst="rect">
            <a:avLst/>
          </a:prstGeom>
          <a:noFill/>
        </p:spPr>
      </p:pic>
      <p:pic>
        <p:nvPicPr>
          <p:cNvPr id="1032" name="Picture 8" descr="C:\Users\Лариса\AppData\Local\Microsoft\Windows\Temporary Internet Files\Content.IE5\6I05O1PI\FeTAp_756D-1[1]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31841" y="4725144"/>
            <a:ext cx="2880320" cy="2132856"/>
          </a:xfrm>
          <a:prstGeom prst="rect">
            <a:avLst/>
          </a:prstGeom>
          <a:noFill/>
        </p:spPr>
      </p:pic>
      <p:pic>
        <p:nvPicPr>
          <p:cNvPr id="1033" name="Picture 9" descr="C:\Users\Лариса\AppData\Local\Microsoft\Windows\Temporary Internet Files\Content.IE5\XU0GCZRS\1920px-%D0%92%D0%98%D0%9B%D0%98%D0%AF-VILIA[1]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512" y="4725144"/>
            <a:ext cx="2808312" cy="2132856"/>
          </a:xfrm>
          <a:prstGeom prst="rect">
            <a:avLst/>
          </a:prstGeom>
          <a:noFill/>
        </p:spPr>
      </p:pic>
      <p:pic>
        <p:nvPicPr>
          <p:cNvPr id="1034" name="Picture 10" descr="C:\Users\Лариса\Desktop\krasivaya_bukva_alfavita_dlya_detey_13_06053957-e1536214040847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31840" y="2636912"/>
            <a:ext cx="2952328" cy="2016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55576" y="671664"/>
            <a:ext cx="4896544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b="1" dirty="0" err="1" smtClean="0">
                <a:solidFill>
                  <a:schemeClr val="tx2"/>
                </a:solidFill>
                <a:latin typeface="+mj-lt"/>
                <a:ea typeface="Calibri" pitchFamily="34" charset="0"/>
                <a:cs typeface="Times New Roman" pitchFamily="18" charset="0"/>
              </a:rPr>
              <a:t>Целеполагание</a:t>
            </a:r>
            <a:r>
              <a:rPr lang="ru-RU" sz="4400" b="1" dirty="0" smtClean="0">
                <a:solidFill>
                  <a:schemeClr val="tx2"/>
                </a:solidFill>
                <a:latin typeface="+mj-lt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chemeClr val="tx2"/>
                </a:solidFill>
                <a:latin typeface="+mj-lt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ознакомимся…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chemeClr val="tx2"/>
                </a:solidFill>
                <a:latin typeface="+mj-lt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аучимся отличать…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chemeClr val="tx2"/>
                </a:solidFill>
                <a:latin typeface="+mj-lt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аучимся читать…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3074" name="Picture 2" descr="C:\Users\Лариса\AppData\Local\Microsoft\Windows\Temporary Internet Files\Content.IE5\KR8I11EO\____ _______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429000"/>
            <a:ext cx="3228803" cy="3228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7571184" cy="460851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         </a:t>
            </a:r>
            <a:r>
              <a:rPr lang="ru-RU" b="1" dirty="0" smtClean="0">
                <a:solidFill>
                  <a:schemeClr val="tx2"/>
                </a:solidFill>
              </a:rPr>
              <a:t>План работы</a:t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  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1. Звукобуквенный анализ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2.Чтение слогов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3.Чтение слов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4 Чтение текста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5.Минутка для смекалистых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339334"/>
            <a:ext cx="594015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2604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Весь день стоят на улице,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2604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Прохожим улыбаются.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2604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Их служба начинается,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2604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Когда уже смеркается,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2604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И не погаснут до зари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12604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Глаза ночные …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050" name="Picture 2" descr="C:\Users\Лариса\AppData\Local\Microsoft\Windows\Temporary Internet Files\Content.IE5\1SLP6UGE\220px-Fuenteplazaalta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8246" y="2636912"/>
            <a:ext cx="2757438" cy="367240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9552" y="4365104"/>
            <a:ext cx="792088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4365104"/>
            <a:ext cx="792088" cy="86409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4365104"/>
            <a:ext cx="792088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4365104"/>
            <a:ext cx="792088" cy="86409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4365104"/>
            <a:ext cx="792088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499992" y="4365104"/>
            <a:ext cx="792088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67544" y="2348880"/>
            <a:ext cx="4608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Днем спит, ночью летает,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Прохожих пугает   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C:\Users\Лариса\AppData\Local\Microsoft\Windows\Temporary Internet Files\Content.IE5\QXC1K6PG\1200px-Bubo_bubo_sibiricus_-_01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268760"/>
            <a:ext cx="3312368" cy="49411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4149080"/>
            <a:ext cx="792088" cy="7920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4149080"/>
            <a:ext cx="864096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4149080"/>
            <a:ext cx="864096" cy="7920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987824" y="4149080"/>
            <a:ext cx="792088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779912" y="4149080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67544" y="0"/>
            <a:ext cx="7992888" cy="6644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                          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Филин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Кто не слышал характерный крик филина: «Ух-ух!»? Вообще восклицание «Ух!» выражает удивление. Но филин ничему не удивляется. Он просто кричит. Филин — хищная птица. Характерным признаком птицы филин является наличие пучка оттопыренных перьев над каждым ухом. Голова у этой птицы большая, клюв сильный, снабженный коротким крючком, ноги крепкие, высокие. Пальцы толстые с кривыми когтями, крылья тупые, хвост короткий, оперение очень густое и рыхлое.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470</Words>
  <Application>Microsoft Office PowerPoint</Application>
  <PresentationFormat>Экран (4:3)</PresentationFormat>
  <Paragraphs>81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                 План работы     1. Звукобуквенный анализ 2.Чтение слогов 3.Чтение слов 4 Чтение текста 5.Минутка для смекалистых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Семаксей</dc:creator>
  <cp:lastModifiedBy>Лариса</cp:lastModifiedBy>
  <cp:revision>4</cp:revision>
  <dcterms:created xsi:type="dcterms:W3CDTF">2019-11-11T13:24:40Z</dcterms:created>
  <dcterms:modified xsi:type="dcterms:W3CDTF">2020-04-06T06:03:49Z</dcterms:modified>
</cp:coreProperties>
</file>