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1"/>
  </p:notesMasterIdLst>
  <p:sldIdLst>
    <p:sldId id="258" r:id="rId2"/>
    <p:sldId id="257" r:id="rId3"/>
    <p:sldId id="279" r:id="rId4"/>
    <p:sldId id="280" r:id="rId5"/>
    <p:sldId id="281" r:id="rId6"/>
    <p:sldId id="282" r:id="rId7"/>
    <p:sldId id="283" r:id="rId8"/>
    <p:sldId id="262" r:id="rId9"/>
    <p:sldId id="263" r:id="rId10"/>
    <p:sldId id="264" r:id="rId11"/>
    <p:sldId id="261" r:id="rId12"/>
    <p:sldId id="265" r:id="rId13"/>
    <p:sldId id="266" r:id="rId14"/>
    <p:sldId id="267" r:id="rId15"/>
    <p:sldId id="268" r:id="rId16"/>
    <p:sldId id="277" r:id="rId17"/>
    <p:sldId id="278" r:id="rId18"/>
    <p:sldId id="269" r:id="rId19"/>
    <p:sldId id="260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220F"/>
    <a:srgbClr val="85DFFF"/>
    <a:srgbClr val="FFFF00"/>
    <a:srgbClr val="33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882" autoAdjust="0"/>
    <p:restoredTop sz="94660"/>
  </p:normalViewPr>
  <p:slideViewPr>
    <p:cSldViewPr>
      <p:cViewPr>
        <p:scale>
          <a:sx n="90" d="100"/>
          <a:sy n="90" d="100"/>
        </p:scale>
        <p:origin x="-804" y="18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533E077-7B8B-4D86-95E0-6A2C7BA6E20A}" type="datetimeFigureOut">
              <a:rPr lang="ru-RU" smtClean="0"/>
              <a:t>13.02.2018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D4D395-B00B-47E7-90F8-AC50CF1546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76463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D4D395-B00B-47E7-90F8-AC50CF15464E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77244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D4D395-B00B-47E7-90F8-AC50CF15464E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10163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68C4FF4-6EE1-4A76-9B8F-B2F594D6C874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13.02.2018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BF7A747-1B53-4B3F-B8D2-D8AB0E128148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24BD201-5F9C-4593-BEFD-74C971F0B552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13.02.2018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B22E6F0-797A-404D-B2F0-96032D2C16E5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37A3035-02C7-4538-A480-C6887B19F5A6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13.02.2018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518664C-3B03-4311-A452-8E87A1DF2E36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152DDE1-E9F2-4B50-AB95-1A36B28481DE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13.02.2018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087BA6C-DE82-4922-A007-5CB817EE4E20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5011FA9-72D4-4D0D-AA04-5200C8F96D1C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13.02.2018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4CBFCBB-F7D8-4AD9-B5F9-93687358CA6B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18AA105-3B9A-485F-A7BD-B3B1C1BFF994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13.02.2018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9217202-91A5-4841-8837-12B3422A9C13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003E727-7E97-4B76-A273-97C117DFD6DE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13.02.2018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9F140D1-42AB-456C-B3EB-2E58162D29C5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62FDA9A-A9AF-4522-BA4E-959710ABA8F2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13.02.2018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7C4C3DF-49FF-4AA4-A1AB-8615103FAECA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81C31E6-6AC6-4E62-806B-D0CB1E8C6262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13.02.2018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1B0E188-B191-46AC-99B7-5113417AE6AB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9E59BE0-226E-4980-AAF5-F1A9DF7C7AE8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13.02.2018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ED8319C-EFFD-43A6-A723-9E31BBA50F68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194FB44-2B3A-4EA5-B708-4FEB9F41BBF1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13.02.2018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7C51498-F984-481A-8E8C-4DDFA9BC9183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img-fotki.yandex.ru/get/6421/16969765.98/0_6a816_fad6561e_L.png" TargetMode="External"/><Relationship Id="rId2" Type="http://schemas.openxmlformats.org/officeDocument/2006/relationships/hyperlink" Target="http://linda6035.ucoz.ru/" TargetMode="External"/><Relationship Id="rId1" Type="http://schemas.openxmlformats.org/officeDocument/2006/relationships/slideLayout" Target="../slideLayouts/slideLayout7.xml"/><Relationship Id="rId5" Type="http://schemas.openxmlformats.org/officeDocument/2006/relationships/hyperlink" Target="http://www.clipartbest.com/cliparts/LTK/rbx/LTKrbxd5c.png" TargetMode="External"/><Relationship Id="rId4" Type="http://schemas.openxmlformats.org/officeDocument/2006/relationships/hyperlink" Target="http://s017.radikal.ru/i433/1110/06/949d241e5656.png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Relationship Id="rId9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 dirty="0" smtClean="0">
                <a:solidFill>
                  <a:schemeClr val="tx2">
                    <a:lumMod val="50000"/>
                  </a:schemeClr>
                </a:solidFill>
              </a:rPr>
              <a:t>Презентация к уроку литературного чтения в 3 классе </a:t>
            </a:r>
            <a:br>
              <a:rPr lang="ru-RU" sz="4000" b="1" dirty="0" smtClean="0">
                <a:solidFill>
                  <a:schemeClr val="tx2">
                    <a:lumMod val="50000"/>
                  </a:schemeClr>
                </a:solidFill>
              </a:rPr>
            </a:br>
            <a:r>
              <a:rPr lang="ru-RU" sz="4000" b="1" dirty="0" smtClean="0">
                <a:solidFill>
                  <a:schemeClr val="tx2">
                    <a:lumMod val="50000"/>
                  </a:schemeClr>
                </a:solidFill>
              </a:rPr>
              <a:t>УМК «Школа России»</a:t>
            </a:r>
            <a:endParaRPr lang="ru-RU" sz="40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ru-RU" b="1" dirty="0" smtClean="0">
              <a:solidFill>
                <a:srgbClr val="00220F"/>
              </a:solidFill>
            </a:endParaRPr>
          </a:p>
          <a:p>
            <a:pPr marL="0" indent="0" algn="ctr">
              <a:buNone/>
            </a:pPr>
            <a:r>
              <a:rPr lang="ru-RU" b="1" dirty="0" smtClean="0">
                <a:solidFill>
                  <a:srgbClr val="00220F"/>
                </a:solidFill>
              </a:rPr>
              <a:t>Тема:  М. М. Пришвин «Моя Родина» </a:t>
            </a:r>
          </a:p>
          <a:p>
            <a:pPr marL="0" indent="0" algn="r">
              <a:buNone/>
            </a:pPr>
            <a:r>
              <a:rPr lang="ru-RU" sz="1800" b="1" dirty="0" smtClean="0">
                <a:solidFill>
                  <a:srgbClr val="00220F"/>
                </a:solidFill>
              </a:rPr>
              <a:t>Автор презентации:</a:t>
            </a:r>
          </a:p>
          <a:p>
            <a:pPr marL="0" indent="0" algn="r">
              <a:buNone/>
            </a:pPr>
            <a:r>
              <a:rPr lang="ru-RU" sz="2400" b="1" dirty="0" smtClean="0">
                <a:solidFill>
                  <a:srgbClr val="00220F"/>
                </a:solidFill>
              </a:rPr>
              <a:t>Болдина Юлия Михайловна</a:t>
            </a:r>
          </a:p>
          <a:p>
            <a:pPr marL="0" indent="0" algn="r">
              <a:buNone/>
            </a:pPr>
            <a:r>
              <a:rPr lang="ru-RU" sz="1800" b="1" dirty="0" smtClean="0">
                <a:solidFill>
                  <a:srgbClr val="00220F"/>
                </a:solidFill>
              </a:rPr>
              <a:t>Учитель начальных классов</a:t>
            </a:r>
          </a:p>
          <a:p>
            <a:pPr marL="0" indent="0" algn="r">
              <a:buNone/>
            </a:pPr>
            <a:r>
              <a:rPr lang="en-US" sz="1800" b="1" dirty="0" smtClean="0">
                <a:solidFill>
                  <a:srgbClr val="00220F"/>
                </a:solidFill>
              </a:rPr>
              <a:t>I</a:t>
            </a:r>
            <a:r>
              <a:rPr lang="ru-RU" sz="1800" b="1" dirty="0" smtClean="0">
                <a:solidFill>
                  <a:srgbClr val="00220F"/>
                </a:solidFill>
              </a:rPr>
              <a:t> квалификационной категории</a:t>
            </a:r>
          </a:p>
          <a:p>
            <a:pPr marL="0" indent="0" algn="r">
              <a:buNone/>
            </a:pPr>
            <a:r>
              <a:rPr lang="ru-RU" sz="1800" b="1" dirty="0" smtClean="0">
                <a:solidFill>
                  <a:srgbClr val="00220F"/>
                </a:solidFill>
              </a:rPr>
              <a:t>МКОУ Леснополянская СОШ </a:t>
            </a:r>
          </a:p>
          <a:p>
            <a:pPr marL="0" indent="0" algn="r">
              <a:buNone/>
            </a:pPr>
            <a:endParaRPr lang="ru-RU" sz="1800" b="1" dirty="0">
              <a:solidFill>
                <a:srgbClr val="00220F"/>
              </a:solidFill>
            </a:endParaRPr>
          </a:p>
          <a:p>
            <a:pPr marL="0" indent="0" algn="r">
              <a:buNone/>
            </a:pPr>
            <a:endParaRPr lang="ru-RU" sz="1800" b="1" dirty="0" smtClean="0">
              <a:solidFill>
                <a:srgbClr val="00220F"/>
              </a:solidFill>
            </a:endParaRPr>
          </a:p>
          <a:p>
            <a:pPr marL="0" indent="0" algn="r">
              <a:buNone/>
            </a:pPr>
            <a:endParaRPr lang="ru-RU" sz="1800" b="1" dirty="0">
              <a:solidFill>
                <a:srgbClr val="00220F"/>
              </a:solidFill>
            </a:endParaRPr>
          </a:p>
          <a:p>
            <a:pPr marL="0" indent="0" algn="ctr">
              <a:buNone/>
            </a:pPr>
            <a:r>
              <a:rPr lang="ru-RU" sz="1800" b="1" dirty="0" smtClean="0">
                <a:solidFill>
                  <a:srgbClr val="00220F"/>
                </a:solidFill>
              </a:rPr>
              <a:t>2018г</a:t>
            </a:r>
            <a:endParaRPr lang="ru-RU" sz="1800" b="1" dirty="0">
              <a:solidFill>
                <a:srgbClr val="00220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99676" y="1196752"/>
            <a:ext cx="193790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0">
                  <a:solidFill>
                    <a:srgbClr val="002060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Охота</a:t>
            </a:r>
            <a:endParaRPr lang="ru-RU" sz="5400" b="1" cap="none" spc="0" dirty="0">
              <a:ln w="19050">
                <a:solidFill>
                  <a:srgbClr val="002060"/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282627" y="2138308"/>
            <a:ext cx="45720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3200" b="1" dirty="0" smtClean="0">
                <a:latin typeface="Times New Roman"/>
                <a:ea typeface="Times New Roman"/>
              </a:rPr>
              <a:t>Поиски</a:t>
            </a:r>
            <a:r>
              <a:rPr lang="ru-RU" sz="3200" b="1" dirty="0">
                <a:latin typeface="Times New Roman"/>
                <a:ea typeface="Times New Roman"/>
              </a:rPr>
              <a:t>, выслеживание зверей, ловли птиц…</a:t>
            </a:r>
          </a:p>
          <a:p>
            <a:pPr marL="285750" indent="-285750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3200" b="1" dirty="0">
                <a:latin typeface="Times New Roman"/>
                <a:ea typeface="Times New Roman"/>
              </a:rPr>
              <a:t> Охота – желание, стремление. Охота к чтению. </a:t>
            </a:r>
            <a:endParaRPr lang="ru-RU" sz="3200" b="1" dirty="0">
              <a:effectLst/>
              <a:latin typeface="Times New Roman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171956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627784" y="821213"/>
            <a:ext cx="362695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0">
                  <a:solidFill>
                    <a:srgbClr val="002060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Сокровище</a:t>
            </a:r>
            <a:endParaRPr lang="ru-RU" sz="5400" b="1" cap="none" spc="0" dirty="0">
              <a:ln w="19050">
                <a:solidFill>
                  <a:srgbClr val="002060"/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286000" y="1744290"/>
            <a:ext cx="4572000" cy="3785652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2400" b="1" dirty="0" smtClean="0">
                <a:latin typeface="Times New Roman"/>
                <a:ea typeface="Times New Roman"/>
              </a:rPr>
              <a:t>Драгоценность</a:t>
            </a:r>
            <a:r>
              <a:rPr lang="ru-RU" sz="2400" b="1" dirty="0">
                <a:latin typeface="Times New Roman"/>
                <a:ea typeface="Times New Roman"/>
              </a:rPr>
              <a:t>, дорогая вещь. </a:t>
            </a:r>
            <a:r>
              <a:rPr lang="ru-RU" sz="2400" b="1" i="1" dirty="0">
                <a:latin typeface="Times New Roman"/>
                <a:ea typeface="Times New Roman"/>
              </a:rPr>
              <a:t> </a:t>
            </a:r>
            <a:endParaRPr lang="ru-RU" sz="2400" b="1" dirty="0">
              <a:latin typeface="Times New Roman"/>
              <a:ea typeface="Times New Roman"/>
            </a:endParaRPr>
          </a:p>
          <a:p>
            <a:pPr marL="285750" indent="-285750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2400" b="1" dirty="0">
                <a:latin typeface="Times New Roman"/>
                <a:ea typeface="Times New Roman"/>
              </a:rPr>
              <a:t> </a:t>
            </a:r>
            <a:r>
              <a:rPr lang="ru-RU" sz="2400" b="1" dirty="0" smtClean="0">
                <a:latin typeface="Times New Roman"/>
                <a:ea typeface="Times New Roman"/>
              </a:rPr>
              <a:t>Ценности </a:t>
            </a:r>
            <a:r>
              <a:rPr lang="ru-RU" sz="2400" b="1" dirty="0">
                <a:latin typeface="Times New Roman"/>
                <a:ea typeface="Times New Roman"/>
              </a:rPr>
              <a:t>духовной и материальной </a:t>
            </a:r>
            <a:r>
              <a:rPr lang="ru-RU" sz="2400" b="1" dirty="0" smtClean="0">
                <a:latin typeface="Times New Roman"/>
                <a:ea typeface="Times New Roman"/>
              </a:rPr>
              <a:t>культуры</a:t>
            </a:r>
            <a:r>
              <a:rPr lang="ru-RU" sz="2400" b="1" dirty="0">
                <a:latin typeface="Times New Roman"/>
                <a:ea typeface="Times New Roman"/>
              </a:rPr>
              <a:t>(переносное значение) </a:t>
            </a:r>
            <a:r>
              <a:rPr lang="ru-RU" sz="2400" b="1" dirty="0" smtClean="0">
                <a:latin typeface="Times New Roman"/>
                <a:ea typeface="Times New Roman"/>
              </a:rPr>
              <a:t>. </a:t>
            </a:r>
            <a:endParaRPr lang="ru-RU" sz="2400" b="1" dirty="0">
              <a:latin typeface="Times New Roman"/>
              <a:ea typeface="Times New Roman"/>
            </a:endParaRPr>
          </a:p>
          <a:p>
            <a:pPr marL="285750" indent="-285750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2400" b="1" dirty="0" smtClean="0">
                <a:latin typeface="Times New Roman"/>
                <a:ea typeface="Times New Roman"/>
              </a:rPr>
              <a:t>Что-нибудь </a:t>
            </a:r>
            <a:r>
              <a:rPr lang="ru-RU" sz="2400" b="1" dirty="0">
                <a:latin typeface="Times New Roman"/>
                <a:ea typeface="Times New Roman"/>
              </a:rPr>
              <a:t>очень </a:t>
            </a:r>
            <a:r>
              <a:rPr lang="ru-RU" sz="2400" b="1" dirty="0" smtClean="0">
                <a:latin typeface="Times New Roman"/>
                <a:ea typeface="Times New Roman"/>
              </a:rPr>
              <a:t>ценное, дорогое для кого-нибудь</a:t>
            </a:r>
            <a:r>
              <a:rPr lang="ru-RU" sz="2400" b="1" dirty="0">
                <a:latin typeface="Times New Roman"/>
                <a:ea typeface="Times New Roman"/>
              </a:rPr>
              <a:t>(переносное значение) </a:t>
            </a:r>
            <a:r>
              <a:rPr lang="ru-RU" sz="2400" b="1" dirty="0" smtClean="0">
                <a:latin typeface="Times New Roman"/>
                <a:ea typeface="Times New Roman"/>
              </a:rPr>
              <a:t>. </a:t>
            </a:r>
            <a:endParaRPr lang="ru-RU" sz="2400" b="1" dirty="0">
              <a:effectLst/>
              <a:latin typeface="Times New Roman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473481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915816" y="908720"/>
            <a:ext cx="307616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0">
                  <a:solidFill>
                    <a:srgbClr val="002060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Кладовая</a:t>
            </a:r>
            <a:endParaRPr lang="ru-RU" sz="5400" b="1" cap="none" spc="0" dirty="0">
              <a:ln w="19050">
                <a:solidFill>
                  <a:srgbClr val="002060"/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475656" y="1820888"/>
            <a:ext cx="6192688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3200" b="1" dirty="0" smtClean="0">
                <a:latin typeface="Times New Roman"/>
                <a:ea typeface="Times New Roman"/>
              </a:rPr>
              <a:t>Помещение </a:t>
            </a:r>
            <a:r>
              <a:rPr lang="ru-RU" sz="3200" b="1" dirty="0">
                <a:latin typeface="Times New Roman"/>
                <a:ea typeface="Times New Roman"/>
              </a:rPr>
              <a:t>для хранения товаров, припасов, материалов, </a:t>
            </a:r>
            <a:r>
              <a:rPr lang="ru-RU" sz="3200" b="1" dirty="0" smtClean="0">
                <a:latin typeface="Times New Roman"/>
                <a:ea typeface="Times New Roman"/>
              </a:rPr>
              <a:t>экспонатов.</a:t>
            </a:r>
            <a:endParaRPr lang="ru-RU" sz="3200" b="1" dirty="0">
              <a:latin typeface="Times New Roman"/>
              <a:ea typeface="Times New Roman"/>
            </a:endParaRPr>
          </a:p>
          <a:p>
            <a:pPr marL="285750" indent="-285750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3200" b="1" dirty="0">
                <a:latin typeface="Times New Roman"/>
                <a:ea typeface="Times New Roman"/>
              </a:rPr>
              <a:t>М</a:t>
            </a:r>
            <a:r>
              <a:rPr lang="ru-RU" sz="3200" b="1" dirty="0" smtClean="0">
                <a:latin typeface="Times New Roman"/>
                <a:ea typeface="Times New Roman"/>
              </a:rPr>
              <a:t>есто</a:t>
            </a:r>
            <a:r>
              <a:rPr lang="ru-RU" sz="3200" b="1" dirty="0">
                <a:latin typeface="Times New Roman"/>
                <a:ea typeface="Times New Roman"/>
              </a:rPr>
              <a:t>, где сосредоточены какие-нибудь природные </a:t>
            </a:r>
            <a:r>
              <a:rPr lang="ru-RU" sz="3200" b="1" dirty="0" smtClean="0">
                <a:latin typeface="Times New Roman"/>
                <a:ea typeface="Times New Roman"/>
              </a:rPr>
              <a:t>ценности</a:t>
            </a:r>
            <a:r>
              <a:rPr lang="ru-RU" sz="3200" b="1" dirty="0">
                <a:latin typeface="Times New Roman"/>
                <a:ea typeface="Times New Roman"/>
              </a:rPr>
              <a:t> (переносное значение) </a:t>
            </a:r>
            <a:r>
              <a:rPr lang="ru-RU" sz="3200" b="1" dirty="0" smtClean="0">
                <a:latin typeface="Times New Roman"/>
                <a:ea typeface="Times New Roman"/>
              </a:rPr>
              <a:t>. </a:t>
            </a:r>
            <a:endParaRPr lang="ru-RU" sz="3200" b="1" dirty="0">
              <a:latin typeface="Times New Roman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332948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42822" y="1844824"/>
            <a:ext cx="6787820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9600" b="1" cap="none" spc="0" dirty="0" err="1" smtClean="0">
                <a:ln w="19050">
                  <a:solidFill>
                    <a:srgbClr val="002060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Физминутка</a:t>
            </a:r>
            <a:endParaRPr lang="ru-RU" sz="9600" b="1" cap="none" spc="0" dirty="0">
              <a:ln w="19050">
                <a:solidFill>
                  <a:srgbClr val="002060"/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961076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34750" y="764704"/>
            <a:ext cx="682039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0">
                  <a:solidFill>
                    <a:srgbClr val="002060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Задание для 1 группы</a:t>
            </a:r>
            <a:endParaRPr lang="ru-RU" sz="5400" b="1" cap="none" spc="0" dirty="0">
              <a:ln w="19050">
                <a:solidFill>
                  <a:srgbClr val="002060"/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286000" y="1556792"/>
            <a:ext cx="4572000" cy="378565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Aft>
                <a:spcPts val="0"/>
              </a:spcAft>
            </a:pPr>
            <a:r>
              <a:rPr lang="ru-RU" sz="2400" b="1" dirty="0" smtClean="0">
                <a:latin typeface="Times New Roman"/>
                <a:ea typeface="Times New Roman"/>
              </a:rPr>
              <a:t> </a:t>
            </a:r>
            <a:r>
              <a:rPr lang="ru-RU" sz="2400" b="1" dirty="0">
                <a:latin typeface="Times New Roman"/>
                <a:ea typeface="Times New Roman"/>
              </a:rPr>
              <a:t>Выберите пословицы о природе:</a:t>
            </a:r>
            <a:endParaRPr lang="ru-RU" sz="2400" dirty="0"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sz="2400" dirty="0">
                <a:latin typeface="Times New Roman"/>
                <a:ea typeface="Times New Roman"/>
              </a:rPr>
              <a:t>Смелость города берёт.</a:t>
            </a:r>
          </a:p>
          <a:p>
            <a:pPr>
              <a:spcAft>
                <a:spcPts val="0"/>
              </a:spcAft>
            </a:pPr>
            <a:r>
              <a:rPr lang="ru-RU" sz="2400" dirty="0">
                <a:latin typeface="Times New Roman"/>
                <a:ea typeface="Times New Roman"/>
              </a:rPr>
              <a:t>Весна красна цветами, а осень плодами.</a:t>
            </a:r>
          </a:p>
          <a:p>
            <a:pPr>
              <a:spcAft>
                <a:spcPts val="0"/>
              </a:spcAft>
            </a:pPr>
            <a:r>
              <a:rPr lang="ru-RU" sz="2400" dirty="0">
                <a:latin typeface="Times New Roman"/>
                <a:ea typeface="Times New Roman"/>
              </a:rPr>
              <a:t>Ученье – путь к уменью.</a:t>
            </a:r>
          </a:p>
          <a:p>
            <a:pPr>
              <a:spcAft>
                <a:spcPts val="0"/>
              </a:spcAft>
            </a:pPr>
            <a:r>
              <a:rPr lang="ru-RU" sz="2400" dirty="0">
                <a:latin typeface="Times New Roman"/>
                <a:ea typeface="Times New Roman"/>
              </a:rPr>
              <a:t>Что летом родится, то зимой пригодится.</a:t>
            </a:r>
          </a:p>
          <a:p>
            <a:pPr>
              <a:spcAft>
                <a:spcPts val="0"/>
              </a:spcAft>
            </a:pPr>
            <a:r>
              <a:rPr lang="ru-RU" sz="2400" dirty="0" smtClean="0">
                <a:latin typeface="Times New Roman"/>
                <a:ea typeface="Times New Roman"/>
              </a:rPr>
              <a:t>Рощи </a:t>
            </a:r>
            <a:r>
              <a:rPr lang="ru-RU" sz="2400" dirty="0">
                <a:latin typeface="Times New Roman"/>
                <a:ea typeface="Times New Roman"/>
              </a:rPr>
              <a:t>да леса – всему краю краса</a:t>
            </a:r>
            <a:r>
              <a:rPr lang="ru-RU" sz="2400" dirty="0" smtClean="0">
                <a:latin typeface="Times New Roman"/>
                <a:ea typeface="Times New Roman"/>
              </a:rPr>
              <a:t>.</a:t>
            </a:r>
            <a:endParaRPr lang="ru-RU" sz="2400" dirty="0">
              <a:latin typeface="Times New Roman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7067535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61807" y="620688"/>
            <a:ext cx="682039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0">
                  <a:solidFill>
                    <a:srgbClr val="002060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Задание для 2 группы</a:t>
            </a:r>
            <a:endParaRPr lang="ru-RU" sz="5400" b="1" cap="none" spc="0" dirty="0">
              <a:ln w="19050">
                <a:solidFill>
                  <a:srgbClr val="002060"/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286000" y="1674697"/>
            <a:ext cx="4572000" cy="440120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Aft>
                <a:spcPts val="0"/>
              </a:spcAft>
            </a:pPr>
            <a:r>
              <a:rPr lang="ru-RU" sz="2800" b="1" dirty="0">
                <a:latin typeface="Times New Roman"/>
                <a:ea typeface="Times New Roman"/>
              </a:rPr>
              <a:t>Выберите пословицы о Родине:</a:t>
            </a:r>
          </a:p>
          <a:p>
            <a:pPr>
              <a:spcAft>
                <a:spcPts val="0"/>
              </a:spcAft>
            </a:pPr>
            <a:r>
              <a:rPr lang="ru-RU" sz="2800" dirty="0">
                <a:latin typeface="Times New Roman"/>
                <a:ea typeface="Times New Roman"/>
              </a:rPr>
              <a:t>Родина – мать, умей за неё постоять.</a:t>
            </a:r>
          </a:p>
          <a:p>
            <a:pPr>
              <a:spcAft>
                <a:spcPts val="0"/>
              </a:spcAft>
            </a:pPr>
            <a:r>
              <a:rPr lang="ru-RU" sz="2800" dirty="0">
                <a:latin typeface="Times New Roman"/>
                <a:ea typeface="Times New Roman"/>
              </a:rPr>
              <a:t>Знание – сила.</a:t>
            </a:r>
          </a:p>
          <a:p>
            <a:pPr>
              <a:spcAft>
                <a:spcPts val="0"/>
              </a:spcAft>
            </a:pPr>
            <a:r>
              <a:rPr lang="ru-RU" sz="2800" dirty="0">
                <a:latin typeface="Times New Roman"/>
                <a:ea typeface="Times New Roman"/>
              </a:rPr>
              <a:t>Жить – Родине служить.</a:t>
            </a:r>
          </a:p>
          <a:p>
            <a:pPr>
              <a:spcAft>
                <a:spcPts val="0"/>
              </a:spcAft>
            </a:pPr>
            <a:r>
              <a:rPr lang="ru-RU" sz="2800" dirty="0">
                <a:latin typeface="Times New Roman"/>
                <a:ea typeface="Times New Roman"/>
              </a:rPr>
              <a:t>Кто много читает, тот много знает.</a:t>
            </a:r>
          </a:p>
          <a:p>
            <a:pPr>
              <a:spcAft>
                <a:spcPts val="0"/>
              </a:spcAft>
            </a:pPr>
            <a:r>
              <a:rPr lang="ru-RU" sz="2800" dirty="0">
                <a:latin typeface="Times New Roman"/>
                <a:ea typeface="Times New Roman"/>
              </a:rPr>
              <a:t>Береги землю родимую как мать любимую.</a:t>
            </a:r>
            <a:endParaRPr lang="ru-RU" sz="2800" dirty="0">
              <a:effectLst/>
              <a:latin typeface="Times New Roman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613958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908720"/>
            <a:ext cx="8229600" cy="4525963"/>
          </a:xfrm>
        </p:spPr>
        <p:txBody>
          <a:bodyPr/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Выберите стихи о Родине: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971600" y="332656"/>
            <a:ext cx="682039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0">
                  <a:solidFill>
                    <a:schemeClr val="tx2">
                      <a:lumMod val="50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Задание для 3 группы</a:t>
            </a:r>
            <a:endParaRPr lang="ru-RU" sz="5400" b="1" cap="none" spc="0" dirty="0">
              <a:ln w="19050">
                <a:solidFill>
                  <a:schemeClr val="tx2">
                    <a:lumMod val="50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83568" y="1412776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</a:rPr>
              <a:t>Белая берёза</a:t>
            </a:r>
            <a:endParaRPr lang="ru-RU" sz="1600" dirty="0"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</a:rPr>
              <a:t>Под моим окном</a:t>
            </a:r>
            <a:endParaRPr lang="ru-RU" sz="1600" dirty="0"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</a:rPr>
              <a:t>Принакрылась снегом,</a:t>
            </a:r>
            <a:endParaRPr lang="ru-RU" sz="1600" dirty="0"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</a:rPr>
              <a:t>Точно серебром. </a:t>
            </a:r>
            <a:endParaRPr lang="ru-RU" sz="1600" dirty="0"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</a:rPr>
              <a:t>                            ( С. Есенин)</a:t>
            </a:r>
            <a:endParaRPr lang="ru-RU" sz="1600" dirty="0">
              <a:effectLst/>
              <a:latin typeface="Times New Roman"/>
              <a:ea typeface="Times New Roman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563888" y="1484784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</a:rPr>
              <a:t>Ой, ты, Русь моя родина кроткая,</a:t>
            </a:r>
            <a:endParaRPr lang="ru-RU" sz="1600" dirty="0"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</a:rPr>
              <a:t>Лишь к тебе я любовь берегу.</a:t>
            </a:r>
            <a:endParaRPr lang="ru-RU" sz="1600" dirty="0"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</a:rPr>
              <a:t>Весела твоя радость короткая</a:t>
            </a:r>
            <a:endParaRPr lang="ru-RU" sz="1600" dirty="0"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</a:rPr>
              <a:t>С громкой песней весной на лугу…</a:t>
            </a:r>
            <a:endParaRPr lang="ru-RU" sz="1600" dirty="0"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</a:rPr>
              <a:t>                                              (С. Есенин)</a:t>
            </a:r>
            <a:endParaRPr lang="ru-RU" sz="1600" dirty="0">
              <a:effectLst/>
              <a:latin typeface="Times New Roman"/>
              <a:ea typeface="Times New Roman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94201" y="3068960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</a:rPr>
              <a:t>Ещё светло перед окном,</a:t>
            </a:r>
            <a:endParaRPr lang="ru-RU" sz="1600" dirty="0"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</a:rPr>
              <a:t> В разрывы </a:t>
            </a:r>
            <a:r>
              <a:rPr lang="ru-RU" dirty="0" err="1">
                <a:latin typeface="Times New Roman"/>
                <a:ea typeface="Times New Roman"/>
              </a:rPr>
              <a:t>облак</a:t>
            </a:r>
            <a:r>
              <a:rPr lang="ru-RU" dirty="0">
                <a:latin typeface="Times New Roman"/>
                <a:ea typeface="Times New Roman"/>
              </a:rPr>
              <a:t> солнце блещет,</a:t>
            </a:r>
            <a:endParaRPr lang="ru-RU" sz="1600" dirty="0"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</a:rPr>
              <a:t>И воробей своим крылом,</a:t>
            </a:r>
            <a:endParaRPr lang="ru-RU" sz="1600" dirty="0"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</a:rPr>
              <a:t>В песке </a:t>
            </a:r>
            <a:r>
              <a:rPr lang="ru-RU" dirty="0" err="1">
                <a:latin typeface="Times New Roman"/>
                <a:ea typeface="Times New Roman"/>
              </a:rPr>
              <a:t>купаяся</a:t>
            </a:r>
            <a:r>
              <a:rPr lang="ru-RU" dirty="0">
                <a:latin typeface="Times New Roman"/>
                <a:ea typeface="Times New Roman"/>
              </a:rPr>
              <a:t> трепещет…</a:t>
            </a:r>
            <a:endParaRPr lang="ru-RU" sz="1600" dirty="0"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</a:rPr>
              <a:t>                                  (А. Фет)</a:t>
            </a:r>
            <a:endParaRPr lang="ru-RU" sz="1600" dirty="0">
              <a:effectLst/>
              <a:latin typeface="Times New Roman"/>
              <a:ea typeface="Times New Roman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211960" y="3053956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</a:rPr>
              <a:t>Слышишь песенку ручья?</a:t>
            </a:r>
            <a:endParaRPr lang="ru-RU" sz="1600" dirty="0"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</a:rPr>
              <a:t>Это – Родина твоя.</a:t>
            </a:r>
            <a:endParaRPr lang="ru-RU" sz="1600" dirty="0"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</a:rPr>
              <a:t>Слышишь голос соловья?</a:t>
            </a:r>
            <a:endParaRPr lang="ru-RU" sz="1600" dirty="0"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</a:rPr>
              <a:t>Это – Родина твоя…</a:t>
            </a:r>
            <a:endParaRPr lang="ru-RU" sz="1600" dirty="0"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</a:rPr>
              <a:t>                                     (</a:t>
            </a:r>
            <a:r>
              <a:rPr lang="ru-RU" dirty="0" err="1">
                <a:latin typeface="Times New Roman"/>
                <a:ea typeface="Times New Roman"/>
              </a:rPr>
              <a:t>М.Пляцковский</a:t>
            </a:r>
            <a:r>
              <a:rPr lang="ru-RU" dirty="0">
                <a:latin typeface="Times New Roman"/>
                <a:ea typeface="Times New Roman"/>
              </a:rPr>
              <a:t>)</a:t>
            </a:r>
            <a:endParaRPr lang="ru-RU" sz="1600" dirty="0">
              <a:effectLst/>
              <a:latin typeface="Times New Roman"/>
              <a:ea typeface="Times New Roman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286000" y="4557219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</a:rPr>
              <a:t>Широко ты, Русь,</a:t>
            </a:r>
            <a:endParaRPr lang="ru-RU" sz="1600" dirty="0">
              <a:latin typeface="Times New Roman"/>
              <a:ea typeface="Times New Roman"/>
            </a:endParaRPr>
          </a:p>
          <a:p>
            <a:pPr algn="ctr"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</a:rPr>
              <a:t>По лицу земли</a:t>
            </a:r>
            <a:endParaRPr lang="ru-RU" sz="1600" dirty="0">
              <a:latin typeface="Times New Roman"/>
              <a:ea typeface="Times New Roman"/>
            </a:endParaRPr>
          </a:p>
          <a:p>
            <a:pPr algn="ctr"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</a:rPr>
              <a:t>В красе царственной</a:t>
            </a:r>
            <a:endParaRPr lang="ru-RU" sz="1600" dirty="0">
              <a:latin typeface="Times New Roman"/>
              <a:ea typeface="Times New Roman"/>
            </a:endParaRPr>
          </a:p>
          <a:p>
            <a:pPr algn="ctr">
              <a:spcAft>
                <a:spcPts val="0"/>
              </a:spcAft>
            </a:pPr>
            <a:r>
              <a:rPr lang="ru-RU" dirty="0" err="1">
                <a:latin typeface="Times New Roman"/>
                <a:ea typeface="Times New Roman"/>
              </a:rPr>
              <a:t>Развернулася</a:t>
            </a:r>
            <a:r>
              <a:rPr lang="ru-RU" dirty="0">
                <a:latin typeface="Times New Roman"/>
                <a:ea typeface="Times New Roman"/>
              </a:rPr>
              <a:t>!..</a:t>
            </a:r>
            <a:endParaRPr lang="ru-RU" sz="1600" dirty="0">
              <a:latin typeface="Times New Roman"/>
              <a:ea typeface="Times New Roman"/>
            </a:endParaRPr>
          </a:p>
          <a:p>
            <a:pPr algn="ctr"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</a:rPr>
              <a:t>                           (И. Никитин)</a:t>
            </a:r>
            <a:endParaRPr lang="ru-RU" sz="1600" dirty="0">
              <a:effectLst/>
              <a:latin typeface="Times New Roman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8636337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11012" y="915154"/>
            <a:ext cx="8229600" cy="4525963"/>
          </a:xfrm>
        </p:spPr>
        <p:txBody>
          <a:bodyPr/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Выберите стихи о природе: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115616" y="116632"/>
            <a:ext cx="682039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0">
                  <a:solidFill>
                    <a:schemeClr val="tx2">
                      <a:lumMod val="50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Задание для 4 группы</a:t>
            </a:r>
            <a:endParaRPr lang="ru-RU" sz="5400" b="1" cap="none" spc="0" dirty="0">
              <a:ln w="19050">
                <a:solidFill>
                  <a:schemeClr val="tx2">
                    <a:lumMod val="50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641188" y="1556792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</a:rPr>
              <a:t>Есть в осени первоначальной</a:t>
            </a:r>
            <a:endParaRPr lang="ru-RU" sz="1600" dirty="0"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</a:rPr>
              <a:t>Короткая, но дивная пора – </a:t>
            </a:r>
            <a:endParaRPr lang="ru-RU" sz="1600" dirty="0"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</a:rPr>
              <a:t>Весь день стоит как бы хрустальный,</a:t>
            </a:r>
            <a:endParaRPr lang="ru-RU" sz="1600" dirty="0"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</a:rPr>
              <a:t>И лучезарны вечера…</a:t>
            </a:r>
            <a:endParaRPr lang="ru-RU" sz="1600" dirty="0"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</a:rPr>
              <a:t>                                        (Ф. Тютчев)</a:t>
            </a:r>
            <a:endParaRPr lang="ru-RU" sz="1600" dirty="0">
              <a:effectLst/>
              <a:latin typeface="Times New Roman"/>
              <a:ea typeface="Times New Roman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525812" y="1556792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</a:rPr>
              <a:t>Ой, ты, Русь моя родина кроткая,</a:t>
            </a:r>
            <a:endParaRPr lang="ru-RU" sz="1600" dirty="0"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</a:rPr>
              <a:t>Лишь к тебе я любовь берегу.</a:t>
            </a:r>
            <a:endParaRPr lang="ru-RU" sz="1600" dirty="0"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</a:rPr>
              <a:t>Весела твоя радость короткая</a:t>
            </a:r>
            <a:endParaRPr lang="ru-RU" sz="1600" dirty="0"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</a:rPr>
              <a:t>С громкой песней весной на лугу…</a:t>
            </a:r>
            <a:endParaRPr lang="ru-RU" sz="1600" dirty="0"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</a:rPr>
              <a:t>                                              (С. Есенин)</a:t>
            </a:r>
            <a:endParaRPr lang="ru-RU" sz="1600" dirty="0">
              <a:effectLst/>
              <a:latin typeface="Times New Roman"/>
              <a:ea typeface="Times New Roman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41188" y="3034120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</a:rPr>
              <a:t>Ещё светло перед окном,</a:t>
            </a:r>
            <a:endParaRPr lang="ru-RU" sz="1600" dirty="0"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</a:rPr>
              <a:t> В разрывы </a:t>
            </a:r>
            <a:r>
              <a:rPr lang="ru-RU" dirty="0" err="1">
                <a:latin typeface="Times New Roman"/>
                <a:ea typeface="Times New Roman"/>
              </a:rPr>
              <a:t>облак</a:t>
            </a:r>
            <a:r>
              <a:rPr lang="ru-RU" dirty="0">
                <a:latin typeface="Times New Roman"/>
                <a:ea typeface="Times New Roman"/>
              </a:rPr>
              <a:t> солнце блещет,</a:t>
            </a:r>
            <a:endParaRPr lang="ru-RU" sz="1600" dirty="0"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</a:rPr>
              <a:t>И воробей своим крылом,</a:t>
            </a:r>
            <a:endParaRPr lang="ru-RU" sz="1600" dirty="0"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</a:rPr>
              <a:t>В песке </a:t>
            </a:r>
            <a:r>
              <a:rPr lang="ru-RU" dirty="0" err="1">
                <a:latin typeface="Times New Roman"/>
                <a:ea typeface="Times New Roman"/>
              </a:rPr>
              <a:t>купаяся</a:t>
            </a:r>
            <a:r>
              <a:rPr lang="ru-RU" dirty="0">
                <a:latin typeface="Times New Roman"/>
                <a:ea typeface="Times New Roman"/>
              </a:rPr>
              <a:t> трепещет…</a:t>
            </a:r>
            <a:endParaRPr lang="ru-RU" sz="1600" dirty="0"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</a:rPr>
              <a:t>                                  (А. Фет)</a:t>
            </a:r>
            <a:endParaRPr lang="ru-RU" sz="1600" dirty="0">
              <a:effectLst/>
              <a:latin typeface="Times New Roman"/>
              <a:ea typeface="Times New Roman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523831" y="3023786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</a:rPr>
              <a:t>Слышишь песенку ручья?</a:t>
            </a:r>
            <a:endParaRPr lang="ru-RU" sz="1600" dirty="0"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</a:rPr>
              <a:t>Это – Родина твоя.</a:t>
            </a:r>
            <a:endParaRPr lang="ru-RU" sz="1600" dirty="0"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</a:rPr>
              <a:t>Слышишь голос соловья?</a:t>
            </a:r>
            <a:endParaRPr lang="ru-RU" sz="1600" dirty="0"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</a:rPr>
              <a:t>Это – Родина твоя…</a:t>
            </a:r>
            <a:endParaRPr lang="ru-RU" sz="1600" dirty="0"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</a:rPr>
              <a:t>                                     (</a:t>
            </a:r>
            <a:r>
              <a:rPr lang="ru-RU" dirty="0" err="1">
                <a:latin typeface="Times New Roman"/>
                <a:ea typeface="Times New Roman"/>
              </a:rPr>
              <a:t>М.Пляцковский</a:t>
            </a:r>
            <a:r>
              <a:rPr lang="ru-RU" dirty="0">
                <a:latin typeface="Times New Roman"/>
                <a:ea typeface="Times New Roman"/>
              </a:rPr>
              <a:t>)</a:t>
            </a:r>
            <a:endParaRPr lang="ru-RU" sz="1600" dirty="0">
              <a:effectLst/>
              <a:latin typeface="Times New Roman"/>
              <a:ea typeface="Times New Roman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234458" y="4501114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</a:rPr>
              <a:t>Белая берёза</a:t>
            </a:r>
            <a:endParaRPr lang="ru-RU" sz="1600" dirty="0">
              <a:latin typeface="Times New Roman"/>
              <a:ea typeface="Times New Roman"/>
            </a:endParaRPr>
          </a:p>
          <a:p>
            <a:pPr algn="ctr"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</a:rPr>
              <a:t>Под моим окном</a:t>
            </a:r>
            <a:endParaRPr lang="ru-RU" sz="1600" dirty="0">
              <a:latin typeface="Times New Roman"/>
              <a:ea typeface="Times New Roman"/>
            </a:endParaRPr>
          </a:p>
          <a:p>
            <a:pPr algn="ctr"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</a:rPr>
              <a:t>Принакрылась снегом,</a:t>
            </a:r>
            <a:endParaRPr lang="ru-RU" sz="1600" dirty="0">
              <a:latin typeface="Times New Roman"/>
              <a:ea typeface="Times New Roman"/>
            </a:endParaRPr>
          </a:p>
          <a:p>
            <a:pPr algn="ctr"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</a:rPr>
              <a:t>Точно серебром. </a:t>
            </a:r>
            <a:endParaRPr lang="ru-RU" sz="1600" dirty="0">
              <a:latin typeface="Times New Roman"/>
              <a:ea typeface="Times New Roman"/>
            </a:endParaRPr>
          </a:p>
          <a:p>
            <a:pPr algn="ctr"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</a:rPr>
              <a:t>                            ( С. Есенин)</a:t>
            </a:r>
            <a:endParaRPr lang="ru-RU" sz="1600" dirty="0">
              <a:effectLst/>
              <a:latin typeface="Times New Roman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229992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54065" y="476672"/>
            <a:ext cx="610532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0">
                  <a:solidFill>
                    <a:srgbClr val="002060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Домашнее задание</a:t>
            </a:r>
            <a:endParaRPr lang="ru-RU" sz="5400" b="1" cap="none" spc="0" dirty="0">
              <a:ln w="19050">
                <a:solidFill>
                  <a:srgbClr val="002060"/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021540" y="1196752"/>
            <a:ext cx="698477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(на выбор)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Стр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58 - 59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выразительное чтение. </a:t>
            </a:r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endParaRPr lang="ru-RU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Стр. 58-59 пересказ от 1-го лица. </a:t>
            </a:r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</a:p>
          <a:p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Н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аписать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рассказ на тему "Моя Родина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". </a:t>
            </a:r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(5)</a:t>
            </a:r>
            <a:endParaRPr lang="ru-RU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5669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1"/>
          <p:cNvGrpSpPr>
            <a:grpSpLocks/>
          </p:cNvGrpSpPr>
          <p:nvPr/>
        </p:nvGrpSpPr>
        <p:grpSpPr bwMode="auto">
          <a:xfrm>
            <a:off x="1214414" y="2060848"/>
            <a:ext cx="6715172" cy="3554439"/>
            <a:chOff x="607288" y="-815361"/>
            <a:chExt cx="7925152" cy="5227599"/>
          </a:xfrm>
        </p:grpSpPr>
        <p:sp>
          <p:nvSpPr>
            <p:cNvPr id="5" name="Прямоугольник 4"/>
            <p:cNvSpPr/>
            <p:nvPr/>
          </p:nvSpPr>
          <p:spPr>
            <a:xfrm>
              <a:off x="607288" y="-815361"/>
              <a:ext cx="7925152" cy="39289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dirty="0">
                  <a:solidFill>
                    <a:schemeClr val="accent3">
                      <a:lumMod val="75000"/>
                    </a:schemeClr>
                  </a:solidFill>
                  <a:latin typeface="Monotype Corsiva" pitchFamily="66" charset="0"/>
                  <a:cs typeface="Arial" charset="0"/>
                </a:rPr>
                <a:t>Вы можете использовать 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dirty="0">
                  <a:solidFill>
                    <a:schemeClr val="accent3">
                      <a:lumMod val="75000"/>
                    </a:schemeClr>
                  </a:solidFill>
                  <a:latin typeface="Monotype Corsiva" pitchFamily="66" charset="0"/>
                  <a:cs typeface="Arial" charset="0"/>
                </a:rPr>
                <a:t>данное оформление 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dirty="0">
                  <a:solidFill>
                    <a:schemeClr val="accent3">
                      <a:lumMod val="75000"/>
                    </a:schemeClr>
                  </a:solidFill>
                  <a:latin typeface="Monotype Corsiva" pitchFamily="66" charset="0"/>
                  <a:cs typeface="Arial" charset="0"/>
                </a:rPr>
                <a:t>для создания своих презентаций, 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dirty="0">
                  <a:solidFill>
                    <a:schemeClr val="accent3">
                      <a:lumMod val="75000"/>
                    </a:schemeClr>
                  </a:solidFill>
                  <a:latin typeface="Monotype Corsiva" pitchFamily="66" charset="0"/>
                  <a:cs typeface="Arial" charset="0"/>
                </a:rPr>
                <a:t>но в своей презентации вы должны указать 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dirty="0">
                  <a:solidFill>
                    <a:schemeClr val="accent3">
                      <a:lumMod val="75000"/>
                    </a:schemeClr>
                  </a:solidFill>
                  <a:latin typeface="Monotype Corsiva" pitchFamily="66" charset="0"/>
                  <a:cs typeface="Arial" charset="0"/>
                </a:rPr>
                <a:t>источник шаблона: 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800" dirty="0">
                <a:solidFill>
                  <a:schemeClr val="accent3">
                    <a:lumMod val="75000"/>
                  </a:schemeClr>
                </a:solidFill>
                <a:latin typeface="Monotype Corsiva" pitchFamily="66" charset="0"/>
                <a:cs typeface="Arial" charset="0"/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dirty="0">
                  <a:solidFill>
                    <a:schemeClr val="accent3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  <a:cs typeface="Arial" charset="0"/>
                </a:rPr>
                <a:t>Фокина Лидия Петровна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dirty="0">
                  <a:solidFill>
                    <a:schemeClr val="accent3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  <a:cs typeface="Arial" charset="0"/>
                </a:rPr>
                <a:t>учитель начальных классов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dirty="0">
                  <a:solidFill>
                    <a:schemeClr val="accent3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  <a:cs typeface="Arial" charset="0"/>
                </a:rPr>
                <a:t>МКОУ «СОШ ст. Евсино»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dirty="0" err="1">
                  <a:solidFill>
                    <a:schemeClr val="accent3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  <a:cs typeface="Arial" charset="0"/>
                </a:rPr>
                <a:t>Искитимского</a:t>
              </a:r>
              <a:r>
                <a:rPr lang="ru-RU" dirty="0">
                  <a:solidFill>
                    <a:schemeClr val="accent3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  <a:cs typeface="Arial" charset="0"/>
                </a:rPr>
                <a:t> района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dirty="0">
                  <a:solidFill>
                    <a:schemeClr val="accent3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  <a:cs typeface="Arial" charset="0"/>
                </a:rPr>
                <a:t>Новосибирской области</a:t>
              </a:r>
              <a:endParaRPr lang="ru-RU" dirty="0">
                <a:solidFill>
                  <a:schemeClr val="accent3">
                    <a:lumMod val="75000"/>
                  </a:schemeClr>
                </a:solidFill>
                <a:latin typeface="Arial" charset="0"/>
                <a:cs typeface="Arial" charset="0"/>
              </a:endParaRPr>
            </a:p>
          </p:txBody>
        </p:sp>
        <p:sp>
          <p:nvSpPr>
            <p:cNvPr id="6" name="Прямоугольник 3"/>
            <p:cNvSpPr>
              <a:spLocks noChangeArrowheads="1"/>
            </p:cNvSpPr>
            <p:nvPr/>
          </p:nvSpPr>
          <p:spPr bwMode="auto">
            <a:xfrm>
              <a:off x="1366078" y="3885680"/>
              <a:ext cx="6491880" cy="5265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2000" b="1" dirty="0" smtClean="0">
                  <a:solidFill>
                    <a:schemeClr val="accent3">
                      <a:lumMod val="75000"/>
                    </a:schemeClr>
                  </a:solidFill>
                  <a:latin typeface="Monotype Corsiva" pitchFamily="66" charset="0"/>
                  <a:cs typeface="Arial" charset="0"/>
                </a:rPr>
                <a:t>Сайт</a:t>
              </a:r>
              <a:r>
                <a:rPr lang="en-US" sz="2000" b="1" dirty="0" smtClean="0">
                  <a:solidFill>
                    <a:schemeClr val="accent3">
                      <a:lumMod val="75000"/>
                    </a:schemeClr>
                  </a:solidFill>
                  <a:latin typeface="Monotype Corsiva" pitchFamily="66" charset="0"/>
                  <a:hlinkClick r:id="rId2"/>
                </a:rPr>
                <a:t> http://linda6035.ucoz.ru/</a:t>
              </a:r>
              <a:r>
                <a:rPr lang="ru-RU" sz="2000" dirty="0" smtClean="0">
                  <a:solidFill>
                    <a:schemeClr val="accent3">
                      <a:lumMod val="75000"/>
                    </a:schemeClr>
                  </a:solidFill>
                  <a:latin typeface="Monotype Corsiva" pitchFamily="66" charset="0"/>
                  <a:cs typeface="Arial" charset="0"/>
                </a:rPr>
                <a:t> </a:t>
              </a:r>
              <a:r>
                <a:rPr lang="en-US" sz="2000" dirty="0" smtClean="0">
                  <a:solidFill>
                    <a:schemeClr val="accent3">
                      <a:lumMod val="75000"/>
                    </a:schemeClr>
                  </a:solidFill>
                  <a:latin typeface="Monotype Corsiva" pitchFamily="66" charset="0"/>
                  <a:cs typeface="Arial" charset="0"/>
                </a:rPr>
                <a:t> </a:t>
              </a:r>
              <a:r>
                <a:rPr lang="ru-RU" sz="2000" dirty="0" smtClean="0">
                  <a:solidFill>
                    <a:schemeClr val="accent3">
                      <a:lumMod val="75000"/>
                    </a:schemeClr>
                  </a:solidFill>
                  <a:latin typeface="Monotype Corsiva" pitchFamily="66" charset="0"/>
                  <a:cs typeface="Arial" charset="0"/>
                </a:rPr>
                <a:t> </a:t>
              </a:r>
              <a:endParaRPr lang="ru-RU" sz="2000" dirty="0">
                <a:solidFill>
                  <a:schemeClr val="accent3">
                    <a:lumMod val="75000"/>
                  </a:schemeClr>
                </a:solidFill>
                <a:latin typeface="Monotype Corsiva" pitchFamily="66" charset="0"/>
                <a:cs typeface="Arial" charset="0"/>
              </a:endParaRPr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1691680" y="1124744"/>
            <a:ext cx="57606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3">
                    <a:lumMod val="75000"/>
                  </a:schemeClr>
                </a:solidFill>
                <a:latin typeface="Monotype Corsiva" pitchFamily="66" charset="0"/>
              </a:rPr>
              <a:t>Информационные источники</a:t>
            </a:r>
          </a:p>
          <a:p>
            <a:pPr algn="ctr"/>
            <a:r>
              <a:rPr lang="ru-RU" sz="2400" dirty="0" smtClean="0">
                <a:solidFill>
                  <a:schemeClr val="accent3">
                    <a:lumMod val="75000"/>
                  </a:schemeClr>
                </a:solidFill>
                <a:latin typeface="Monotype Corsiva" pitchFamily="66" charset="0"/>
                <a:hlinkClick r:id="rId3"/>
              </a:rPr>
              <a:t>Рамка</a:t>
            </a:r>
            <a:r>
              <a:rPr lang="ru-RU" sz="2400" dirty="0" smtClean="0">
                <a:solidFill>
                  <a:schemeClr val="accent3">
                    <a:lumMod val="75000"/>
                  </a:schemeClr>
                </a:solidFill>
                <a:latin typeface="Monotype Corsiva" pitchFamily="66" charset="0"/>
              </a:rPr>
              <a:t>  </a:t>
            </a:r>
            <a:r>
              <a:rPr lang="ru-RU" sz="2400" dirty="0" smtClean="0">
                <a:solidFill>
                  <a:schemeClr val="accent3">
                    <a:lumMod val="75000"/>
                  </a:schemeClr>
                </a:solidFill>
                <a:latin typeface="Monotype Corsiva" pitchFamily="66" charset="0"/>
                <a:hlinkClick r:id="rId4"/>
              </a:rPr>
              <a:t>Листья</a:t>
            </a:r>
            <a:r>
              <a:rPr lang="ru-RU" sz="2400" dirty="0" smtClean="0">
                <a:solidFill>
                  <a:schemeClr val="accent3">
                    <a:lumMod val="75000"/>
                  </a:schemeClr>
                </a:solidFill>
                <a:latin typeface="Monotype Corsiva" pitchFamily="66" charset="0"/>
              </a:rPr>
              <a:t>  </a:t>
            </a:r>
            <a:r>
              <a:rPr lang="ru-RU" sz="2400" dirty="0">
                <a:solidFill>
                  <a:schemeClr val="accent2"/>
                </a:solidFill>
                <a:latin typeface="Monotype Corsiva" pitchFamily="66" charset="0"/>
                <a:hlinkClick r:id="rId5"/>
              </a:rPr>
              <a:t>Поляна</a:t>
            </a:r>
            <a:endParaRPr lang="ru-RU" sz="2400" dirty="0">
              <a:solidFill>
                <a:schemeClr val="accent2"/>
              </a:solidFill>
              <a:latin typeface="Monotype Corsiva" pitchFamily="66" charset="0"/>
            </a:endParaRPr>
          </a:p>
          <a:p>
            <a:pPr algn="ctr"/>
            <a:r>
              <a:rPr lang="ru-RU" sz="2400" dirty="0" smtClean="0">
                <a:solidFill>
                  <a:schemeClr val="accent3">
                    <a:lumMod val="75000"/>
                  </a:schemeClr>
                </a:solidFill>
                <a:latin typeface="Monotype Corsiva" pitchFamily="66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21. Пришвин Михаил Михайлович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620688"/>
            <a:ext cx="7776864" cy="5256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11560" y="980728"/>
            <a:ext cx="770485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5400" b="1" dirty="0" smtClean="0">
                <a:ln w="19050">
                  <a:solidFill>
                    <a:srgbClr val="002060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Биография писателя</a:t>
            </a:r>
            <a:endParaRPr lang="ru-RU" sz="5400" b="1" dirty="0">
              <a:ln w="19050">
                <a:solidFill>
                  <a:srgbClr val="002060"/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83568" y="2136339"/>
            <a:ext cx="453650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Родился будущий писатель Михаил Пришвин в 1873 году в купеческой семье в деревне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Хрущево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Елецкого уезда Орловской губернии. Отец его умер, когда ему было 7 лет, вместе с Мишей у матери осталось на руках еще шестеро детей. Сначала мальчик окончил сельскую школу, потом учился в Елецкой гимназии, но за неповиновение учителю его оттуда исключили.</a:t>
            </a:r>
          </a:p>
        </p:txBody>
      </p:sp>
      <p:pic>
        <p:nvPicPr>
          <p:cNvPr id="1028" name="Picture 4" descr="Пришвин биография для детей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1754807"/>
            <a:ext cx="3024336" cy="32081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72680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32480" y="404664"/>
            <a:ext cx="7632848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Лишь через 10 лет продолжил образование в Рижском политехническом институте</a:t>
            </a:r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1900 по 1902 год Пришвин учился в университете Лейпцига. Там он получал специальность агронома.</a:t>
            </a:r>
          </a:p>
          <a:p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Вернувшись на родину, женился, стал воспитывать троих детей. А в 1906 году оставил свою профессию, стал работать корреспондентом в газетах и начал писать. Он бродил по лесам, много путешествовал, собирал фольклор. Все впечатления от путешествий, записанные им тогда, легли в основу его книг.</a:t>
            </a:r>
            <a:r>
              <a:rPr lang="ru-RU" dirty="0">
                <a:solidFill>
                  <a:srgbClr val="000000"/>
                </a:solidFill>
                <a:latin typeface="Verdana"/>
              </a:rPr>
              <a:t/>
            </a:r>
            <a:br>
              <a:rPr lang="ru-RU" dirty="0">
                <a:solidFill>
                  <a:srgbClr val="000000"/>
                </a:solidFill>
                <a:latin typeface="Verdana"/>
              </a:rPr>
            </a:br>
            <a:r>
              <a:rPr lang="ru-RU" dirty="0">
                <a:solidFill>
                  <a:srgbClr val="000000"/>
                </a:solidFill>
                <a:latin typeface="Verdana"/>
              </a:rPr>
              <a:t/>
            </a:r>
            <a:br>
              <a:rPr lang="ru-RU" dirty="0">
                <a:solidFill>
                  <a:srgbClr val="000000"/>
                </a:solidFill>
                <a:latin typeface="Verdana"/>
              </a:rPr>
            </a:br>
            <a:endParaRPr lang="ru-RU" dirty="0"/>
          </a:p>
        </p:txBody>
      </p:sp>
      <p:pic>
        <p:nvPicPr>
          <p:cNvPr id="2050" name="Picture 2" descr="Пришвин, Михаил Михайлович писатель, русский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9432" y="2708919"/>
            <a:ext cx="2875896" cy="37444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23498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99592" y="335846"/>
            <a:ext cx="7560840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1906 году впервые был опубликован его рассказ – «Сашок». Затем вышли его книги с очерками: «В краю непуганых птиц» (1907), «За волшебным колобком» (1908), «У стен града невидимого» (1908). С 1912 по 1914 год вышло первое собрание сочинений писателя.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1930-х годах писатель совершил путешествие на Дальний Восток. Следующими книгами Пришвина были: «Дорогие звери» и написанная на ее основе повесть «Жень-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шень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»(1933), «Календарь природы» (1935), роман «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Кащеева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цепь» и многие другие. Также высоко ценятся его «Дневники» (1905—1954).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«Певец русской природы», – так кратко охарактеризовал Пришвина писатель К. Паустовский. Действительно, все произведения Михаила Пришвина пропитаны особым отношением писателя к окружающей его природе, и изложены они в очень красивой языковой форме.</a:t>
            </a:r>
          </a:p>
        </p:txBody>
      </p:sp>
    </p:spTree>
    <p:extLst>
      <p:ext uri="{BB962C8B-B14F-4D97-AF65-F5344CB8AC3E}">
        <p14:creationId xmlns:p14="http://schemas.microsoft.com/office/powerpoint/2010/main" val="2494031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1412776"/>
            <a:ext cx="6768752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Михаил Михайлович Пришвин умер 16 января 1954 года в Москве от рака желудка.</a:t>
            </a:r>
          </a:p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Писателю был установлен бронзовый памятник в г. Сергиев Посад в 2014 году, а в 2015 году он был торжественно открыт в день его рождения.</a:t>
            </a:r>
          </a:p>
        </p:txBody>
      </p:sp>
      <p:pic>
        <p:nvPicPr>
          <p:cNvPr id="3074" name="Picture 2" descr="https://ds02.infourok.ru/uploads/ex/0ec1/00084c20-7f5699ca/hello_html_m710806c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2541811"/>
            <a:ext cx="2883742" cy="43161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17129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1" descr="Гости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60055">
            <a:off x="899592" y="1556792"/>
            <a:ext cx="1304925" cy="1695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15" descr="Кладовая солнца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0350" y="2996952"/>
            <a:ext cx="1181100" cy="1752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19" descr="Медведь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66074">
            <a:off x="4211960" y="1424134"/>
            <a:ext cx="1203325" cy="182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17" descr="Выскочка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2852936"/>
            <a:ext cx="1220788" cy="1733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9" descr="Этажи леса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64360">
            <a:off x="6344202" y="1030869"/>
            <a:ext cx="1306512" cy="1685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3" descr="Ёж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1002293"/>
            <a:ext cx="1219200" cy="1743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1" descr="Синие перышки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2080" y="3800043"/>
            <a:ext cx="1311275" cy="1666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97260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07704" y="692696"/>
            <a:ext cx="562705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0">
                  <a:solidFill>
                    <a:srgbClr val="002060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Словарная работа</a:t>
            </a:r>
            <a:endParaRPr lang="ru-RU" sz="5400" b="1" cap="none" spc="0" dirty="0">
              <a:ln w="19050">
                <a:solidFill>
                  <a:srgbClr val="002060"/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sz="5400" b="1" dirty="0" smtClean="0"/>
              <a:t>Родина</a:t>
            </a:r>
          </a:p>
          <a:p>
            <a:pPr algn="ctr"/>
            <a:r>
              <a:rPr lang="ru-RU" sz="5400" b="1" dirty="0" smtClean="0"/>
              <a:t>Охота</a:t>
            </a:r>
          </a:p>
          <a:p>
            <a:pPr algn="ctr"/>
            <a:r>
              <a:rPr lang="ru-RU" sz="5400" b="1" dirty="0" smtClean="0"/>
              <a:t>Сокровище</a:t>
            </a:r>
          </a:p>
          <a:p>
            <a:pPr algn="ctr"/>
            <a:r>
              <a:rPr lang="ru-RU" sz="5400" b="1" dirty="0" smtClean="0"/>
              <a:t>Кладовая</a:t>
            </a:r>
            <a:endParaRPr lang="ru-RU" sz="5400" b="1" dirty="0"/>
          </a:p>
        </p:txBody>
      </p:sp>
    </p:spTree>
    <p:extLst>
      <p:ext uri="{BB962C8B-B14F-4D97-AF65-F5344CB8AC3E}">
        <p14:creationId xmlns:p14="http://schemas.microsoft.com/office/powerpoint/2010/main" val="2503784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75856" y="1196752"/>
            <a:ext cx="240873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0">
                  <a:solidFill>
                    <a:srgbClr val="002060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Родина</a:t>
            </a:r>
            <a:endParaRPr lang="ru-RU" sz="5400" b="1" cap="none" spc="0" dirty="0">
              <a:ln w="19050">
                <a:solidFill>
                  <a:srgbClr val="002060"/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835696" y="2276872"/>
            <a:ext cx="5688632" cy="29392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3600" b="1" dirty="0">
                <a:latin typeface="PragmaticaKMM"/>
                <a:ea typeface="Times New Roman"/>
                <a:cs typeface="PragmaticaKMM"/>
              </a:rPr>
              <a:t>Отечество, родная страна. </a:t>
            </a:r>
            <a:endParaRPr lang="ru-RU" sz="3600" b="1" dirty="0" smtClean="0">
              <a:latin typeface="PragmaticaKMM"/>
              <a:ea typeface="Times New Roman"/>
              <a:cs typeface="PragmaticaKMM"/>
            </a:endParaRPr>
          </a:p>
          <a:p>
            <a:pPr marL="285750" indent="-285750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3600" b="1" dirty="0" smtClean="0">
                <a:latin typeface="PragmaticaKMM"/>
                <a:ea typeface="Times New Roman"/>
                <a:cs typeface="PragmaticaKMM"/>
              </a:rPr>
              <a:t>Место </a:t>
            </a:r>
            <a:r>
              <a:rPr lang="ru-RU" sz="3600" b="1" dirty="0">
                <a:latin typeface="PragmaticaKMM"/>
                <a:ea typeface="Times New Roman"/>
                <a:cs typeface="PragmaticaKMM"/>
              </a:rPr>
              <a:t>рождения, происхождения кого или чего-нибудь.</a:t>
            </a:r>
            <a:endParaRPr lang="ru-RU" sz="3600" b="1" dirty="0">
              <a:effectLst/>
              <a:latin typeface="Times New Roman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182673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Тема Office">
  <a:themeElements>
    <a:clrScheme name="Другая 35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76923C"/>
      </a:hlink>
      <a:folHlink>
        <a:srgbClr val="76923C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476</TotalTime>
  <Words>836</Words>
  <Application>Microsoft Office PowerPoint</Application>
  <PresentationFormat>Экран (4:3)</PresentationFormat>
  <Paragraphs>133</Paragraphs>
  <Slides>19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1_Тема Office</vt:lpstr>
      <vt:lpstr>Презентация к уроку литературного чтения в 3 классе  УМК «Школа России»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Шаблон презентации</dc:title>
  <dc:creator>Шаблон Фокиной Л. П.</dc:creator>
  <cp:lastModifiedBy>User</cp:lastModifiedBy>
  <cp:revision>46</cp:revision>
  <dcterms:created xsi:type="dcterms:W3CDTF">2014-07-06T18:18:01Z</dcterms:created>
  <dcterms:modified xsi:type="dcterms:W3CDTF">2018-02-13T16:16:05Z</dcterms:modified>
</cp:coreProperties>
</file>