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</p:sldMasterIdLst>
  <p:notesMasterIdLst>
    <p:notesMasterId r:id="rId38"/>
  </p:notesMasterIdLst>
  <p:sldIdLst>
    <p:sldId id="259" r:id="rId20"/>
    <p:sldId id="258" r:id="rId21"/>
    <p:sldId id="260" r:id="rId22"/>
    <p:sldId id="275" r:id="rId23"/>
    <p:sldId id="276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1" r:id="rId33"/>
    <p:sldId id="270" r:id="rId34"/>
    <p:sldId id="273" r:id="rId35"/>
    <p:sldId id="272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50089"/>
  </p:normalViewPr>
  <p:slideViewPr>
    <p:cSldViewPr>
      <p:cViewPr>
        <p:scale>
          <a:sx n="56" d="100"/>
          <a:sy n="56" d="100"/>
        </p:scale>
        <p:origin x="-224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F299-031C-459E-9CA6-2A37774ED10B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35115-B7AD-4E2C-83AE-0F7AFE9B3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115-B7AD-4E2C-83AE-0F7AFE9B31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115-B7AD-4E2C-83AE-0F7AFE9B31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115-B7AD-4E2C-83AE-0F7AFE9B31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115-B7AD-4E2C-83AE-0F7AFE9B311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115-B7AD-4E2C-83AE-0F7AFE9B311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5115-B7AD-4E2C-83AE-0F7AFE9B311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72393F-8C66-49D3-A12B-DFFDC06EA0D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4198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84029"/>
      </p:ext>
    </p:extLst>
  </p:cSld>
  <p:clrMapOvr>
    <a:masterClrMapping/>
  </p:clrMapOvr>
  <p:transition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09776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75294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24300"/>
      </p:ext>
    </p:extLst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19119"/>
      </p:ext>
    </p:extLst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297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50943"/>
      </p:ext>
    </p:extLst>
  </p:cSld>
  <p:clrMapOvr>
    <a:masterClrMapping/>
  </p:clrMapOvr>
  <p:transition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9948"/>
      </p:ext>
    </p:extLst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90271"/>
      </p:ext>
    </p:extLst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16333"/>
      </p:ext>
    </p:extLst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8983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92317"/>
      </p:ext>
    </p:extLst>
  </p:cSld>
  <p:clrMapOvr>
    <a:masterClrMapping/>
  </p:clrMapOvr>
  <p:transition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34633"/>
      </p:ext>
    </p:extLst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1913-5248-4109-9CA2-E83AE43E5EE4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F1D4-2063-40CD-A7E2-312A53D71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95881"/>
      </p:ext>
    </p:extLst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407B-C54D-4486-939D-69CD36E0B76A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4551-40C7-45F9-82E5-EF4954E6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47245"/>
      </p:ext>
    </p:extLst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DEF4-84D8-4EE2-A481-DF4148990AE7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4515-AF51-470B-9952-E9B40A56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21666"/>
      </p:ext>
    </p:extLst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A85B-105A-478C-8701-3CD4F5860505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8E9E-5739-44E0-82E6-8C74E23CF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03399"/>
      </p:ext>
    </p:extLst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FC6B-2477-4852-9563-9FC01017001D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C197F-908C-4B84-B788-D707DA989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22893"/>
      </p:ext>
    </p:extLst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0DB9-1E7C-45CD-B7EB-6F8CE05C6432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7348-E4ED-4F19-8E7C-DF4BB2B00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74033"/>
      </p:ext>
    </p:extLst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8982-6DB1-4840-B03C-5D98E30543D5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B4C2-3FBC-4D43-BA76-37366E0D1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67424"/>
      </p:ext>
    </p:extLst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B716-1D9B-47B1-A526-D6F04146836E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1B7E-7C92-4422-8BFA-CAF7707D6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836"/>
      </p:ext>
    </p:extLst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4A2A-7BDF-4EE4-968F-F0477D4B7EEF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858A3-428D-4423-9215-5E4E1841F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92433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AB3C-8316-40C7-B2A6-A845E9557EBB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453D-26B6-42D5-9469-FC6C48A14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7450"/>
      </p:ext>
    </p:extLst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AC70-96D1-4CFC-B536-3C9968433DEA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9DCB-B1FB-4DC7-A4C5-01C069AC0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1705"/>
      </p:ext>
    </p:extLst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61D3-EFFB-410F-AB2B-B21C7F5A9398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1C76-9434-4795-A30F-046E21DC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62728"/>
      </p:ext>
    </p:extLst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4E06-EE14-4067-8648-D40F21934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31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96D2-FD00-462C-A59F-C7E1223D4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7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A57F-75C7-4E77-A6DB-9BCBCC2C3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824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105B-5445-4B09-88ED-47218DDF2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756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FF1A-317C-464B-8C1E-AF3EED21E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745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E3C2-7D89-4918-AE90-A189333A7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31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078A-0AB7-4EF8-9B0A-6C5524158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330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67A0-BCE5-4E8D-A7B8-9F00F2C5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2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BF0B-B07F-41B5-9A29-5AD05F49BCFC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19F1-EB7C-477A-A99F-F0550093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8042"/>
      </p:ext>
    </p:extLst>
  </p:cSld>
  <p:clrMapOvr>
    <a:masterClrMapping/>
  </p:clrMapOvr>
  <p:transition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B607-34C8-44B3-B7EB-2459A411C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14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931F-DDFA-44A6-93D0-6752BA66B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73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44BE-1C05-4EF3-BD50-2EFCE76C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936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44AB6740-2ACE-40FC-A6BE-F2FF60CDD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3105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0991096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3848828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4497217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75272949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7446046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228970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AE6A-4E3A-4042-8726-53727A21943A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BBCF-0E6D-4EBC-9068-B11B77D1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21105"/>
      </p:ext>
    </p:extLst>
  </p:cSld>
  <p:clrMapOvr>
    <a:masterClrMapping/>
  </p:clrMapOvr>
  <p:transition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9396991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32075064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6323797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7042956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A278-AEBD-447A-914E-E8D8A767912A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1339-CE65-4751-962E-D707C5B8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52734"/>
      </p:ext>
    </p:extLst>
  </p:cSld>
  <p:clrMapOvr>
    <a:masterClrMapping/>
  </p:clrMapOvr>
  <p:transition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7591-F8E6-40AD-9A94-FEA38B5254F8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EDFC-1388-4D1B-8101-7C6B3784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73997"/>
      </p:ext>
    </p:extLst>
  </p:cSld>
  <p:clrMapOvr>
    <a:masterClrMapping/>
  </p:clrMapOvr>
  <p:transition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7692-B7BA-4780-9433-B40641EAA42E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1EF4-2E1B-4156-B624-E6919D712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944"/>
      </p:ext>
    </p:extLst>
  </p:cSld>
  <p:clrMapOvr>
    <a:masterClrMapping/>
  </p:clrMapOvr>
  <p:transition advClick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1B6A-CA82-46D4-8248-5495BDC817B2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119D2-A22D-4726-880B-70C59AEB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83097"/>
      </p:ext>
    </p:extLst>
  </p:cSld>
  <p:clrMapOvr>
    <a:masterClrMapping/>
  </p:clrMapOvr>
  <p:transition advClick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D605C-9D00-4CB5-BC78-771975E3DEA7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B0A9-CDCE-45E4-AE3A-5FE96CC23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63003"/>
      </p:ext>
    </p:extLst>
  </p:cSld>
  <p:clrMapOvr>
    <a:masterClrMapping/>
  </p:clrMapOvr>
  <p:transition advClick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7175-518D-4137-9A2E-3548A8C55862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9C79-9E12-4B58-9A19-1ED86B4E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4621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BB91D-DEAE-41C8-B31A-DBF0099604C5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AC14-D465-4B37-B9F5-B751627F4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75375"/>
      </p:ext>
    </p:extLst>
  </p:cSld>
  <p:clrMapOvr>
    <a:masterClrMapping/>
  </p:clrMapOvr>
  <p:transition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C7C5-099F-42C2-B112-8E963BADC6E0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FF16-2D65-4E35-8815-02E2CF2A4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83270"/>
      </p:ext>
    </p:extLst>
  </p:cSld>
  <p:clrMapOvr>
    <a:masterClrMapping/>
  </p:clrMapOvr>
  <p:transition advClick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637C-F655-49CC-B30F-354BA970532D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5D22-6447-4515-96A8-5E9EBA10E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55612"/>
      </p:ext>
    </p:extLst>
  </p:cSld>
  <p:clrMapOvr>
    <a:masterClrMapping/>
  </p:clrMapOvr>
  <p:transition advClick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E980-5D54-4FD1-8474-43E649BD77BD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C639-EB85-4F97-A21B-70D2C495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6859"/>
      </p:ext>
    </p:extLst>
  </p:cSld>
  <p:clrMapOvr>
    <a:masterClrMapping/>
  </p:clrMapOvr>
  <p:transition advClick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3DC4-C6AC-42B0-9ADA-BF615DC1327F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67B6-48F5-4BA8-8F6C-B30A141A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07186"/>
      </p:ext>
    </p:extLst>
  </p:cSld>
  <p:clrMapOvr>
    <a:masterClrMapping/>
  </p:clrMapOvr>
  <p:transition advClick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FB40-0435-4019-990C-2A75903EF062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20B4-C1B8-46E7-9A8F-CB72F56D4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65927"/>
      </p:ext>
    </p:extLst>
  </p:cSld>
  <p:clrMapOvr>
    <a:masterClrMapping/>
  </p:clrMapOvr>
  <p:transition advClick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1F7C-EC27-4F13-AE52-5632F7A4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152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BAFB-80C5-4E48-A213-10B3469C7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77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85B7-AFA6-4FB2-AF35-6200A1EDC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614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609A-4874-4BAC-84A8-A17FECF6A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30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0FEC-C998-4037-9D35-E94E52F1D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0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A2AE-0344-433C-B08C-E93A6DF774F9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6E68-E329-44DA-A637-A598D32EC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89097"/>
      </p:ext>
    </p:extLst>
  </p:cSld>
  <p:clrMapOvr>
    <a:masterClrMapping/>
  </p:clrMapOvr>
  <p:transition advClick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2C5E4-D1B8-4299-AD29-8DD406FD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9BB3-EF53-4110-B025-12A7F4163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908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487FA-60CF-45E2-A563-7530675D7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0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A31F0-0963-4973-890E-3BB0EAA30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289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D132-62C2-49E6-BC7E-6D0FE7056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671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231F-B072-4FF2-944C-85E43BA9E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891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2B369569-6187-4DB5-961C-E075E8A9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18315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7273957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094046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25793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F6EA-208A-43B1-A2C7-E86E316D6876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A92D-033A-4227-BBA7-4BEB92EC2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87551"/>
      </p:ext>
    </p:extLst>
  </p:cSld>
  <p:clrMapOvr>
    <a:masterClrMapping/>
  </p:clrMapOvr>
  <p:transition advClick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80225062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0251304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4955510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40652148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21786310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4862777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13926579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FC37-7ADE-457A-A99D-8268E4D49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448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8602-E593-467C-8296-DE428040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749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C052-1371-4297-8959-43831E15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0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A33A-75D3-4DE4-A908-D8B4A49E2051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BE4E-BCFF-44C1-80D9-0314D8B43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20457"/>
      </p:ext>
    </p:extLst>
  </p:cSld>
  <p:clrMapOvr>
    <a:masterClrMapping/>
  </p:clrMapOvr>
  <p:transition advClick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911B-B33B-451E-99E6-CE3FE814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690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FA1F-98A6-40DC-B108-E668E432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801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2064-9ACA-4CC6-BD99-9092A931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0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3360-630C-45C8-A683-CE4AB3F29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92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3664-6B0B-4DFA-A2B8-D7196643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465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E0607-D0D8-4722-9344-F636CC51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311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079B-364F-447B-AFED-FB934EC25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609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94CC-3CEA-4CCE-AEF4-6EB841CE4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285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E9871435-31BE-4AE7-9223-FF1344FE9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7516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472663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7384-31FF-4583-8625-A2AC824DA624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BFB27-F6AA-4480-BB69-76F027CE0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61814"/>
      </p:ext>
    </p:extLst>
  </p:cSld>
  <p:clrMapOvr>
    <a:masterClrMapping/>
  </p:clrMapOvr>
  <p:transition advClick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6297999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4699023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1952294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2112570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97209179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35024966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6998603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280328444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91641080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04E06-EE14-4067-8648-D40F219340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2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9989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96FF-15E4-4F93-98AD-5994056456AC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5078-984A-4BDB-B5D9-AAC5BD7D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98594"/>
      </p:ext>
    </p:extLst>
  </p:cSld>
  <p:clrMapOvr>
    <a:masterClrMapping/>
  </p:clrMapOvr>
  <p:transition advClick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A96D2-FD00-462C-A59F-C7E1223D48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926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CA57F-75C7-4E77-A6DB-9BCBCC2C30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359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9105B-5445-4B09-88ED-47218DDF2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182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7FF1A-317C-464B-8C1E-AF3EED21E5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848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8E3C2-7D89-4918-AE90-A189333A7A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734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251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B67A0-BCE5-4E8D-A7B8-9F00F2C542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237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9B607-34C8-44B3-B7EB-2459A411C7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530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703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3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1373-CD29-4756-A1CB-C50CE7875D3F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DCC5-CC62-477B-89DC-FEF97F56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27429"/>
      </p:ext>
    </p:extLst>
  </p:cSld>
  <p:clrMapOvr>
    <a:masterClrMapping/>
  </p:clrMapOvr>
  <p:transition advClick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7461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981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525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3438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192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0F570-CE3C-40D9-B255-0E16CFBEB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71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CDE6-5531-482E-8024-06A201872704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EA65-3D04-4274-8FAB-9076EF78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5321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3172-5346-4CF3-A400-62F240668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8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D3AA2-C852-4E8E-AE19-8D333A112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7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46D3-DC3E-4C6F-97AD-1AAD70F03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9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066-8C42-4820-9410-67881C09F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4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6BA2-3AD7-4828-A9B8-84F2E76B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2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C093-2912-408C-9DE2-9ED67750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7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6D6B-49AB-4557-986E-65AFC3DC7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8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45728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989-873B-4882-A99F-0AD4F6B47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30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8A4F-F8A1-4E36-A1BD-602BB071C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25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FF32-2EE9-4EE5-B49A-29BD7FFF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11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B4C3-AD82-4D2A-B177-32D8DB73C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08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8C54CA71-D30F-4FA5-9DC3-8603C434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557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1749970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053960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8121989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5171112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8682605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76019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66409705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396620557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0742523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901045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5168974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AC89-2DE0-4DEF-AE56-5E0BFBFAB9AF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6513-9B7B-459E-B3DD-A4162FDF3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84858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A883-CB26-417D-B2CD-937942C6A2BC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3B30-31D0-4F04-8814-D8C972DD5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07993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86D7-A421-41E4-B5B8-CFC453123193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9BEEE-26AE-4391-BBF7-596DA61B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4435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1F82-FAB2-4363-9DD5-B0E6B903DF82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D198-5177-44B2-A51B-F4F231E09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01489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9679-BA5E-4A5C-BB92-A1B4DCBC3581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7FBE-F2DE-49A3-B609-26E7727B3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4622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34960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177F-A0F6-4EAC-B307-8375985344B7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4204-25F4-4CC5-B5BB-D693A989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47859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F246-2899-43D3-B731-BAE354953C42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5E76-4446-4AE3-A818-7E56DE98A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45611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538C0-E1AF-49C7-82EF-41225700FBB2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86F17-DB15-499C-8C04-A79635DF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22137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4814-5134-4AF4-A2C8-1B04C03A105D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742A-70C0-42F4-8AEE-7812C70F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20173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1DDF-2913-4371-B924-9156D9CEB540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9F9EE-1326-4267-AF8F-36BFDDB67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43329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D272-851E-47F4-90AE-B4AD397F2651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DBB8-1DAA-4E12-9296-CB504654A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72242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E8D8-4A36-4D15-8156-BCD9CB62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78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3914-AE9B-4DBB-A844-2A3FC5C2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7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59C7F-7BC9-4104-948D-2A96876F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71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04AA-3E25-4840-B3D5-4F11A1090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99618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8294-4CA2-4AC5-AAC1-8194A8DA9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59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000C-44C0-486A-8BC7-4F1104BA3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4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E134-A68E-44A4-82A9-FBDAA76F5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10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8DBD-31B6-4EAB-8631-2E405EF60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41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C4CA-A213-46D7-BFB7-EC8E92A00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00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8974-781B-4776-98F4-32DEE24B8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47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371D-7043-4891-8696-DC2F9BAA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30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39B322D7-D00E-43F4-8808-F798C415A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278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83346009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059494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4111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8722300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2322121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89317227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39301753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88776557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4792921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2102736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73333234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3568-FFBE-4244-8FAA-A61C05201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59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9A34-A1BF-42B3-8C04-556CA193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56388"/>
      </p:ext>
    </p:extLst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A6E1-E938-4FD3-AE8F-8706FC12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3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4B4B-7AF4-40DB-86AB-7D019A021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80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3AC9F-9FDE-4051-8776-51111C561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36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9984-1E05-4A7F-BC90-87E7DFA20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265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7921-1315-48D6-B353-2803A1310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19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1FCC-7B48-471E-8C1B-60CD7FFFF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68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62B8-7E02-4C2A-B1F4-BEEE13AB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74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76E6-7924-4641-8209-86F2A3D9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36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918D-279D-4573-8632-8AF904715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64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2F3837E6-721A-4EF0-A421-3ED76704B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92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95900"/>
      </p:ext>
    </p:extLst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4278044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214206454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90034194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8319137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7732569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00353285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414557309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74136773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6806473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1"/>
            <a:ext cx="2057400" cy="5129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019800" cy="5129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</p:spTree>
    <p:extLst>
      <p:ext uri="{BB962C8B-B14F-4D97-AF65-F5344CB8AC3E}">
        <p14:creationId xmlns:p14="http://schemas.microsoft.com/office/powerpoint/2010/main" val="1686819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7172" name="Picture 4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7172" name="Picture 4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B863D88A-C566-4527-886D-3C25F3E346F9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2AF6BCC9-07A5-4F53-9773-1ED7E7C6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FA40F570-CE3C-40D9-B255-0E16CFBE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00" name="Picture 4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E325264B-CB23-45D2-AFA7-E4EB21C8A584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AF826B38-D3CB-403C-97D5-A595F1FAD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868C849C-3676-439B-8CD1-A3606272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597A788-C0AD-4518-840D-785E3826A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5C24EB-3906-4A0F-8187-3859B6A18D8E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7E66-1BCD-46F2-A937-B48AB435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55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0369CE87-6399-4286-9D45-DC0F859D16E7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B0815130-CCF3-4505-9119-690EB8D99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7AA54DBB-63F7-4B06-9B60-14301B690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100" name="Picture 4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25B7DE45-F4A8-4A33-A48F-7120B15D3FD9}" type="datetimeFigureOut">
              <a:rPr lang="ru-RU"/>
              <a:pPr>
                <a:defRPr/>
              </a:pPr>
              <a:t>14.06.2022</a:t>
            </a:fld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7A4E7BAA-20F5-4F41-B0AC-75F53E007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DC425F2E-F3C1-45B3-AE85-B9C2A8CBB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+mn-lt"/>
              </a:defRPr>
            </a:lvl1pPr>
          </a:lstStyle>
          <a:p>
            <a:pPr>
              <a:defRPr/>
            </a:pPr>
            <a:fld id="{FCA8D4DA-A766-48A3-9097-F2F2E4E9A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8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Сообщество "ИКТ в начальной школе". 2007 год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56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 bwMode="auto">
          <a:xfrm>
            <a:off x="1142977" y="3714753"/>
            <a:ext cx="7643866" cy="1974279"/>
          </a:xfrm>
          <a:prstGeom prst="foldedCorner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68288" indent="-88900" algn="ctr">
              <a:lnSpc>
                <a:spcPct val="90000"/>
              </a:lnSpc>
              <a:defRPr/>
            </a:pP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Файрузова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Гульнара </a:t>
            </a:r>
            <a:r>
              <a:rPr lang="ru-RU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Ильдаровна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русского языка и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литературы 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,</a:t>
            </a: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первой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квалификационной  категории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268288" indent="-88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МБОУ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СОШ №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27г. Набережные Челны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1428750" y="285750"/>
            <a:ext cx="7000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8000" b="1">
                <a:latin typeface="Times New Roman" pitchFamily="18" charset="0"/>
              </a:rPr>
              <a:t>Русский язык. 5 класс</a:t>
            </a:r>
          </a:p>
        </p:txBody>
      </p:sp>
    </p:spTree>
    <p:extLst>
      <p:ext uri="{BB962C8B-B14F-4D97-AF65-F5344CB8AC3E}">
        <p14:creationId xmlns:p14="http://schemas.microsoft.com/office/powerpoint/2010/main" val="40121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 bwMode="auto">
          <a:xfrm>
            <a:off x="5876528" y="4661520"/>
            <a:ext cx="28803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2. Укажите предложение, в котором неверно выделен второстепенный член предложения.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079612" y="1772816"/>
            <a:ext cx="7596844" cy="461845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Мы принесли цветы в корзине.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Осенний ветер гонит по небу  серые тучи.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Муравей - удивительный     труженик.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----    ---   ----   -----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283968" y="2852936"/>
            <a:ext cx="144016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139952" y="2852936"/>
            <a:ext cx="28803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5220072" y="2852936"/>
            <a:ext cx="144016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96" name="Прямая соединительная линия 29695"/>
          <p:cNvCxnSpPr/>
          <p:nvPr/>
        </p:nvCxnSpPr>
        <p:spPr bwMode="auto">
          <a:xfrm>
            <a:off x="4572000" y="285293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98" name="Прямая соединительная линия 29697"/>
          <p:cNvCxnSpPr/>
          <p:nvPr/>
        </p:nvCxnSpPr>
        <p:spPr bwMode="auto">
          <a:xfrm>
            <a:off x="5004048" y="285293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01" name="Прямая соединительная линия 29700"/>
          <p:cNvCxnSpPr/>
          <p:nvPr/>
        </p:nvCxnSpPr>
        <p:spPr bwMode="auto">
          <a:xfrm>
            <a:off x="1187624" y="393305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03" name="Прямая соединительная линия 29702"/>
          <p:cNvCxnSpPr/>
          <p:nvPr/>
        </p:nvCxnSpPr>
        <p:spPr bwMode="auto">
          <a:xfrm>
            <a:off x="1547664" y="393305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05" name="Прямая соединительная линия 29704"/>
          <p:cNvCxnSpPr/>
          <p:nvPr/>
        </p:nvCxnSpPr>
        <p:spPr bwMode="auto">
          <a:xfrm>
            <a:off x="1979712" y="3933056"/>
            <a:ext cx="2160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819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3. Укажите строку, в которой перечислены только второстепенные члены предложения.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44824"/>
            <a:ext cx="7848872" cy="45243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сказуемое,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</a:t>
            </a:r>
          </a:p>
          <a:p>
            <a:pPr>
              <a:defRPr/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Определение,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обстоятельство, подлежащее.</a:t>
            </a:r>
          </a:p>
          <a:p>
            <a:pPr>
              <a:defRPr/>
            </a:pP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Определение, дополнение,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обстоятельство.</a:t>
            </a:r>
          </a:p>
          <a:p>
            <a:pPr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2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своего товарища: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2132856"/>
            <a:ext cx="7537648" cy="43106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514350" indent="-514350"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1) Я прочитал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2) они понравились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ветер принес</a:t>
            </a: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4) туман окутал.</a:t>
            </a:r>
          </a:p>
          <a:p>
            <a:pPr marL="514350" indent="-514350">
              <a:buAutoNum type="arabicPeriod" startAt="2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144554" cy="1520592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Оцени своего товарища: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753672" cy="4114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«5» – нет ошибок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«4» –  1 ошибка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3» – 2 ошибки</a:t>
            </a:r>
          </a:p>
          <a:p>
            <a:pPr marL="0" indent="0">
              <a:buNone/>
            </a:pPr>
            <a:r>
              <a:rPr lang="ru-RU" alt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alt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ошибок – в следующий раз выполни задание лучше.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5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47393"/>
            <a:ext cx="762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Составьте предложения, используя глагол – сказуемое и вопросы по картинкам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1154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Дети пришли в зоопарк  (смотреть) 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3" y="1988840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кого? 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Кого?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кем?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2458" name="Picture 10" descr="http://vm.ru/photo/vecherka/2013/07/doc6b2435nxiif1k0720305_800_4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3" y="1988840"/>
            <a:ext cx="6219608" cy="41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3572467"/>
              </p:ext>
            </p:extLst>
          </p:nvPr>
        </p:nvGraphicFramePr>
        <p:xfrm>
          <a:off x="1115616" y="404664"/>
          <a:ext cx="7632848" cy="612068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632848"/>
              </a:tblGrid>
              <a:tr h="6120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Расскажите</a:t>
                      </a:r>
                      <a:r>
                        <a:rPr lang="ru-RU" sz="3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дополнении, пользуясь следующим планом ответа. Ответ на каждый вопрос проиллюстрируйте примерами.</a:t>
                      </a:r>
                      <a:endParaRPr lang="ru-RU" sz="3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1.Что обозначает?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2.На какие вопросы отвечает?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Какие члены предложения поясняет?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4.Какими частями речи может быть выражено?</a:t>
                      </a:r>
                      <a:endParaRPr lang="ru-RU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</a:endParaRPr>
                    </a:p>
                  </a:txBody>
                  <a:tcPr marL="56007" marR="56007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9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54075" y="215265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170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81910">
            <a:off x="3521869" y="3518694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4640">
            <a:off x="1446213" y="505460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09">
            <a:off x="5435600" y="1054100"/>
            <a:ext cx="9223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8590">
            <a:off x="496888" y="2847975"/>
            <a:ext cx="10334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2060575"/>
            <a:ext cx="10334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5825">
            <a:off x="4140200" y="5310188"/>
            <a:ext cx="10334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901">
            <a:off x="7092950" y="5302250"/>
            <a:ext cx="103346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16344" b="-4848"/>
          <a:stretch>
            <a:fillRect/>
          </a:stretch>
        </p:blipFill>
        <p:spPr bwMode="auto">
          <a:xfrm>
            <a:off x="3468688" y="876300"/>
            <a:ext cx="760412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16344" b="-4848"/>
          <a:stretch>
            <a:fillRect/>
          </a:stretch>
        </p:blipFill>
        <p:spPr bwMode="auto">
          <a:xfrm>
            <a:off x="7626350" y="876300"/>
            <a:ext cx="66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9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23850" y="285750"/>
            <a:ext cx="8208963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2636838"/>
            <a:ext cx="8280400" cy="3744912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§37, правило, Упр. №  182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94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2420888"/>
            <a:ext cx="6995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Documents and Settings\Lex\Рабочий стол\Танюша\рисунки\уче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8938"/>
            <a:ext cx="235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571500"/>
            <a:ext cx="7721600" cy="4714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  <a:t/>
            </a:r>
            <a:br>
              <a:rPr lang="ru-RU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LTU" pitchFamily="18" charset="0"/>
                <a:cs typeface="LTU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Второстепенные члены предложения. Дополнение.</a:t>
            </a:r>
            <a:endParaRPr lang="ru-RU" sz="5400" dirty="0"/>
          </a:p>
        </p:txBody>
      </p:sp>
      <p:pic>
        <p:nvPicPr>
          <p:cNvPr id="17411" name="Picture 2" descr="C:\Documents and Settings\Lex\Рабочий стол\Танюша\рисунки\уче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928938"/>
            <a:ext cx="2357437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500063"/>
            <a:ext cx="8072437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u="sng" dirty="0"/>
              <a:t>Цели урока: </a:t>
            </a:r>
          </a:p>
          <a:p>
            <a:pPr>
              <a:defRPr/>
            </a:pPr>
            <a:endParaRPr lang="ru-RU" sz="3600" dirty="0" smtClean="0"/>
          </a:p>
          <a:p>
            <a:r>
              <a:rPr lang="ru-RU" sz="3600" dirty="0" smtClean="0"/>
              <a:t>   1) </a:t>
            </a:r>
            <a:r>
              <a:rPr lang="ru-RU" sz="3600" dirty="0"/>
              <a:t>Научиться находить </a:t>
            </a:r>
            <a:r>
              <a:rPr lang="ru-RU" sz="3600" dirty="0" smtClean="0"/>
              <a:t>дополнение  в предложении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   2</a:t>
            </a:r>
            <a:r>
              <a:rPr lang="ru-RU" sz="3600" dirty="0"/>
              <a:t>) Определять его </a:t>
            </a:r>
            <a:r>
              <a:rPr lang="ru-RU" sz="3600" dirty="0" smtClean="0"/>
              <a:t>синтаксическую функцию</a:t>
            </a:r>
            <a:r>
              <a:rPr lang="ru-RU" sz="3600" dirty="0"/>
              <a:t>;</a:t>
            </a:r>
          </a:p>
          <a:p>
            <a:r>
              <a:rPr lang="ru-RU" sz="3600" dirty="0" smtClean="0"/>
              <a:t>    3</a:t>
            </a:r>
            <a:r>
              <a:rPr lang="ru-RU" sz="3600" dirty="0"/>
              <a:t>) Научиться </a:t>
            </a:r>
            <a:r>
              <a:rPr lang="ru-RU" sz="3600" dirty="0" smtClean="0"/>
              <a:t>разграничивать  </a:t>
            </a:r>
            <a:r>
              <a:rPr lang="ru-RU" sz="3600" dirty="0"/>
              <a:t>дополнение </a:t>
            </a:r>
            <a:r>
              <a:rPr lang="ru-RU" sz="3600" dirty="0" smtClean="0"/>
              <a:t> и </a:t>
            </a:r>
            <a:r>
              <a:rPr lang="ru-RU" sz="3600" dirty="0"/>
              <a:t>подлежащее.</a:t>
            </a:r>
          </a:p>
          <a:p>
            <a:pPr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7977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659290" cy="6000618"/>
          </a:xfrm>
        </p:spPr>
        <p:txBody>
          <a:bodyPr/>
          <a:lstStyle/>
          <a:p>
            <a:r>
              <a:rPr lang="ru-RU" dirty="0" smtClean="0"/>
              <a:t>Все члены предложения, кроме подлежащего и сказуемого, </a:t>
            </a:r>
            <a:r>
              <a:rPr lang="ru-RU" b="1" dirty="0" smtClean="0">
                <a:solidFill>
                  <a:srgbClr val="FF0000"/>
                </a:solidFill>
              </a:rPr>
              <a:t>называются второстепенными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Они поясняют, уточняют, дополняют, распространяют как главные, так и второстепенные члены и помогают более точно описывать предметы и явления.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0773816"/>
            <a:ext cx="3816424" cy="28803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6453336"/>
          </a:xfrm>
        </p:spPr>
        <p:txBody>
          <a:bodyPr/>
          <a:lstStyle/>
          <a:p>
            <a:r>
              <a:rPr lang="ru-RU" dirty="0" smtClean="0"/>
              <a:t>Второстепенный член предложения, который обозначает предмет и отвечает на вопросы косвенных падежей( то есть всех, кроме Именительного) </a:t>
            </a:r>
            <a:r>
              <a:rPr lang="ru-RU" b="1" dirty="0" smtClean="0">
                <a:solidFill>
                  <a:srgbClr val="FF0000"/>
                </a:solidFill>
              </a:rPr>
              <a:t>называется дополнением.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27700" y="8469560"/>
            <a:ext cx="5400484" cy="28803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3"/>
          <p:cNvSpPr>
            <a:spLocks noGrp="1"/>
          </p:cNvSpPr>
          <p:nvPr>
            <p:ph idx="1"/>
          </p:nvPr>
        </p:nvSpPr>
        <p:spPr>
          <a:xfrm>
            <a:off x="395288" y="1484785"/>
            <a:ext cx="8425184" cy="4752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1507" name="Picture 4" descr="{1F956D88-43D3-4233-B6DF-3C66100061FA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68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0" y="188913"/>
            <a:ext cx="71294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altLang="ru-RU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1403350" y="908050"/>
            <a:ext cx="7056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найти дополнение?</a:t>
            </a:r>
          </a:p>
        </p:txBody>
      </p:sp>
      <p:sp>
        <p:nvSpPr>
          <p:cNvPr id="5" name="Прямоугольная выноска 4"/>
          <p:cNvSpPr/>
          <p:nvPr/>
        </p:nvSpPr>
        <p:spPr bwMode="auto">
          <a:xfrm>
            <a:off x="1331640" y="2276872"/>
            <a:ext cx="6624761" cy="1152773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 sz="2400">
              <a:latin typeface="Times" charset="0"/>
            </a:endParaRP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1547664" y="2564904"/>
            <a:ext cx="6624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latin typeface="Arial" charset="0"/>
                <a:cs typeface="Arial" charset="0"/>
              </a:rPr>
              <a:t>2.Найти </a:t>
            </a:r>
            <a:r>
              <a:rPr lang="ru-RU" altLang="ru-RU" sz="2400" b="1" dirty="0">
                <a:latin typeface="Arial" charset="0"/>
                <a:cs typeface="Arial" charset="0"/>
              </a:rPr>
              <a:t>слово, от которого </a:t>
            </a:r>
            <a:r>
              <a:rPr lang="ru-RU" altLang="ru-RU" sz="2400" b="1" dirty="0" smtClean="0">
                <a:latin typeface="Arial" charset="0"/>
                <a:cs typeface="Arial" charset="0"/>
              </a:rPr>
              <a:t>зависит второстепенный член предложения</a:t>
            </a:r>
            <a:endParaRPr lang="ru-RU" altLang="ru-RU" sz="2400" b="1" dirty="0">
              <a:latin typeface="Arial" charset="0"/>
              <a:cs typeface="Arial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 bwMode="auto">
          <a:xfrm>
            <a:off x="1475656" y="3573016"/>
            <a:ext cx="6408737" cy="720725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3.Выяснить,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обозначает это слово?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Прямоугольная выноска 8"/>
          <p:cNvSpPr>
            <a:spLocks noChangeArrowheads="1"/>
          </p:cNvSpPr>
          <p:nvPr/>
        </p:nvSpPr>
        <p:spPr bwMode="auto">
          <a:xfrm>
            <a:off x="1547813" y="4508500"/>
            <a:ext cx="6408737" cy="79216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latin typeface="Times" pitchFamily="18" charset="0"/>
                <a:cs typeface="Arial" charset="0"/>
              </a:rPr>
              <a:t>    На какой вопрос отвечает</a:t>
            </a:r>
            <a:r>
              <a:rPr lang="ru-RU" altLang="ru-RU" sz="3600" b="1" dirty="0">
                <a:latin typeface="Times" pitchFamily="18" charset="0"/>
                <a:cs typeface="Arial" charset="0"/>
              </a:rPr>
              <a:t>?</a:t>
            </a:r>
          </a:p>
        </p:txBody>
      </p:sp>
      <p:sp>
        <p:nvSpPr>
          <p:cNvPr id="21514" name="Прямоугольная выноска 10"/>
          <p:cNvSpPr>
            <a:spLocks noChangeArrowheads="1"/>
          </p:cNvSpPr>
          <p:nvPr/>
        </p:nvSpPr>
        <p:spPr bwMode="auto">
          <a:xfrm>
            <a:off x="1763688" y="5517232"/>
            <a:ext cx="6408737" cy="720725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  <a:latin typeface="Times" pitchFamily="18" charset="0"/>
                <a:cs typeface="Arial" charset="0"/>
              </a:rPr>
              <a:t>   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Какой </a:t>
            </a:r>
            <a:r>
              <a:rPr lang="ru-RU" altLang="ru-RU" b="1" dirty="0" smtClean="0">
                <a:latin typeface="Times" pitchFamily="18" charset="0"/>
                <a:cs typeface="Arial" charset="0"/>
              </a:rPr>
              <a:t>частью речи </a:t>
            </a:r>
            <a:r>
              <a:rPr lang="ru-RU" altLang="ru-RU" b="1" dirty="0">
                <a:latin typeface="Times" pitchFamily="18" charset="0"/>
                <a:cs typeface="Arial" charset="0"/>
              </a:rPr>
              <a:t>выражен?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476375" y="1628775"/>
            <a:ext cx="6480175" cy="8286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1.Определить </a:t>
            </a:r>
            <a:r>
              <a:rPr lang="ru-RU" sz="2400" b="1" dirty="0">
                <a:solidFill>
                  <a:schemeClr val="tx1"/>
                </a:solidFill>
              </a:rPr>
              <a:t>грамматическую основу</a:t>
            </a:r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250825" y="908050"/>
            <a:ext cx="1152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6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1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8280920" cy="5462736"/>
          </a:xfrm>
        </p:spPr>
        <p:txBody>
          <a:bodyPr>
            <a:normAutofit fontScale="92500" lnSpcReduction="10000"/>
          </a:bodyPr>
          <a:lstStyle/>
          <a:p>
            <a:endParaRPr lang="ru-RU" sz="3700" b="1" i="1" dirty="0" smtClean="0"/>
          </a:p>
          <a:p>
            <a:r>
              <a:rPr lang="ru-RU" sz="3700" b="1" i="1" dirty="0" smtClean="0"/>
              <a:t>1</a:t>
            </a:r>
            <a:r>
              <a:rPr lang="ru-RU" sz="3700" b="1" i="1" dirty="0"/>
              <a:t>. </a:t>
            </a:r>
            <a:r>
              <a:rPr lang="ru-RU" sz="3700" b="1" i="1" dirty="0" smtClean="0"/>
              <a:t>Лунный свет зал..вал п..ляну. </a:t>
            </a:r>
            <a:endParaRPr lang="ru-RU" sz="3700" dirty="0"/>
          </a:p>
          <a:p>
            <a:r>
              <a:rPr lang="ru-RU" sz="3700" b="1" i="1" dirty="0"/>
              <a:t>2. </a:t>
            </a:r>
            <a:r>
              <a:rPr lang="ru-RU" sz="3700" b="1" i="1" dirty="0" smtClean="0"/>
              <a:t>Все рассматривали </a:t>
            </a:r>
            <a:r>
              <a:rPr lang="ru-RU" sz="3700" b="1" i="1" dirty="0" err="1" smtClean="0"/>
              <a:t>прич</a:t>
            </a:r>
            <a:r>
              <a:rPr lang="ru-RU" sz="3700" b="1" i="1" dirty="0" smtClean="0"/>
              <a:t>..</a:t>
            </a:r>
            <a:r>
              <a:rPr lang="ru-RU" sz="3700" b="1" i="1" dirty="0" err="1" smtClean="0"/>
              <a:t>дливые</a:t>
            </a:r>
            <a:r>
              <a:rPr lang="ru-RU" sz="3700" b="1" i="1" dirty="0" smtClean="0"/>
              <a:t> узоры. </a:t>
            </a:r>
            <a:endParaRPr lang="ru-RU" sz="3700" dirty="0"/>
          </a:p>
          <a:p>
            <a:r>
              <a:rPr lang="ru-RU" sz="3700" b="1" i="1" dirty="0"/>
              <a:t>3. </a:t>
            </a:r>
            <a:r>
              <a:rPr lang="ru-RU" sz="3700" b="1" i="1" dirty="0" smtClean="0"/>
              <a:t>Тучи скрыли остатки лунного диска. </a:t>
            </a:r>
            <a:endParaRPr lang="ru-RU" sz="3700" dirty="0"/>
          </a:p>
          <a:p>
            <a:r>
              <a:rPr lang="ru-RU" sz="3700" b="1" i="1" dirty="0"/>
              <a:t>4. </a:t>
            </a:r>
            <a:r>
              <a:rPr lang="ru-RU" sz="3700" b="1" i="1" dirty="0" err="1" smtClean="0"/>
              <a:t>Девоч</a:t>
            </a:r>
            <a:r>
              <a:rPr lang="ru-RU" sz="3700" b="1" i="1" dirty="0" smtClean="0"/>
              <a:t>( )</a:t>
            </a:r>
            <a:r>
              <a:rPr lang="ru-RU" sz="3700" b="1" i="1" dirty="0" err="1" smtClean="0"/>
              <a:t>ка</a:t>
            </a:r>
            <a:r>
              <a:rPr lang="ru-RU" sz="3700" b="1" i="1" dirty="0" smtClean="0"/>
              <a:t> дёрнула его за пиджак. </a:t>
            </a:r>
            <a:endParaRPr lang="ru-RU" sz="3700" dirty="0"/>
          </a:p>
          <a:p>
            <a:r>
              <a:rPr lang="ru-RU" sz="3700" b="1" i="1" dirty="0" smtClean="0"/>
              <a:t>5.</a:t>
            </a:r>
            <a:r>
              <a:rPr lang="ru-RU" sz="3700" dirty="0" smtClean="0"/>
              <a:t> </a:t>
            </a:r>
            <a:r>
              <a:rPr lang="ru-RU" sz="3700" b="1" i="1" dirty="0" smtClean="0"/>
              <a:t>Мальчишка </a:t>
            </a:r>
            <a:r>
              <a:rPr lang="ru-RU" sz="3700" b="1" i="1" dirty="0" err="1" smtClean="0"/>
              <a:t>прот</a:t>
            </a:r>
            <a:r>
              <a:rPr lang="ru-RU" sz="3700" b="1" i="1" dirty="0" smtClean="0"/>
              <a:t>..</a:t>
            </a:r>
            <a:r>
              <a:rPr lang="ru-RU" sz="3700" b="1" i="1" dirty="0" err="1" smtClean="0"/>
              <a:t>нул</a:t>
            </a:r>
            <a:r>
              <a:rPr lang="ru-RU" sz="3700" b="1" i="1" dirty="0" smtClean="0"/>
              <a:t>  </a:t>
            </a:r>
            <a:r>
              <a:rPr lang="ru-RU" sz="3700" b="1" i="1" dirty="0"/>
              <a:t>хлеб </a:t>
            </a:r>
            <a:r>
              <a:rPr lang="ru-RU" sz="3700" b="1" i="1" dirty="0" smtClean="0"/>
              <a:t> лошади</a:t>
            </a:r>
            <a:r>
              <a:rPr lang="ru-RU" sz="3700" b="1" i="1" dirty="0"/>
              <a:t>. 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23336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 marL="0" indent="0" algn="ctr">
              <a:buFontTx/>
              <a:buNone/>
              <a:defRPr/>
            </a:pPr>
            <a:r>
              <a:rPr lang="ru-RU" sz="5400" dirty="0" smtClean="0"/>
              <a:t> </a:t>
            </a:r>
            <a:r>
              <a:rPr lang="ru-RU" sz="5400" b="1" dirty="0" smtClean="0"/>
              <a:t>Старание и терпение рождают умение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08050"/>
            <a:ext cx="15843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047875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1187450" y="692150"/>
            <a:ext cx="1152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6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560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7772400" cy="9366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ОГЭ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05038"/>
            <a:ext cx="7704782" cy="3508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являются грамматической основой в одном из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предложений?</a:t>
            </a:r>
          </a:p>
          <a:p>
            <a:pPr>
              <a:defRPr/>
            </a:pPr>
            <a:endParaRPr lang="ru-RU" sz="2000" dirty="0"/>
          </a:p>
          <a:p>
            <a:pPr>
              <a:buFont typeface="Wingdings" pitchFamily="2" charset="2"/>
              <a:buNone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Сказы Бажова я прочитал.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Мне они понравились.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Пыль принес ветер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4) Лес окутал густой туман.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711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Тетрад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Тетрад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Листок">
  <a:themeElements>
    <a:clrScheme name="Лист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ис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ст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исток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исток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е после шипящих 5 б</Template>
  <TotalTime>358</TotalTime>
  <Words>473</Words>
  <Application>Microsoft Office PowerPoint</Application>
  <PresentationFormat>Экран (4:3)</PresentationFormat>
  <Paragraphs>88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2_Тетрадь</vt:lpstr>
      <vt:lpstr>Тетрадь</vt:lpstr>
      <vt:lpstr>Листок</vt:lpstr>
      <vt:lpstr>Pixel</vt:lpstr>
      <vt:lpstr>1_Тетрадь</vt:lpstr>
      <vt:lpstr>1_Листок</vt:lpstr>
      <vt:lpstr>1_Pixel</vt:lpstr>
      <vt:lpstr>2_Листок</vt:lpstr>
      <vt:lpstr>2_Pixel</vt:lpstr>
      <vt:lpstr>3_Тетрадь</vt:lpstr>
      <vt:lpstr>4_Тетрадь</vt:lpstr>
      <vt:lpstr>3_Листок</vt:lpstr>
      <vt:lpstr>3_Pixel</vt:lpstr>
      <vt:lpstr>5_Тетрадь</vt:lpstr>
      <vt:lpstr>4_Листок</vt:lpstr>
      <vt:lpstr>4_Pixel</vt:lpstr>
      <vt:lpstr>5_Листок</vt:lpstr>
      <vt:lpstr>5_Pixel</vt:lpstr>
      <vt:lpstr>Ион</vt:lpstr>
      <vt:lpstr>Презентация PowerPoint</vt:lpstr>
      <vt:lpstr> Второстепенные члены предложения. Дополнение.</vt:lpstr>
      <vt:lpstr>Презентация PowerPoint</vt:lpstr>
      <vt:lpstr>Все члены предложения, кроме подлежащего и сказуемого, называются второстепенными. Они поясняют, уточняют, дополняют, распространяют как главные, так и второстепенные члены и помогают более точно описывать предметы и явления.</vt:lpstr>
      <vt:lpstr>Второстепенный член предложения, который обозначает предмет и отвечает на вопросы косвенных падежей( то есть всех, кроме Именительного) называется дополнением.</vt:lpstr>
      <vt:lpstr>Презентация PowerPoint</vt:lpstr>
      <vt:lpstr>Презентация PowerPoint</vt:lpstr>
      <vt:lpstr>Пословица </vt:lpstr>
      <vt:lpstr>Готовимся к ОГЭ </vt:lpstr>
      <vt:lpstr> 2. Укажите предложение, в котором неверно выделен второстепенный член предложения.</vt:lpstr>
      <vt:lpstr>3. Укажите строку, в которой перечислены только второстепенные члены предложения.</vt:lpstr>
      <vt:lpstr>Проверь своего товарища:</vt:lpstr>
      <vt:lpstr>Оцени своего товарища: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admin</cp:lastModifiedBy>
  <cp:revision>45</cp:revision>
  <dcterms:created xsi:type="dcterms:W3CDTF">2015-01-25T16:33:10Z</dcterms:created>
  <dcterms:modified xsi:type="dcterms:W3CDTF">2022-06-14T05:17:02Z</dcterms:modified>
</cp:coreProperties>
</file>