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4" r:id="rId6"/>
    <p:sldId id="276" r:id="rId7"/>
    <p:sldId id="266" r:id="rId8"/>
    <p:sldId id="267" r:id="rId9"/>
    <p:sldId id="281" r:id="rId10"/>
    <p:sldId id="282" r:id="rId11"/>
    <p:sldId id="268" r:id="rId12"/>
    <p:sldId id="269" r:id="rId13"/>
    <p:sldId id="278" r:id="rId14"/>
    <p:sldId id="270" r:id="rId15"/>
    <p:sldId id="271" r:id="rId16"/>
    <p:sldId id="277" r:id="rId17"/>
    <p:sldId id="274" r:id="rId18"/>
    <p:sldId id="275" r:id="rId19"/>
    <p:sldId id="279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>
      <p:cViewPr varScale="1">
        <p:scale>
          <a:sx n="68" d="100"/>
          <a:sy n="68" d="100"/>
        </p:scale>
        <p:origin x="14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C681B-F2CE-4FDD-9521-8BC9B6E11B8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CE1BF-4D6D-4E17-A360-4B047EB52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CE1BF-4D6D-4E17-A360-4B047EB52B3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CE1BF-4D6D-4E17-A360-4B047EB52B3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CCE1BF-4D6D-4E17-A360-4B047EB52B3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740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CCE1BF-4D6D-4E17-A360-4B047EB52B3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441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9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9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34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02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389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79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296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150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638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0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954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32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enbaget.ru/wp-content/uploads/2021/10/01015.jpg" TargetMode="External"/><Relationship Id="rId3" Type="http://schemas.openxmlformats.org/officeDocument/2006/relationships/hyperlink" Target="https://msbpartner.ru/wp-content/uploads/9/4/c/94c6d99eee6114e8639090b456e43bf4.jpeg" TargetMode="External"/><Relationship Id="rId7" Type="http://schemas.openxmlformats.org/officeDocument/2006/relationships/hyperlink" Target="http://vahromeev.ru/wp-content/uploads/2020/09/34-&#1061;&#1088;&#1072;&#1084;-&#1074;-&#1095;&#1077;&#1089;&#1090;&#1100;-&#1082;&#1085;-&#1042;&#1083;&#1072;&#1076;&#1080;&#1084;&#1080;&#1088;&#1072;-&#1050;&#1072;&#1084;&#1077;&#1085;&#1077;&#1094;-&#1055;&#1086;&#1076;&#1086;&#1083;&#1100;&#1089;&#1082;&#1080;&#1081;-3-&#1074;&#1072;&#1088;-scaled.jpg" TargetMode="External"/><Relationship Id="rId2" Type="http://schemas.openxmlformats.org/officeDocument/2006/relationships/hyperlink" Target="http://topmesta.ru/wp-content/uploads/sem-interesnyh-faktov-hrame-vasilija-blazhennogo-moskve-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s.znanio.ru/d5af0e/da/8f/f4664ee90f94453d00f4be546e80fa269f.jpg" TargetMode="External"/><Relationship Id="rId11" Type="http://schemas.openxmlformats.org/officeDocument/2006/relationships/hyperlink" Target="https://lh3.googleusercontent.com/-xpiaZTxoO0g/TW-MnS9-XlI/AAAAAAAAASY/Nf4_KdAKm0E/s1600/%25D0%25A1%25D0%25B2_%25D0%2593%25D0%25B5%25D0%25BE%25D1%2580%25D0%25B3%25D0%25B8%25D0%25B9.jpg" TargetMode="External"/><Relationship Id="rId5" Type="http://schemas.openxmlformats.org/officeDocument/2006/relationships/hyperlink" Target="https://img1.liveinternet.ru/images/attach/d/3/154/799/154799435_111.jpg" TargetMode="External"/><Relationship Id="rId10" Type="http://schemas.openxmlformats.org/officeDocument/2006/relationships/hyperlink" Target="https://yandex.ru/images/search?img_url=https%3A%2F%2Fae01.alicdn.com%2Fkf%2FHTB1Ff9SfgoQMeJjy0Fpq6ATxpXaP%2F5D-Round-Diamond-Painting-Cross-Stitch-Kits-Full-Diamonds-Embroidery-George-Icons-Home-Decoration-Mosaic-Pictures.jpg&amp;lr=118980&amp;pos=0&amp;rpt=simage&amp;source=serp&amp;text=https%3A%2F%2Fpsdsale.com%2Fcomponents%2Fcom_jshopping%2Ffiles%2Fimg_products%2F4465-georgij-pobedonosets.jpg" TargetMode="External"/><Relationship Id="rId4" Type="http://schemas.openxmlformats.org/officeDocument/2006/relationships/hyperlink" Target="https://mykaleidoscope.ru/x/uploads/posts/2022-09/1663439490_58-mykaleidoscope-ru-p-isaakievskii-dvorets-v-sankt-peterburge-ob-68.jpg" TargetMode="External"/><Relationship Id="rId9" Type="http://schemas.openxmlformats.org/officeDocument/2006/relationships/hyperlink" Target="https://i.pinimg.com/originals/81/69/e5/8169e552238c451d55c3edff9f0e073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originals/bc/26/34/bc2634187fcc662170dea84339bdedb4.jpg" TargetMode="External"/><Relationship Id="rId3" Type="http://schemas.openxmlformats.org/officeDocument/2006/relationships/hyperlink" Target="https://molitvaslovo.ru/wp-content/uploads/9/7/7/9778f38edeb0b84373739e7cded27be1.jpeg" TargetMode="External"/><Relationship Id="rId7" Type="http://schemas.openxmlformats.org/officeDocument/2006/relationships/hyperlink" Target="https://pravzhizn.ru/upload/iblock/6b8/vsederzhitel.jpg" TargetMode="External"/><Relationship Id="rId2" Type="http://schemas.openxmlformats.org/officeDocument/2006/relationships/hyperlink" Target="https://cdn.culture.ru/images/3a3b7bef-c7b8-5846-8896-af51170bac6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3.stat01.com/1/9095/90942220/afacdb/troica.jpg" TargetMode="External"/><Relationship Id="rId5" Type="http://schemas.openxmlformats.org/officeDocument/2006/relationships/hyperlink" Target="https://&#1095;&#1091;&#1076;&#1086;&#1074;&#1072;&#1083;&#1080;&#1082;.&#1088;&#1092;/wp-content/uploads/foto-i-znachenie-vladimirskaya-ikona-bozhiej-materi2.jpg" TargetMode="External"/><Relationship Id="rId10" Type="http://schemas.openxmlformats.org/officeDocument/2006/relationships/hyperlink" Target="http://www.logoslovo.ru/media/pic_full/2/7440.jpg" TargetMode="External"/><Relationship Id="rId4" Type="http://schemas.openxmlformats.org/officeDocument/2006/relationships/hyperlink" Target="https://avatars.mds.yandex.net/get-mpic/5219059/img_id7391964469493598580.jpeg/orig" TargetMode="External"/><Relationship Id="rId9" Type="http://schemas.openxmlformats.org/officeDocument/2006/relationships/hyperlink" Target="http://s1.fotokto.ru/photo/full/50/50865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5256583"/>
          </a:xfrm>
        </p:spPr>
        <p:txBody>
          <a:bodyPr>
            <a:normAutofit fontScale="90000"/>
          </a:bodyPr>
          <a:lstStyle/>
          <a:p>
            <a:pPr algn="l"/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Презентация к уроку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по учебному предмету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«Основы религиозных культур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 светской этики» модуль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«Основы православной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культуры» в 4-ом классе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тему «Икона»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учителя начальных классов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МБОУ гимназии №19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 –к Кисловодска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Куртуковой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Ольги Александровны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F59BAB1-9DC1-40E9-BAB4-95D42B5D2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08850"/>
            <a:ext cx="2158008" cy="265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A1E52-2DE7-4C51-ABD0-693BC51D7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702301"/>
          </a:xfrm>
        </p:spPr>
        <p:txBody>
          <a:bodyPr>
            <a:normAutofit fontScale="90000"/>
          </a:bodyPr>
          <a:lstStyle/>
          <a:p>
            <a:pPr algn="ctr"/>
            <a:r>
              <a:rPr lang="ru-RU"/>
              <a:t> </a:t>
            </a:r>
            <a:r>
              <a:rPr lang="ru-RU" sz="4400" b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Святой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062927-7979-4D86-ABC8-63A22F66B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3158" y="1790070"/>
            <a:ext cx="3703320" cy="45192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Ксения Петербургская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41252D3-EE18-4231-B5ED-704BF74D88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63440" y="1349845"/>
            <a:ext cx="3703320" cy="4519249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человек, который провёл жизнь в служении Богу и после смерти признан христианской церковью покровителем верующих</a:t>
            </a:r>
            <a:r>
              <a:rPr lang="ru-RU" dirty="0"/>
              <a:t>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4F8510E8-3ACE-4ADC-AC06-0B4D301C5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6" y="988905"/>
            <a:ext cx="3461502" cy="419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9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565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Свет иконы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53559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Николай Чудотворец 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Свет на иконе проступает  через лицо и фигуру святого человека, а не падает на него извне.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5440363" y="1774825"/>
            <a:ext cx="3703637" cy="309433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Троица. Андрей Рублёв</a:t>
            </a:r>
          </a:p>
          <a:p>
            <a:pPr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09AEE977-21B1-48A2-9ACD-5DA28F94E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4" y="851716"/>
            <a:ext cx="3334566" cy="368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AF6EE414-27B9-43C8-A643-D14D8B9C0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909" y="851716"/>
            <a:ext cx="3031988" cy="368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6032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Нимб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46358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Георгий Победоносец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900" dirty="0"/>
              <a:t> </a:t>
            </a:r>
            <a:endParaRPr lang="ru-RU" sz="2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99AB83-5A27-440B-A152-54C13DCD2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124744"/>
            <a:ext cx="3703320" cy="4744351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Голову святого окружает золотой круг. Святой как бы и наполняется светом и сам же, напитавшись им, излучает его. Это 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нимб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знак Божией благодати, которая пронизала жизнь и мысль святого  и вдохновила его любовь.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A5551BC4-3AB0-4CB1-9C87-8E03D08DF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1124744"/>
            <a:ext cx="354369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4781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22960" y="874327"/>
            <a:ext cx="3703320" cy="536298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Казанская Богоматерь</a:t>
            </a:r>
          </a:p>
          <a:p>
            <a:endParaRPr lang="ru-RU" dirty="0"/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764FD2-13D0-42C9-8A4A-01FFD96DC7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6279" y="980728"/>
            <a:ext cx="3840481" cy="525658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поразительное, что есть в иконе – это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ликах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проступают мудрость и любовь. Их глаза передают такое состояние, которое можно выразить старым и точным словом – «</a:t>
            </a:r>
            <a:r>
              <a:rPr lang="ru-RU" sz="9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радостопечалие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На иконе это радость святого о том, что он сам уже с Богом, и печаль его о том, что те, на кого он смотрит, порою еще далеки от Него</a:t>
            </a:r>
            <a:r>
              <a:rPr lang="ru-RU" sz="7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7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endParaRPr lang="ru-RU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17C208A-AFDB-471F-B0CC-E8FCA737E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" y="980728"/>
            <a:ext cx="3498129" cy="416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211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Икона и молитва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3DC578E6-7B29-415A-94DB-38DC0728EFA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711" y="1156752"/>
            <a:ext cx="3426869" cy="301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8E70C38-DB09-4681-96CD-9A24D0B60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3568" y="4725144"/>
            <a:ext cx="7848872" cy="114395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Христиане не молятся иконам. Они молятся перед иконами. Христиане молятся тому, кого они видят на иконе.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A8C4FB73-DF8E-439D-A1FB-37095BABD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865" y="1156752"/>
            <a:ext cx="3438439" cy="301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4456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Поклоны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93156" y="1390368"/>
            <a:ext cx="4165124" cy="49189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      </a:t>
            </a:r>
            <a:r>
              <a:rPr lang="ru-RU" sz="2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Покло́н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– символическое действие, преклонение главы и тела, выражающее смирение и   благоговение  перед Богом. Бывают поклоны 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великие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земные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– когда молящийся становится на колени и прикасается главой земли, и 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малые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или 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поясные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– поясное преклонение главы и тела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4" name="Picture 2" descr="http://www.logoslovo.ru/media/pic_full/2/7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094" y="987770"/>
            <a:ext cx="3754761" cy="4748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586" y="288101"/>
            <a:ext cx="8229600" cy="3682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Соедини изображение иконы с ее названием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72518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Чудотворец     Георгий Победоносец       Казанская Богоматерь            Троица</a:t>
            </a:r>
          </a:p>
          <a:p>
            <a:pPr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Господь Вседержитель  Ксения Петербургская      Спас Нерукотворный        Владимирская            </a:t>
            </a:r>
          </a:p>
          <a:p>
            <a:pPr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Богоматерь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/>
              <a:t>                                                                   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214422"/>
            <a:ext cx="1500198" cy="188119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 стрелкой 12"/>
          <p:cNvCxnSpPr>
            <a:cxnSpLocks/>
          </p:cNvCxnSpPr>
          <p:nvPr/>
        </p:nvCxnSpPr>
        <p:spPr>
          <a:xfrm flipH="1">
            <a:off x="1863823" y="2855178"/>
            <a:ext cx="1283734" cy="448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cxnSpLocks/>
          </p:cNvCxnSpPr>
          <p:nvPr/>
        </p:nvCxnSpPr>
        <p:spPr>
          <a:xfrm>
            <a:off x="1565886" y="2942249"/>
            <a:ext cx="1648505" cy="275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cxnSpLocks/>
          </p:cNvCxnSpPr>
          <p:nvPr/>
        </p:nvCxnSpPr>
        <p:spPr>
          <a:xfrm flipH="1">
            <a:off x="6254025" y="2817890"/>
            <a:ext cx="1224202" cy="5063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5819466" y="2833873"/>
            <a:ext cx="1648505" cy="415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cxnSpLocks/>
          </p:cNvCxnSpPr>
          <p:nvPr/>
        </p:nvCxnSpPr>
        <p:spPr>
          <a:xfrm flipV="1">
            <a:off x="3061102" y="3912226"/>
            <a:ext cx="2374994" cy="547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cxnSpLocks/>
          </p:cNvCxnSpPr>
          <p:nvPr/>
        </p:nvCxnSpPr>
        <p:spPr>
          <a:xfrm flipV="1">
            <a:off x="6094033" y="3912226"/>
            <a:ext cx="1373938" cy="5739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/>
          </p:cNvCxnSpPr>
          <p:nvPr/>
        </p:nvCxnSpPr>
        <p:spPr>
          <a:xfrm flipV="1">
            <a:off x="1057209" y="3915751"/>
            <a:ext cx="1969150" cy="5999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cxnSpLocks/>
          </p:cNvCxnSpPr>
          <p:nvPr/>
        </p:nvCxnSpPr>
        <p:spPr>
          <a:xfrm flipH="1" flipV="1">
            <a:off x="2041784" y="3886533"/>
            <a:ext cx="5357851" cy="570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>
            <a:extLst>
              <a:ext uri="{FF2B5EF4-FFF2-40B4-BE49-F238E27FC236}">
                <a16:creationId xmlns:a16="http://schemas.microsoft.com/office/drawing/2014/main" id="{CF2C40C6-7BA3-46E8-A30D-0AF105CAC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18" y="4472420"/>
            <a:ext cx="2097047" cy="212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>
            <a:extLst>
              <a:ext uri="{FF2B5EF4-FFF2-40B4-BE49-F238E27FC236}">
                <a16:creationId xmlns:a16="http://schemas.microsoft.com/office/drawing/2014/main" id="{0A96A410-15E8-4493-8A3F-6E007E892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803" y="774831"/>
            <a:ext cx="1860821" cy="208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>
            <a:extLst>
              <a:ext uri="{FF2B5EF4-FFF2-40B4-BE49-F238E27FC236}">
                <a16:creationId xmlns:a16="http://schemas.microsoft.com/office/drawing/2014/main" id="{DFFCB480-153E-4515-ABA5-9647F77D8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900" y="729838"/>
            <a:ext cx="1701636" cy="205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>
            <a:extLst>
              <a:ext uri="{FF2B5EF4-FFF2-40B4-BE49-F238E27FC236}">
                <a16:creationId xmlns:a16="http://schemas.microsoft.com/office/drawing/2014/main" id="{7DEB23D6-A0D9-43F3-A2CB-CA72A9E0B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63" y="4494520"/>
            <a:ext cx="1817860" cy="207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>
            <a:extLst>
              <a:ext uri="{FF2B5EF4-FFF2-40B4-BE49-F238E27FC236}">
                <a16:creationId xmlns:a16="http://schemas.microsoft.com/office/drawing/2014/main" id="{B1BC083F-3228-4461-9747-D53B16905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86" y="798327"/>
            <a:ext cx="1720145" cy="21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>
            <a:extLst>
              <a:ext uri="{FF2B5EF4-FFF2-40B4-BE49-F238E27FC236}">
                <a16:creationId xmlns:a16="http://schemas.microsoft.com/office/drawing/2014/main" id="{DACAD892-BDEC-410A-8C2A-1C4AEF6E3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14" y="757591"/>
            <a:ext cx="1787605" cy="209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87E1E2CB-0D6B-43A6-A9C5-D1D560FC5B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6745" y="4482926"/>
            <a:ext cx="1756315" cy="2115161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42A7A2CE-FBE1-4757-AFAC-5A4682980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2" y="4494521"/>
            <a:ext cx="1720145" cy="210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05416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98208"/>
            <a:ext cx="8472518" cy="422795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икона? 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что на иконе проступает свет?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Кому молятся христиане?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бывают поклоны?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Перед кем или чем христианин  совершает поклоны</a:t>
            </a:r>
            <a:r>
              <a:rPr lang="ru-RU" sz="3200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CCC7FCC-F572-4D14-B075-ABD9A8BB3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494" y="176233"/>
            <a:ext cx="2016224" cy="282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661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568"/>
          </a:xfrm>
        </p:spPr>
        <p:txBody>
          <a:bodyPr>
            <a:normAutofit fontScale="2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9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из одноклассников больше всех помог нам на уроке? </a:t>
            </a:r>
          </a:p>
          <a:p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ли у тебя получилось?  Что вызывало трудности?</a:t>
            </a:r>
          </a:p>
          <a:p>
            <a:r>
              <a:rPr lang="ru-RU" sz="9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настроение у тебя в конце урока?  Оцените свою работу</a:t>
            </a:r>
          </a:p>
          <a:p>
            <a:r>
              <a:rPr lang="ru-RU" sz="9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 уроке и покажите ее с помощью цветных кругов.</a:t>
            </a:r>
            <a:endParaRPr lang="en-US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все понятно,                      Мне не все понятно,  у меня          Мне ничего не понятно, 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у меня  все получилось.           не все получилось.                         у меня ничего не 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получилось.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sp>
        <p:nvSpPr>
          <p:cNvPr id="7" name="Овал 6"/>
          <p:cNvSpPr/>
          <p:nvPr/>
        </p:nvSpPr>
        <p:spPr>
          <a:xfrm>
            <a:off x="1269895" y="3770999"/>
            <a:ext cx="1057508" cy="107157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952783" y="3721307"/>
            <a:ext cx="1057509" cy="107157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35672" y="3753036"/>
            <a:ext cx="1057509" cy="107157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B82746F3-E06C-4337-A112-D83DCD2D77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786092"/>
              </p:ext>
            </p:extLst>
          </p:nvPr>
        </p:nvGraphicFramePr>
        <p:xfrm>
          <a:off x="694399" y="3573016"/>
          <a:ext cx="7755201" cy="259228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305958447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394772185"/>
                    </a:ext>
                  </a:extLst>
                </a:gridCol>
                <a:gridCol w="2570625">
                  <a:extLst>
                    <a:ext uri="{9D8B030D-6E8A-4147-A177-3AD203B41FA5}">
                      <a16:colId xmlns:a16="http://schemas.microsoft.com/office/drawing/2014/main" val="1660625282"/>
                    </a:ext>
                  </a:extLst>
                </a:gridCol>
              </a:tblGrid>
              <a:tr h="1352499">
                <a:tc>
                  <a:txBody>
                    <a:bodyPr/>
                    <a:lstStyle/>
                    <a:p>
                      <a:r>
                        <a:rPr lang="ru-RU" dirty="0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192014"/>
                  </a:ext>
                </a:extLst>
              </a:tr>
              <a:tr h="1239789">
                <a:tc>
                  <a:txBody>
                    <a:bodyPr/>
                    <a:lstStyle/>
                    <a:p>
                      <a:r>
                        <a:rPr lang="ru-RU" sz="2000" dirty="0"/>
                        <a:t>                                         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59818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3C715-FEDE-41C2-B4DB-5D7A6DA9C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0230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21A79B-8003-4E06-939C-82D75F222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466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https://kartinkin.net/pics/uploads/posts/2022-08/1660192079_2-kartinkin-net-p-kafedralnii-sobor-khrista-spasitelya-krasi-3.jpg</a:t>
            </a:r>
            <a:endParaRPr lang="ru-RU" dirty="0">
              <a:solidFill>
                <a:schemeClr val="accent2">
                  <a:lumMod val="75000"/>
                </a:schemeClr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http://topmesta.ru/wp-content/uploads/sem-interesnyh-faktov-hrame-vasilija-blazhennogo-moskve-1.jpg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https://msbpartner.ru/wp-content/uploads/9/4/c/94c6d99eee6114e8639090b456e43bf4.jpeg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https://mykaleidoscope.ru/x/uploads/posts/2022-09/1663439490_58-mykaleidoscope-ru-p-isaakievskii-dvorets-v-sankt-peterburge-ob-68.jpg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https://img1.liveinternet.ru/images/attach/d/3/154/799/154799435_111.jpg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https://fs.znanio.ru/d5af0e/da/8f/f4664ee90f94453d00f4be546e80fa269f.jpg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http://vahromeev.ru/wp-content/uploads/2020/09/34-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Храм-в-честь-кн-Владимира-Каменец-Подольский-3-вар-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scaled.jpg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https://www.lenbaget.ru/wp-content/uploads/2021/10/01015.jpg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https://i.pinimg.com/originals/81/69/e5/8169e552238c451d55c3edff9f0e0735.jpg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andex.ru/images/search?img_url=https%3A%2F%2Fae01.alicdn.com%2Fkf%2FHTB1Ff9SfgoQMeJjy0Fpq6ATxpXaP%2F5D-Round-Diamond-Painting-Cross-Stitch-Kits-Full-Diamonds-Embroidery-George-Icons-Home-Decoration-Mosaic-Pictures.jpg&amp;lr=118980&amp;pos=0&amp;rpt=simage&amp;source=serp&amp;text=https%3A%2F%2Fpsdsale.com%2Fcomponents%2Fcom_jshopping%2Ffiles%2Fimg_products%2F4465-georgij-pobedonosets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https://lh3.googleusercontent.com/-xpiaZTxoO0g/TW-MnS9-XlI/AAAAAAAAASY/Nf4_KdAKm0E/s1600/%25D0%25A1%25D0%25B2_%25D0%2593%25D0%25B5%25D0%25BE%25D1%2580%25D0%25B3%25D0%25B8%25D0%25B9.jpg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5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храм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5456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r>
              <a:rPr lang="ru-RU" sz="1400" dirty="0"/>
              <a:t>                </a:t>
            </a:r>
          </a:p>
          <a:p>
            <a:pPr>
              <a:buNone/>
            </a:pPr>
            <a:r>
              <a:rPr lang="ru-RU" sz="5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Храм Христа Спасителя                                Храм Василия Блаженного</a:t>
            </a:r>
          </a:p>
          <a:p>
            <a:pPr>
              <a:buNone/>
            </a:pPr>
            <a:endParaRPr lang="ru-RU" sz="7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>
              <a:buNone/>
            </a:pP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Храм Спаса на Крови                                    Исаакиевский собор</a:t>
            </a:r>
          </a:p>
        </p:txBody>
      </p:sp>
      <p:pic>
        <p:nvPicPr>
          <p:cNvPr id="6148" name="Picture 4" descr="http://topmesta.ru/wp-content/uploads/sem-interesnyh-faktov-hrame-vasilija-blazhennogo-moskv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159500"/>
            <a:ext cx="2857520" cy="1985539"/>
          </a:xfrm>
          <a:prstGeom prst="rect">
            <a:avLst/>
          </a:prstGeom>
          <a:noFill/>
        </p:spPr>
      </p:pic>
      <p:pic>
        <p:nvPicPr>
          <p:cNvPr id="22530" name="Picture 2" descr="https://msbpartner.ru/wp-content/uploads/9/4/c/94c6d99eee6114e8639090b456e43bf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7903" y="3682515"/>
            <a:ext cx="3000396" cy="2075243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388EB4-F205-413E-BB20-E22155F0B2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635" y="3682515"/>
            <a:ext cx="2857520" cy="21006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42B81F-CA3B-4E17-9965-785A01DFA8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874" y="1159500"/>
            <a:ext cx="2987622" cy="194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78A99-5AFD-4D47-9DEE-3C1AA5C93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0230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726E56-9CC6-4EC1-A244-A96E8A83B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124744"/>
            <a:ext cx="8263881" cy="52565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https://cdn.culture.ru/images/3a3b7bef-c7b8-5846-8896-af51170bac65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https://molitvaslovo.ru/wp-content/uploads/9/7/7/9778f38edeb0b84373739e7cded27be1.jpeg</a:t>
            </a:r>
            <a:endParaRPr lang="ru-RU" dirty="0">
              <a:solidFill>
                <a:schemeClr val="accent2">
                  <a:lumMod val="75000"/>
                </a:schemeClr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https://avatars.dzeninfra.ru/get-zen_doc/3453969/pub_601d6ecc53bb652e6a0aba38_601d7022d96a1a50b8dac096/scale_1200</a:t>
            </a:r>
            <a:endParaRPr lang="ru-RU" dirty="0">
              <a:solidFill>
                <a:schemeClr val="accent2">
                  <a:lumMod val="75000"/>
                </a:schemeClr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https://avatars.mds.yandex.net/get-mpic/5219059/img_id7391964469493598580.jpeg/orig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чудовалик.рф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wp-content/uploads/foto-i-znachenie-vladimirskaya-ikona-bozhiej-materi2.jpg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https://i3.stat01.com/1/9095/90942220/afacdb/troica.jpg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https://pravzhizn.ru/upload/iblock/6b8/vsederzhitel.jpg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https://i.pinimg.com/originals/bc/26/34/bc2634187fcc662170dea84339bdedb4.jpg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http://s1.fotokto.ru/photo/full/50/508659.jpg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http://www.logoslovo.ru/media/pic_full/2/7440.jpg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39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03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части храма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AB3398-0C1A-47BB-BC10-50C14839CB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0AD8F5-C477-4909-98BB-5949B6C3D1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F542C6-84FB-419E-8620-4DC430AA0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63" y="1124743"/>
            <a:ext cx="8552583" cy="556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A6D539-11DD-4121-93FF-F8D599A21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075200"/>
            <a:ext cx="9144000" cy="578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114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соответствие между названием понятия и его значением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2920" y="928670"/>
            <a:ext cx="8401080" cy="565469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Запиши в таблицу выбранные цифры под соответствующими буквам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и: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4266"/>
              </p:ext>
            </p:extLst>
          </p:nvPr>
        </p:nvGraphicFramePr>
        <p:xfrm>
          <a:off x="1428728" y="5000636"/>
          <a:ext cx="6072231" cy="1152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6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8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5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59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Понятие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71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Значение понятия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269927"/>
              </p:ext>
            </p:extLst>
          </p:nvPr>
        </p:nvGraphicFramePr>
        <p:xfrm>
          <a:off x="642910" y="1484784"/>
          <a:ext cx="7929618" cy="2736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6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72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Понятие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Значение понятия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6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А. Храм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1. Стена из икон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6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Б. Иконостас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Двери в центре иконостаса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26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В.Царские Врата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3.Главная часть храма, отделённая иконостасом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  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2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Г. Алтарь            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4.Пожелание добра, сочетающееся с молитвой к Богу             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7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Д. Благословение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5.Здание  для совместной молитвы верующих людей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Объект 4">
            <a:extLst>
              <a:ext uri="{FF2B5EF4-FFF2-40B4-BE49-F238E27FC236}">
                <a16:creationId xmlns:a16="http://schemas.microsoft.com/office/drawing/2014/main" id="{6846CD5C-FC71-402B-A6A6-F3F5D51945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7862673"/>
              </p:ext>
            </p:extLst>
          </p:nvPr>
        </p:nvGraphicFramePr>
        <p:xfrm>
          <a:off x="1428728" y="5000636"/>
          <a:ext cx="6072231" cy="1152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351">
                  <a:extLst>
                    <a:ext uri="{9D8B030D-6E8A-4147-A177-3AD203B41FA5}">
                      <a16:colId xmlns:a16="http://schemas.microsoft.com/office/drawing/2014/main" val="3636984873"/>
                    </a:ext>
                  </a:extLst>
                </a:gridCol>
                <a:gridCol w="796358">
                  <a:extLst>
                    <a:ext uri="{9D8B030D-6E8A-4147-A177-3AD203B41FA5}">
                      <a16:colId xmlns:a16="http://schemas.microsoft.com/office/drawing/2014/main" val="4201005862"/>
                    </a:ext>
                  </a:extLst>
                </a:gridCol>
                <a:gridCol w="884193">
                  <a:extLst>
                    <a:ext uri="{9D8B030D-6E8A-4147-A177-3AD203B41FA5}">
                      <a16:colId xmlns:a16="http://schemas.microsoft.com/office/drawing/2014/main" val="1101211033"/>
                    </a:ext>
                  </a:extLst>
                </a:gridCol>
                <a:gridCol w="708523">
                  <a:extLst>
                    <a:ext uri="{9D8B030D-6E8A-4147-A177-3AD203B41FA5}">
                      <a16:colId xmlns:a16="http://schemas.microsoft.com/office/drawing/2014/main" val="2402466297"/>
                    </a:ext>
                  </a:extLst>
                </a:gridCol>
                <a:gridCol w="895903">
                  <a:extLst>
                    <a:ext uri="{9D8B030D-6E8A-4147-A177-3AD203B41FA5}">
                      <a16:colId xmlns:a16="http://schemas.microsoft.com/office/drawing/2014/main" val="1055935853"/>
                    </a:ext>
                  </a:extLst>
                </a:gridCol>
                <a:gridCol w="895903">
                  <a:extLst>
                    <a:ext uri="{9D8B030D-6E8A-4147-A177-3AD203B41FA5}">
                      <a16:colId xmlns:a16="http://schemas.microsoft.com/office/drawing/2014/main" val="186116155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Понятие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030091"/>
                  </a:ext>
                </a:extLst>
              </a:tr>
              <a:tr h="72371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Значение понятия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0192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501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Иконостас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4953966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Ч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 изображено на картинке? Из чего он состоит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Иконостас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это перегородка, отделяющая алтарь от остальной части храма. На ней помещают иконы в несколько рядов — такая традиция распространена в православной церкви.                          Слово «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иконостас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переводится как «стена с иконами».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83E228A-5FB6-4D06-8462-F0B865F7A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" y="836711"/>
            <a:ext cx="7589520" cy="325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5"/>
            <a:ext cx="8229600" cy="79456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 «Икона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450" y="1268761"/>
            <a:ext cx="8229600" cy="4752528"/>
          </a:xfrm>
        </p:spPr>
        <p:txBody>
          <a:bodyPr/>
          <a:lstStyle/>
          <a:p>
            <a:pPr>
              <a:buNone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1)Познакомимся с понятиями</a:t>
            </a:r>
          </a:p>
          <a:p>
            <a:pPr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«икона», «нимб»,  «лик»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2)Узнаем чем необычна </a:t>
            </a:r>
          </a:p>
          <a:p>
            <a:pPr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икона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)Будем учиться уважать </a:t>
            </a:r>
          </a:p>
          <a:p>
            <a:pPr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православные традиции и культуру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07642F-CEE9-4D99-A81A-E031362BB14A}"/>
              </a:ext>
            </a:extLst>
          </p:cNvPr>
          <p:cNvSpPr/>
          <p:nvPr/>
        </p:nvSpPr>
        <p:spPr>
          <a:xfrm flipH="1">
            <a:off x="6300192" y="3244334"/>
            <a:ext cx="2456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Спас Нерукотворный </a:t>
            </a:r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89F60AE-4A70-4159-832C-125665F2F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61" y="436694"/>
            <a:ext cx="2974989" cy="299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ikonamira.ru/wp-content/uploads/2021/10/bogorodica-kazanskaja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s://psdsale.com/components/com_jshopping/files/img_products/4465-georgij-pobedonos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597" y="3814913"/>
            <a:ext cx="1977199" cy="2538625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отличить икону от картины?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98315F1-E965-4CB0-BD38-1188B742C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97" y="1107177"/>
            <a:ext cx="1977200" cy="245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DA9896-4042-486F-94EA-A1A70563B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57" y="3837656"/>
            <a:ext cx="1977200" cy="2397617"/>
          </a:xfrm>
          <a:prstGeom prst="rect">
            <a:avLst/>
          </a:prstGeom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5F0E72EB-B333-4DCE-A7FC-AFBA5221A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400" y="1113327"/>
            <a:ext cx="1977200" cy="247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FC00BBEB-62A5-4C7D-81DC-E8A6A0719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568" y="3837656"/>
            <a:ext cx="1977200" cy="249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659541FE-EB0D-4428-B10D-23028F0A4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30728"/>
            <a:ext cx="2099356" cy="245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0629C7-4696-4198-B052-66189B54727C}"/>
              </a:ext>
            </a:extLst>
          </p:cNvPr>
          <p:cNvSpPr/>
          <p:nvPr/>
        </p:nvSpPr>
        <p:spPr>
          <a:xfrm>
            <a:off x="768468" y="3649025"/>
            <a:ext cx="79183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Живописная икона заметно отличается от картины. Это потому, что задача иконы – показать внутренний мир святого человека, изобразить Божественный свет в душе. Но не всякое изображение на религиозную тему может считаться иконой, а только то, что соответствует догматам Церкви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0230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59" y="1196752"/>
            <a:ext cx="7543801" cy="496855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1.Свет иконы</a:t>
            </a:r>
          </a:p>
          <a:p>
            <a:pPr marL="0" lv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Икона и молитва</a:t>
            </a:r>
          </a:p>
          <a:p>
            <a:pPr marL="0" lv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Поклонение и поклон</a:t>
            </a:r>
          </a:p>
          <a:p>
            <a:pPr marL="0" lvl="0" indent="0"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Го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сподь Вседержитель</a:t>
            </a:r>
          </a:p>
          <a:p>
            <a:endParaRPr lang="ru-RU" dirty="0"/>
          </a:p>
          <a:p>
            <a:pPr algn="r">
              <a:buNone/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A46B88-7C55-493A-9DAD-C8BF9A7F6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855" y="1628800"/>
            <a:ext cx="2524905" cy="3040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B80E6-2D6F-445D-A536-284B879F2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4756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Икона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922AF8E5-B878-457D-836A-6A66A60EAE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2960" y="980729"/>
            <a:ext cx="3703320" cy="4888366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Владимирская Богоматерь</a:t>
            </a: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48453AB4-81B9-44FA-8586-348A7347EE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4899" y="1276937"/>
            <a:ext cx="4075217" cy="488836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Иконою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или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называется изображение Самого Бога, Божией Матери, ангелов, святых угодников. Иконы изображают святых и освящаются в церкви. Через что им сообщается благодать Святого Духа. Иконы всегда освящаются святой водой и часто бывают чудотворными, то есть творящими благо для людей Божественным провидением - исцеляя больных, исправляя грешников.</a:t>
            </a: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E0DB94C0-8EE9-4BC9-A217-452BC4097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4" y="988905"/>
            <a:ext cx="3701015" cy="409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30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305</TotalTime>
  <Words>1212</Words>
  <Application>Microsoft Office PowerPoint</Application>
  <PresentationFormat>Экран (4:3)</PresentationFormat>
  <Paragraphs>250</Paragraphs>
  <Slides>20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Calibri Light</vt:lpstr>
      <vt:lpstr>Times New Roman</vt:lpstr>
      <vt:lpstr>Verdana</vt:lpstr>
      <vt:lpstr>Ретро</vt:lpstr>
      <vt:lpstr>  Презентация к уроку   по учебному предмету «Основы религиозных культур  и светской этики» модуль  «Основы православной  культуры» в 4-ом классе  на тему «Икона»  учителя начальных классов  МБОУ гимназии №19  г –к Кисловодска  Куртуковой Ольги Александровны </vt:lpstr>
      <vt:lpstr>Назовите храм</vt:lpstr>
      <vt:lpstr>Назовите части храма </vt:lpstr>
      <vt:lpstr>Найдите соответствие между названием понятия и его значением</vt:lpstr>
      <vt:lpstr>Иконостас</vt:lpstr>
      <vt:lpstr>  Тема урока: «Икона» </vt:lpstr>
      <vt:lpstr>   Как отличить икону от картины?</vt:lpstr>
      <vt:lpstr>План</vt:lpstr>
      <vt:lpstr> Икона</vt:lpstr>
      <vt:lpstr> Святой</vt:lpstr>
      <vt:lpstr>Свет иконы</vt:lpstr>
      <vt:lpstr>Нимб</vt:lpstr>
      <vt:lpstr>Лик</vt:lpstr>
      <vt:lpstr>Икона и молитва</vt:lpstr>
      <vt:lpstr>Поклоны</vt:lpstr>
      <vt:lpstr>Соедини изображение иконы с ее названием</vt:lpstr>
      <vt:lpstr>Ответьте на вопросы:  </vt:lpstr>
      <vt:lpstr>Рефлексия</vt:lpstr>
      <vt:lpstr>Источники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« Основам  религиозных культур  и светской этики»  Модуль «Основы  православной культуры»  Тема: «Икона»</dc:title>
  <dc:creator>Кабинет12</dc:creator>
  <cp:lastModifiedBy>User</cp:lastModifiedBy>
  <cp:revision>34</cp:revision>
  <dcterms:modified xsi:type="dcterms:W3CDTF">2023-06-16T14:24:25Z</dcterms:modified>
</cp:coreProperties>
</file>