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-17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7E89A7-D88B-4B65-A445-E995ABBFD3EF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0FA34-6CF7-445D-9D6F-33C5EE1407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0369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0FA34-6CF7-445D-9D6F-33C5EE1407C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6899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0FA34-6CF7-445D-9D6F-33C5EE1407C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3364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7E201-29CE-4E5B-A3A3-ED8FE15A3FC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78B26-FDFB-4301-B5A8-DAB51182D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159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7E201-29CE-4E5B-A3A3-ED8FE15A3FC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78B26-FDFB-4301-B5A8-DAB51182D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3451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7E201-29CE-4E5B-A3A3-ED8FE15A3FC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78B26-FDFB-4301-B5A8-DAB51182D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7852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7E201-29CE-4E5B-A3A3-ED8FE15A3FC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78B26-FDFB-4301-B5A8-DAB51182D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2313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7E201-29CE-4E5B-A3A3-ED8FE15A3FC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78B26-FDFB-4301-B5A8-DAB51182D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4757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7E201-29CE-4E5B-A3A3-ED8FE15A3FC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78B26-FDFB-4301-B5A8-DAB51182D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012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7E201-29CE-4E5B-A3A3-ED8FE15A3FC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78B26-FDFB-4301-B5A8-DAB51182D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7582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7E201-29CE-4E5B-A3A3-ED8FE15A3FC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78B26-FDFB-4301-B5A8-DAB51182D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7528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7E201-29CE-4E5B-A3A3-ED8FE15A3FC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78B26-FDFB-4301-B5A8-DAB51182D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6913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7E201-29CE-4E5B-A3A3-ED8FE15A3FC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78B26-FDFB-4301-B5A8-DAB51182D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5804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7E201-29CE-4E5B-A3A3-ED8FE15A3FC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78B26-FDFB-4301-B5A8-DAB51182D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0635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7E201-29CE-4E5B-A3A3-ED8FE15A3FC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678B26-FDFB-4301-B5A8-DAB51182D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9042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745883"/>
            <a:ext cx="12192000" cy="431612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46737" y="862963"/>
            <a:ext cx="50225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Лыжный спорт</a:t>
            </a:r>
            <a:endParaRPr lang="ru-RU" sz="5400" b="1" i="1" u="sng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78900" y="4815236"/>
            <a:ext cx="32131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Выполнила:</a:t>
            </a:r>
          </a:p>
          <a:p>
            <a:r>
              <a:rPr lang="ru-RU" sz="2000" b="1" i="1" dirty="0"/>
              <a:t>Бондаренко Галина</a:t>
            </a:r>
          </a:p>
          <a:p>
            <a:r>
              <a:rPr lang="ru-RU" sz="2000" b="1" i="1" dirty="0"/>
              <a:t>Ивановна </a:t>
            </a:r>
          </a:p>
          <a:p>
            <a:r>
              <a:rPr lang="ru-RU" sz="2000" b="1" i="1" dirty="0"/>
              <a:t>Учитель </a:t>
            </a:r>
            <a:r>
              <a:rPr lang="ru-RU" sz="2000" b="1" i="1" dirty="0" smtClean="0"/>
              <a:t>физкультуры</a:t>
            </a:r>
            <a:endParaRPr lang="ru-RU" sz="2000" b="1" i="1" dirty="0"/>
          </a:p>
          <a:p>
            <a:r>
              <a:rPr lang="ru-RU" sz="2000" b="1" i="1" dirty="0"/>
              <a:t>МБОУ СОШ №30 г</a:t>
            </a:r>
            <a:r>
              <a:rPr lang="ru-RU" sz="2000" b="1" i="1" dirty="0" smtClean="0"/>
              <a:t>. Братск</a:t>
            </a:r>
            <a:endParaRPr lang="ru-RU" sz="2000" b="1" i="1" dirty="0"/>
          </a:p>
          <a:p>
            <a:endParaRPr lang="ru-RU" sz="2000" b="1" i="1" dirty="0"/>
          </a:p>
          <a:p>
            <a:r>
              <a:rPr lang="ru-RU" sz="2000" b="1" i="1" dirty="0" smtClean="0"/>
              <a:t>2021г</a:t>
            </a:r>
            <a:r>
              <a:rPr lang="ru-RU" sz="2000" b="1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99070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60" b="17724"/>
          <a:stretch/>
        </p:blipFill>
        <p:spPr>
          <a:xfrm>
            <a:off x="0" y="1"/>
            <a:ext cx="7937500" cy="40767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889500" y="2727059"/>
            <a:ext cx="72009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/>
              <a:t>В 1948г. </a:t>
            </a:r>
            <a:r>
              <a:rPr lang="ru-RU" sz="2800" b="1" i="1" dirty="0" smtClean="0"/>
              <a:t>Всесоюзная </a:t>
            </a:r>
            <a:r>
              <a:rPr lang="ru-RU" sz="2800" b="1" i="1" dirty="0"/>
              <a:t>секция лыжного спорта вошла в состав Международной федерации ( ФИС ). Это давало право советским лыжникам участвовать в международных соревнованиях</a:t>
            </a:r>
            <a:r>
              <a:rPr lang="ru-RU" sz="2800" b="1" i="1" dirty="0" smtClean="0"/>
              <a:t>.</a:t>
            </a:r>
          </a:p>
          <a:p>
            <a:r>
              <a:rPr lang="ru-RU" sz="2800" b="1" i="1" dirty="0" smtClean="0"/>
              <a:t>1956г</a:t>
            </a:r>
            <a:r>
              <a:rPr lang="ru-RU" sz="2800" b="1" i="1" dirty="0"/>
              <a:t>. VII Зимние Олимпийские игры в Италии, стали первыми играми для советских спортсменов.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6800" r="-79" b="33137"/>
          <a:stretch/>
        </p:blipFill>
        <p:spPr>
          <a:xfrm>
            <a:off x="3708400" y="0"/>
            <a:ext cx="8483600" cy="27270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900" y="4076701"/>
            <a:ext cx="4457700" cy="26415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79813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14" t="-1210" b="5817"/>
          <a:stretch/>
        </p:blipFill>
        <p:spPr>
          <a:xfrm>
            <a:off x="7073900" y="4775200"/>
            <a:ext cx="5118100" cy="2082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80718" b="6265"/>
          <a:stretch/>
        </p:blipFill>
        <p:spPr>
          <a:xfrm>
            <a:off x="0" y="4775200"/>
            <a:ext cx="8064500" cy="20686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5" t="1037" r="4015" b="14760"/>
          <a:stretch/>
        </p:blipFill>
        <p:spPr>
          <a:xfrm>
            <a:off x="0" y="0"/>
            <a:ext cx="5629276" cy="258991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2476500"/>
            <a:ext cx="1282700" cy="1134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203200"/>
            <a:ext cx="641350" cy="520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606800" y="2476500"/>
            <a:ext cx="736600" cy="1134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076950" y="804882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i="1" dirty="0"/>
              <a:t>28 февраля 1982г. в нашей стране впервые был проведён " </a:t>
            </a:r>
            <a:r>
              <a:rPr lang="ru-RU" sz="2800" b="1" i="1" dirty="0" smtClean="0"/>
              <a:t>Всесоюзный </a:t>
            </a:r>
            <a:r>
              <a:rPr lang="ru-RU" sz="2800" b="1" i="1" dirty="0"/>
              <a:t>день лыжника". Прославленные ветераны лыжного спорта, участники сборной команды </a:t>
            </a:r>
            <a:r>
              <a:rPr lang="ru-RU" sz="2800" b="1" i="1" dirty="0" smtClean="0"/>
              <a:t>СССР </a:t>
            </a:r>
            <a:r>
              <a:rPr lang="ru-RU" sz="2800" b="1" i="1" dirty="0"/>
              <a:t>предложили: </a:t>
            </a:r>
            <a:r>
              <a:rPr lang="ru-RU" sz="2800" b="1" i="1" dirty="0" smtClean="0"/>
              <a:t>"Пусть </a:t>
            </a:r>
            <a:r>
              <a:rPr lang="ru-RU" sz="2800" b="1" i="1" dirty="0"/>
              <a:t>каждый, кто хоть в </a:t>
            </a:r>
            <a:r>
              <a:rPr lang="ru-RU" sz="2800" b="1" i="1" dirty="0" smtClean="0"/>
              <a:t>какой-то </a:t>
            </a:r>
            <a:r>
              <a:rPr lang="ru-RU" sz="2800" b="1" i="1" dirty="0"/>
              <a:t>мере увлекается лыжным спортом, одолеет свою дистанцию".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9450" y="3162301"/>
            <a:ext cx="2857500" cy="22671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925" y="2696632"/>
            <a:ext cx="2895601" cy="23697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38558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249" y="3029635"/>
            <a:ext cx="2773525" cy="2019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r="391" b="33313"/>
          <a:stretch/>
        </p:blipFill>
        <p:spPr>
          <a:xfrm>
            <a:off x="0" y="6158954"/>
            <a:ext cx="12192000" cy="68548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94425" y="-119688"/>
            <a:ext cx="880420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i="1" u="sng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Основы техники передвижения на лыжах</a:t>
            </a:r>
            <a:endParaRPr lang="ru-RU" sz="3600" b="1" i="1" u="sng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88900" y="526643"/>
            <a:ext cx="5080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</a:rPr>
              <a:t>а) </a:t>
            </a:r>
            <a:r>
              <a:rPr lang="ru-RU" sz="2000" b="1" i="1" u="sng" dirty="0">
                <a:solidFill>
                  <a:srgbClr val="0070C0"/>
                </a:solidFill>
              </a:rPr>
              <a:t>Лыжные ходы</a:t>
            </a:r>
          </a:p>
          <a:p>
            <a:r>
              <a:rPr lang="ru-RU" sz="2000" b="1" i="1" dirty="0"/>
              <a:t>    </a:t>
            </a:r>
            <a:r>
              <a:rPr lang="ru-RU" sz="2000" b="1" i="1" u="sng" dirty="0" smtClean="0">
                <a:solidFill>
                  <a:srgbClr val="FF0000"/>
                </a:solidFill>
              </a:rPr>
              <a:t>Попеременный</a:t>
            </a:r>
            <a:r>
              <a:rPr lang="ru-RU" sz="2000" b="1" i="1" dirty="0"/>
              <a:t>: </a:t>
            </a:r>
            <a:r>
              <a:rPr lang="ru-RU" sz="2000" b="1" i="1" dirty="0" smtClean="0"/>
              <a:t>  1. двушажный</a:t>
            </a:r>
            <a:endParaRPr lang="ru-RU" sz="2000" b="1" i="1" dirty="0"/>
          </a:p>
          <a:p>
            <a:r>
              <a:rPr lang="ru-RU" sz="2000" b="1" i="1" dirty="0"/>
              <a:t>                     </a:t>
            </a:r>
            <a:r>
              <a:rPr lang="ru-RU" sz="2000" b="1" i="1" dirty="0" smtClean="0"/>
              <a:t>                 2. четырёхшажный</a:t>
            </a:r>
          </a:p>
          <a:p>
            <a:endParaRPr lang="ru-RU" sz="2000" b="1" i="1" dirty="0"/>
          </a:p>
          <a:p>
            <a:endParaRPr lang="ru-RU" sz="2000" b="1" i="1" dirty="0" smtClean="0"/>
          </a:p>
          <a:p>
            <a:endParaRPr lang="ru-RU" sz="2000" b="1" i="1" dirty="0"/>
          </a:p>
          <a:p>
            <a:endParaRPr lang="ru-RU" sz="2000" b="1" i="1" dirty="0" smtClean="0"/>
          </a:p>
          <a:p>
            <a:endParaRPr lang="ru-RU" sz="2000" b="1" i="1" dirty="0" smtClean="0"/>
          </a:p>
          <a:p>
            <a:endParaRPr lang="ru-RU" sz="2000" b="1" i="1" dirty="0" smtClean="0"/>
          </a:p>
          <a:p>
            <a:endParaRPr lang="ru-RU" sz="2000" b="1" i="1" dirty="0"/>
          </a:p>
          <a:p>
            <a:r>
              <a:rPr lang="ru-RU" sz="2000" b="1" i="1" dirty="0"/>
              <a:t> </a:t>
            </a:r>
            <a:r>
              <a:rPr lang="ru-RU" sz="2000" b="1" i="1" dirty="0" smtClean="0">
                <a:solidFill>
                  <a:srgbClr val="FF0000"/>
                </a:solidFill>
              </a:rPr>
              <a:t> </a:t>
            </a:r>
            <a:r>
              <a:rPr lang="ru-RU" sz="2000" b="1" i="1" u="sng" dirty="0">
                <a:solidFill>
                  <a:srgbClr val="FF0000"/>
                </a:solidFill>
              </a:rPr>
              <a:t>Одновременный</a:t>
            </a:r>
            <a:r>
              <a:rPr lang="ru-RU" sz="2000" b="1" i="1" dirty="0"/>
              <a:t>: </a:t>
            </a:r>
            <a:r>
              <a:rPr lang="ru-RU" sz="2000" b="1" i="1" dirty="0" smtClean="0"/>
              <a:t>1. бесшажный</a:t>
            </a:r>
            <a:endParaRPr lang="ru-RU" sz="2000" b="1" i="1" dirty="0"/>
          </a:p>
          <a:p>
            <a:r>
              <a:rPr lang="ru-RU" sz="2000" b="1" i="1" dirty="0"/>
              <a:t>                     </a:t>
            </a:r>
            <a:r>
              <a:rPr lang="ru-RU" sz="2000" b="1" i="1" dirty="0" smtClean="0"/>
              <a:t>               2. одношажный</a:t>
            </a:r>
          </a:p>
          <a:p>
            <a:r>
              <a:rPr lang="ru-RU" sz="2000" b="1" i="1" dirty="0"/>
              <a:t> </a:t>
            </a:r>
            <a:r>
              <a:rPr lang="ru-RU" sz="2000" b="1" i="1" dirty="0" smtClean="0"/>
              <a:t>                                      (скоростной)</a:t>
            </a:r>
            <a:endParaRPr lang="ru-RU" sz="2000" b="1" i="1" dirty="0"/>
          </a:p>
          <a:p>
            <a:r>
              <a:rPr lang="ru-RU" sz="2000" b="1" i="1" dirty="0"/>
              <a:t>                   </a:t>
            </a:r>
            <a:r>
              <a:rPr lang="ru-RU" sz="2000" b="1" i="1" dirty="0" smtClean="0"/>
              <a:t>                 3. двушажный</a:t>
            </a:r>
            <a:endParaRPr lang="ru-RU" sz="2000" b="1" i="1" dirty="0"/>
          </a:p>
          <a:p>
            <a:endParaRPr lang="ru-RU" sz="2000" b="1" i="1" dirty="0" smtClean="0"/>
          </a:p>
          <a:p>
            <a:endParaRPr lang="ru-RU" sz="2000" b="1" i="1" dirty="0"/>
          </a:p>
          <a:p>
            <a:r>
              <a:rPr lang="ru-RU" sz="2000" b="1" i="1" dirty="0"/>
              <a:t>         </a:t>
            </a:r>
          </a:p>
          <a:p>
            <a:r>
              <a:rPr lang="ru-RU" sz="2000" b="1" i="1" dirty="0"/>
              <a:t>  </a:t>
            </a:r>
            <a:r>
              <a:rPr lang="ru-RU" sz="2000" b="1" i="1" dirty="0" smtClean="0"/>
              <a:t>                   </a:t>
            </a:r>
            <a:r>
              <a:rPr lang="ru-RU" sz="2000" b="1" i="1" dirty="0"/>
              <a:t>И более современный </a:t>
            </a:r>
            <a:r>
              <a:rPr lang="ru-RU" sz="2000" b="1" i="1" u="sng" dirty="0">
                <a:solidFill>
                  <a:srgbClr val="FF0000"/>
                </a:solidFill>
              </a:rPr>
              <a:t>коньковой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1964" y="505201"/>
            <a:ext cx="2857500" cy="20451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5080000" y="777319"/>
            <a:ext cx="318662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</a:t>
            </a:r>
            <a:endParaRPr lang="ru-RU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1284" y="505201"/>
            <a:ext cx="3325116" cy="23022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8591126" y="638819"/>
            <a:ext cx="301685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</a:t>
            </a:r>
            <a:endParaRPr lang="ru-RU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7674" y="3029635"/>
            <a:ext cx="2460626" cy="20192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7200" y="3029635"/>
            <a:ext cx="2689226" cy="20192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3846349" y="3007107"/>
            <a:ext cx="301685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</a:t>
            </a:r>
            <a:endParaRPr lang="ru-RU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16622" y="3007107"/>
            <a:ext cx="301685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</a:t>
            </a:r>
            <a:endParaRPr lang="ru-RU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271000" y="2992139"/>
            <a:ext cx="301685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</a:t>
            </a:r>
            <a:endParaRPr lang="ru-RU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97615" y="5331761"/>
            <a:ext cx="2995196" cy="1654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27026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Glas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148497" y="1351102"/>
            <a:ext cx="5331295" cy="26290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r="80718" b="6265"/>
          <a:stretch/>
        </p:blipFill>
        <p:spPr>
          <a:xfrm>
            <a:off x="0" y="4775200"/>
            <a:ext cx="8064500" cy="20686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0916" y="4772987"/>
            <a:ext cx="5121084" cy="20850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27000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</a:rPr>
              <a:t>б) Преодоление </a:t>
            </a:r>
            <a:r>
              <a:rPr lang="ru-RU" sz="2000" b="1" i="1" dirty="0" smtClean="0">
                <a:solidFill>
                  <a:srgbClr val="FF0000"/>
                </a:solidFill>
              </a:rPr>
              <a:t>подъёма</a:t>
            </a:r>
            <a:r>
              <a:rPr lang="ru-RU" sz="2000" b="1" i="1" dirty="0" smtClean="0"/>
              <a:t>:</a:t>
            </a:r>
          </a:p>
          <a:p>
            <a:endParaRPr lang="ru-RU" sz="2000" b="1" i="1" dirty="0" smtClean="0"/>
          </a:p>
          <a:p>
            <a:r>
              <a:rPr lang="ru-RU" sz="2000" b="1" i="1" dirty="0"/>
              <a:t> </a:t>
            </a:r>
            <a:r>
              <a:rPr lang="ru-RU" sz="2000" b="1" i="1" dirty="0" smtClean="0"/>
              <a:t>	1. </a:t>
            </a:r>
            <a:r>
              <a:rPr lang="ru-RU" sz="2000" b="1" i="1" dirty="0"/>
              <a:t>Лесенкой</a:t>
            </a:r>
          </a:p>
          <a:p>
            <a:r>
              <a:rPr lang="ru-RU" sz="2000" b="1" i="1" dirty="0"/>
              <a:t> </a:t>
            </a:r>
            <a:r>
              <a:rPr lang="ru-RU" sz="2000" b="1" i="1" dirty="0" smtClean="0"/>
              <a:t>	2. Ёлочкой</a:t>
            </a:r>
            <a:endParaRPr lang="ru-RU" sz="2000" b="1" i="1" dirty="0"/>
          </a:p>
          <a:p>
            <a:r>
              <a:rPr lang="ru-RU" sz="2000" b="1" i="1" dirty="0" smtClean="0"/>
              <a:t>	3. Полу ёлочкой</a:t>
            </a:r>
          </a:p>
          <a:p>
            <a:r>
              <a:rPr lang="ru-RU" sz="2000" b="1" i="1" dirty="0"/>
              <a:t> </a:t>
            </a:r>
            <a:r>
              <a:rPr lang="ru-RU" sz="2000" b="1" i="1" dirty="0" smtClean="0"/>
              <a:t>         	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2291" y="328285"/>
            <a:ext cx="5181600" cy="23760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0" y="3366565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</a:rPr>
              <a:t>в) Способы </a:t>
            </a:r>
            <a:r>
              <a:rPr lang="ru-RU" sz="2000" b="1" i="1" dirty="0" smtClean="0">
                <a:solidFill>
                  <a:srgbClr val="FF0000"/>
                </a:solidFill>
              </a:rPr>
              <a:t>торможения</a:t>
            </a:r>
            <a:r>
              <a:rPr lang="ru-RU" sz="2000" b="1" i="1" dirty="0" smtClean="0"/>
              <a:t>:</a:t>
            </a:r>
            <a:endParaRPr lang="ru-RU" sz="2000" b="1" i="1" dirty="0"/>
          </a:p>
          <a:p>
            <a:endParaRPr lang="ru-RU" sz="2000" b="1" i="1" dirty="0"/>
          </a:p>
          <a:p>
            <a:r>
              <a:rPr lang="ru-RU" sz="2000" b="1" i="1" dirty="0"/>
              <a:t>	Плугом</a:t>
            </a:r>
          </a:p>
          <a:p>
            <a:r>
              <a:rPr lang="ru-RU" sz="2000" b="1" i="1" dirty="0"/>
              <a:t>	Упором</a:t>
            </a:r>
          </a:p>
          <a:p>
            <a:r>
              <a:rPr lang="ru-RU" sz="2000" b="1" i="1" dirty="0"/>
              <a:t>	Соскальзыванием</a:t>
            </a:r>
          </a:p>
          <a:p>
            <a:r>
              <a:rPr lang="ru-RU" sz="2000" b="1" i="1" dirty="0"/>
              <a:t>	Поворотом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6766" y="3200848"/>
            <a:ext cx="4692650" cy="31464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30416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022852"/>
            <a:ext cx="12192000" cy="242061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391636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</a:rPr>
              <a:t>г) Стойка при спусках на склонах</a:t>
            </a:r>
            <a:r>
              <a:rPr lang="ru-RU" sz="2000" b="1" i="1" dirty="0"/>
              <a:t>:</a:t>
            </a:r>
          </a:p>
          <a:p>
            <a:endParaRPr lang="ru-RU" sz="2000" b="1" i="1" dirty="0"/>
          </a:p>
          <a:p>
            <a:r>
              <a:rPr lang="ru-RU" sz="2000" b="1" i="1" dirty="0"/>
              <a:t>	Высокая</a:t>
            </a:r>
          </a:p>
          <a:p>
            <a:r>
              <a:rPr lang="ru-RU" sz="2000" b="1" i="1" dirty="0"/>
              <a:t>	Средняя</a:t>
            </a:r>
          </a:p>
          <a:p>
            <a:r>
              <a:rPr lang="ru-RU" sz="2000" b="1" i="1" dirty="0"/>
              <a:t>	Низкая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3993" y="157163"/>
            <a:ext cx="5027508" cy="32118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0" y="4340136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</a:rPr>
              <a:t>д) Способы поворотов</a:t>
            </a:r>
            <a:r>
              <a:rPr lang="ru-RU" sz="2000" b="1" i="1" dirty="0"/>
              <a:t>:</a:t>
            </a:r>
          </a:p>
          <a:p>
            <a:endParaRPr lang="ru-RU" sz="2000" b="1" i="1" dirty="0"/>
          </a:p>
          <a:p>
            <a:r>
              <a:rPr lang="ru-RU" sz="2000" b="1" i="1" dirty="0"/>
              <a:t>	На месте</a:t>
            </a:r>
          </a:p>
          <a:p>
            <a:r>
              <a:rPr lang="ru-RU" sz="2000" b="1" i="1" dirty="0"/>
              <a:t>	В движении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3993" y="3603535"/>
            <a:ext cx="5027507" cy="3051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03102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3099" y="0"/>
            <a:ext cx="816101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i="1" u="sng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Разновидности лыжных видов спорта</a:t>
            </a:r>
            <a:endParaRPr lang="ru-RU" sz="3600" b="1" i="1" u="sng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-416" b="34256"/>
          <a:stretch/>
        </p:blipFill>
        <p:spPr>
          <a:xfrm>
            <a:off x="0" y="5768776"/>
            <a:ext cx="12192000" cy="10892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254000" y="646331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 smtClean="0"/>
              <a:t>    1</a:t>
            </a:r>
            <a:r>
              <a:rPr lang="ru-RU" sz="2000" b="1" i="1" dirty="0"/>
              <a:t>) </a:t>
            </a:r>
            <a:r>
              <a:rPr lang="ru-RU" sz="2000" b="1" i="1" u="sng" dirty="0">
                <a:solidFill>
                  <a:srgbClr val="0070C0"/>
                </a:solidFill>
              </a:rPr>
              <a:t>Лыжные гонки</a:t>
            </a:r>
            <a:r>
              <a:rPr lang="ru-RU" sz="2000" b="1" i="1" dirty="0"/>
              <a:t>:</a:t>
            </a:r>
          </a:p>
          <a:p>
            <a:endParaRPr lang="ru-RU" sz="2000" b="1" i="1" dirty="0"/>
          </a:p>
          <a:p>
            <a:r>
              <a:rPr lang="ru-RU" sz="2000" b="1" i="1" dirty="0"/>
              <a:t>	Мужчины  10,15 км.</a:t>
            </a:r>
          </a:p>
          <a:p>
            <a:r>
              <a:rPr lang="ru-RU" sz="2000" b="1" i="1" dirty="0"/>
              <a:t>	эстафета 4x10 км.</a:t>
            </a:r>
          </a:p>
          <a:p>
            <a:r>
              <a:rPr lang="ru-RU" sz="2000" b="1" i="1" dirty="0"/>
              <a:t>	женщины  5,10,15 км.</a:t>
            </a:r>
          </a:p>
          <a:p>
            <a:r>
              <a:rPr lang="ru-RU" sz="2000" b="1" i="1" dirty="0"/>
              <a:t>	эстафета 4х5 км.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254000" y="2699722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 smtClean="0"/>
              <a:t>    2</a:t>
            </a:r>
            <a:r>
              <a:rPr lang="ru-RU" sz="2000" b="1" i="1" dirty="0"/>
              <a:t>) </a:t>
            </a:r>
            <a:r>
              <a:rPr lang="ru-RU" sz="2000" b="1" i="1" u="sng" dirty="0">
                <a:solidFill>
                  <a:srgbClr val="0070C0"/>
                </a:solidFill>
              </a:rPr>
              <a:t>Лыжное двоеборье</a:t>
            </a:r>
            <a:r>
              <a:rPr lang="ru-RU" sz="2000" b="1" i="1" dirty="0"/>
              <a:t>.</a:t>
            </a:r>
          </a:p>
          <a:p>
            <a:endParaRPr lang="ru-RU" sz="2000" b="1" i="1" dirty="0"/>
          </a:p>
          <a:p>
            <a:r>
              <a:rPr lang="ru-RU" sz="2000" b="1" i="1" dirty="0"/>
              <a:t>	Гонка 15км. + прыжок</a:t>
            </a:r>
          </a:p>
          <a:p>
            <a:r>
              <a:rPr lang="ru-RU" sz="2000" b="1" i="1" dirty="0"/>
              <a:t>	с 90м. трамплина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-254000" y="4137560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 smtClean="0"/>
              <a:t>    3</a:t>
            </a:r>
            <a:r>
              <a:rPr lang="ru-RU" sz="2000" b="1" i="1" dirty="0"/>
              <a:t>) </a:t>
            </a:r>
            <a:r>
              <a:rPr lang="ru-RU" sz="2000" b="1" i="1" u="sng" dirty="0">
                <a:solidFill>
                  <a:srgbClr val="0070C0"/>
                </a:solidFill>
              </a:rPr>
              <a:t>Прыжки с трамплины</a:t>
            </a:r>
            <a:r>
              <a:rPr lang="ru-RU" sz="2000" b="1" i="1" dirty="0"/>
              <a:t>,</a:t>
            </a:r>
          </a:p>
          <a:p>
            <a:r>
              <a:rPr lang="ru-RU" sz="2000" b="1" i="1" dirty="0"/>
              <a:t>   </a:t>
            </a:r>
            <a:r>
              <a:rPr lang="ru-RU" sz="2000" b="1" i="1" dirty="0" smtClean="0"/>
              <a:t>     только </a:t>
            </a:r>
            <a:r>
              <a:rPr lang="ru-RU" sz="2000" b="1" i="1" dirty="0"/>
              <a:t>среди мужчин:</a:t>
            </a:r>
          </a:p>
          <a:p>
            <a:endParaRPr lang="ru-RU" sz="2000" b="1" i="1" dirty="0"/>
          </a:p>
          <a:p>
            <a:r>
              <a:rPr lang="ru-RU" sz="2000" b="1" i="1" dirty="0"/>
              <a:t>	средний 90м.</a:t>
            </a:r>
          </a:p>
          <a:p>
            <a:r>
              <a:rPr lang="ru-RU" sz="2000" b="1" i="1" dirty="0"/>
              <a:t>	большой 120м.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67000" y="641002"/>
            <a:ext cx="5461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        4</a:t>
            </a:r>
            <a:r>
              <a:rPr lang="ru-RU" sz="2000" b="1" i="1" dirty="0"/>
              <a:t>) </a:t>
            </a:r>
            <a:r>
              <a:rPr lang="ru-RU" sz="2000" b="1" i="1" u="sng" dirty="0">
                <a:solidFill>
                  <a:srgbClr val="0070C0"/>
                </a:solidFill>
              </a:rPr>
              <a:t>Горнолыжный спорт</a:t>
            </a:r>
            <a:r>
              <a:rPr lang="ru-RU" sz="2000" b="1" i="1" dirty="0"/>
              <a:t>.</a:t>
            </a:r>
          </a:p>
          <a:p>
            <a:r>
              <a:rPr lang="ru-RU" sz="2000" b="1" i="1" dirty="0"/>
              <a:t>	Спуск с гор со специальными</a:t>
            </a:r>
          </a:p>
          <a:p>
            <a:r>
              <a:rPr lang="ru-RU" sz="2000" b="1" i="1" dirty="0"/>
              <a:t>	трассами</a:t>
            </a:r>
            <a:r>
              <a:rPr lang="ru-RU" sz="2000" b="1" i="1" dirty="0" smtClean="0"/>
              <a:t>, размеченными </a:t>
            </a:r>
            <a:r>
              <a:rPr lang="ru-RU" sz="2000" b="1" i="1" dirty="0"/>
              <a:t>воротами</a:t>
            </a:r>
          </a:p>
          <a:p>
            <a:r>
              <a:rPr lang="ru-RU" sz="2000" b="1" i="1" dirty="0"/>
              <a:t>	с фиксацией времени.</a:t>
            </a:r>
          </a:p>
          <a:p>
            <a:r>
              <a:rPr lang="ru-RU" sz="2000" b="1" i="1" dirty="0"/>
              <a:t>	Включает: скоростной спуск</a:t>
            </a:r>
            <a:r>
              <a:rPr lang="ru-RU" sz="2000" b="1" i="1" dirty="0" smtClean="0"/>
              <a:t>, сламом</a:t>
            </a:r>
            <a:r>
              <a:rPr lang="ru-RU" sz="2000" b="1" i="1" dirty="0"/>
              <a:t>,</a:t>
            </a:r>
          </a:p>
          <a:p>
            <a:r>
              <a:rPr lang="ru-RU" sz="2000" b="1" i="1" dirty="0"/>
              <a:t>	сламом-гигант и супер-гигант.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13100" y="2516111"/>
            <a:ext cx="645054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5) </a:t>
            </a:r>
            <a:r>
              <a:rPr lang="ru-RU" sz="2000" b="1" i="1" u="sng" dirty="0">
                <a:solidFill>
                  <a:srgbClr val="0070C0"/>
                </a:solidFill>
              </a:rPr>
              <a:t>Фристайл</a:t>
            </a:r>
            <a:r>
              <a:rPr lang="ru-RU" sz="2000" b="1" i="1" dirty="0" smtClean="0">
                <a:solidFill>
                  <a:srgbClr val="0070C0"/>
                </a:solidFill>
              </a:rPr>
              <a:t>. </a:t>
            </a:r>
            <a:endParaRPr lang="ru-RU" sz="2000" b="1" i="1" dirty="0">
              <a:solidFill>
                <a:srgbClr val="0070C0"/>
              </a:solidFill>
            </a:endParaRPr>
          </a:p>
          <a:p>
            <a:r>
              <a:rPr lang="ru-RU" sz="2000" b="1" i="1" dirty="0"/>
              <a:t>  </a:t>
            </a:r>
            <a:r>
              <a:rPr lang="ru-RU" sz="2000" b="1" i="1" dirty="0" smtClean="0"/>
              <a:t> ( </a:t>
            </a:r>
            <a:r>
              <a:rPr lang="ru-RU" sz="2000" b="1" i="1" dirty="0"/>
              <a:t>англ.- свободный, вольный стиль ).</a:t>
            </a:r>
          </a:p>
          <a:p>
            <a:r>
              <a:rPr lang="ru-RU" sz="2000" b="1" i="1" dirty="0"/>
              <a:t>   Вид горнолыжного спорта</a:t>
            </a:r>
          </a:p>
          <a:p>
            <a:r>
              <a:rPr lang="ru-RU" sz="2000" b="1" i="1" dirty="0"/>
              <a:t>   Включает в себя три разновидности:</a:t>
            </a:r>
          </a:p>
          <a:p>
            <a:r>
              <a:rPr lang="ru-RU" sz="2000" b="1" i="1" dirty="0"/>
              <a:t>       </a:t>
            </a:r>
            <a:r>
              <a:rPr lang="ru-RU" sz="2000" b="1" i="1" dirty="0" smtClean="0"/>
              <a:t>а</a:t>
            </a:r>
            <a:r>
              <a:rPr lang="ru-RU" sz="2000" b="1" i="1" dirty="0"/>
              <a:t>)</a:t>
            </a:r>
            <a:r>
              <a:rPr lang="ru-RU" sz="2000" b="1" i="1" u="sng" dirty="0"/>
              <a:t> </a:t>
            </a:r>
            <a:r>
              <a:rPr lang="ru-RU" sz="2000" b="1" i="1" u="sng" dirty="0">
                <a:solidFill>
                  <a:srgbClr val="00B050"/>
                </a:solidFill>
              </a:rPr>
              <a:t>Могул</a:t>
            </a:r>
            <a:r>
              <a:rPr lang="ru-RU" sz="2000" b="1" i="1" u="sng" dirty="0"/>
              <a:t> </a:t>
            </a:r>
            <a:r>
              <a:rPr lang="ru-RU" sz="2000" b="1" i="1" dirty="0"/>
              <a:t>- скоростной спуск на горных </a:t>
            </a:r>
            <a:r>
              <a:rPr lang="ru-RU" sz="2000" b="1" i="1" dirty="0" smtClean="0"/>
              <a:t>лыж</a:t>
            </a:r>
            <a:r>
              <a:rPr lang="ru-RU" sz="2000" b="1" i="1" dirty="0"/>
              <a:t>	   </a:t>
            </a:r>
          </a:p>
          <a:p>
            <a:r>
              <a:rPr lang="ru-RU" sz="2000" b="1" i="1" dirty="0"/>
              <a:t>          </a:t>
            </a:r>
            <a:r>
              <a:rPr lang="ru-RU" sz="2000" b="1" i="1" dirty="0" smtClean="0"/>
              <a:t>  </a:t>
            </a:r>
            <a:r>
              <a:rPr lang="ru-RU" sz="2000" b="1" i="1" dirty="0"/>
              <a:t>по бугристой трассе с двумя обязательными</a:t>
            </a:r>
          </a:p>
          <a:p>
            <a:r>
              <a:rPr lang="ru-RU" sz="2000" b="1" i="1" dirty="0" smtClean="0"/>
              <a:t>           " </a:t>
            </a:r>
            <a:r>
              <a:rPr lang="ru-RU" sz="2000" b="1" i="1" dirty="0"/>
              <a:t>фигурными " прыжками.</a:t>
            </a:r>
          </a:p>
          <a:p>
            <a:r>
              <a:rPr lang="ru-RU" sz="2000" b="1" i="1" dirty="0" smtClean="0"/>
              <a:t>       б</a:t>
            </a:r>
            <a:r>
              <a:rPr lang="ru-RU" sz="2000" b="1" i="1" dirty="0"/>
              <a:t>) </a:t>
            </a:r>
            <a:r>
              <a:rPr lang="ru-RU" sz="2000" b="1" i="1" u="sng" dirty="0">
                <a:solidFill>
                  <a:srgbClr val="00B050"/>
                </a:solidFill>
              </a:rPr>
              <a:t>Лыжный балет </a:t>
            </a:r>
            <a:r>
              <a:rPr lang="ru-RU" sz="2000" b="1" i="1" dirty="0"/>
              <a:t>- спуск с гор </a:t>
            </a:r>
            <a:r>
              <a:rPr lang="ru-RU" sz="2000" b="1" i="1" dirty="0" smtClean="0"/>
              <a:t>с    выполнением    различных </a:t>
            </a:r>
            <a:r>
              <a:rPr lang="ru-RU" sz="2000" b="1" i="1" dirty="0"/>
              <a:t>танцевальных фигур.</a:t>
            </a:r>
          </a:p>
          <a:p>
            <a:r>
              <a:rPr lang="ru-RU" sz="2000" b="1" i="1" dirty="0" smtClean="0"/>
              <a:t>       в</a:t>
            </a:r>
            <a:r>
              <a:rPr lang="ru-RU" sz="2000" b="1" i="1" dirty="0"/>
              <a:t>) </a:t>
            </a:r>
            <a:r>
              <a:rPr lang="ru-RU" sz="2000" b="1" i="1" u="sng" dirty="0">
                <a:solidFill>
                  <a:srgbClr val="00B050"/>
                </a:solidFill>
              </a:rPr>
              <a:t>Прыжки с трамплина </a:t>
            </a:r>
            <a:r>
              <a:rPr lang="ru-RU" sz="2000" b="1" i="1" dirty="0"/>
              <a:t>, с </a:t>
            </a:r>
            <a:r>
              <a:rPr lang="ru-RU" sz="2000" b="1" i="1" dirty="0" smtClean="0"/>
              <a:t>выполнением ряда       акробатических </a:t>
            </a:r>
            <a:r>
              <a:rPr lang="ru-RU" sz="2000" b="1" i="1" dirty="0"/>
              <a:t>фигур.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489700" y="648527"/>
            <a:ext cx="5336113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6) </a:t>
            </a:r>
            <a:r>
              <a:rPr lang="ru-RU" sz="2000" b="1" i="1" u="sng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Сноубординг</a:t>
            </a:r>
            <a:r>
              <a:rPr lang="ru-RU" sz="20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algn="ctr"/>
            <a:r>
              <a:rPr lang="ru-RU" sz="20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                 (от англ.- лыжная доска)</a:t>
            </a:r>
          </a:p>
          <a:p>
            <a:pPr algn="ctr"/>
            <a:r>
              <a:rPr lang="ru-RU" sz="20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                     Спуск по склону по широкой</a:t>
            </a:r>
          </a:p>
          <a:p>
            <a:pPr algn="ctr"/>
            <a:r>
              <a:rPr lang="ru-RU" sz="20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         Окантованной лыже</a:t>
            </a:r>
          </a:p>
          <a:p>
            <a:pPr algn="ctr"/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025343" y="2000754"/>
            <a:ext cx="426825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7) </a:t>
            </a:r>
            <a:r>
              <a:rPr lang="ru-RU" sz="2000" b="1" i="1" u="sng" dirty="0" err="1" smtClean="0">
                <a:solidFill>
                  <a:srgbClr val="0070C0"/>
                </a:solidFill>
              </a:rPr>
              <a:t>Биатло́н</a:t>
            </a:r>
            <a:r>
              <a:rPr lang="ru-RU" sz="2000" b="1" i="1" dirty="0" smtClean="0"/>
              <a:t> </a:t>
            </a:r>
            <a:r>
              <a:rPr lang="ru-RU" sz="2000" b="1" i="1" dirty="0"/>
              <a:t>(от лат. bis — дважды и </a:t>
            </a:r>
            <a:r>
              <a:rPr lang="ru-RU" sz="2000" b="1" i="1" dirty="0" smtClean="0"/>
              <a:t>    др</a:t>
            </a:r>
            <a:r>
              <a:rPr lang="ru-RU" sz="2000" b="1" i="1" dirty="0"/>
              <a:t>.-греч. ἆθλον — состязание, борьба) — зимний олимпийский вид спорта, сочетающий лыжные гонки со стрельбой из </a:t>
            </a:r>
            <a:r>
              <a:rPr lang="ru-RU" sz="2000" b="1" i="1" dirty="0" smtClean="0"/>
              <a:t>винтовки.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xmlns="" val="350067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69729" y="930493"/>
            <a:ext cx="63881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Лазуткина Лариса </a:t>
            </a:r>
            <a:r>
              <a:rPr lang="ru-RU" b="1" i="1" dirty="0"/>
              <a:t>5кратная олимпийская чемпионка</a:t>
            </a:r>
            <a:r>
              <a:rPr lang="ru-RU" b="1" i="1" dirty="0" smtClean="0"/>
              <a:t>.</a:t>
            </a:r>
            <a:endParaRPr lang="ru-RU" b="1" i="1" dirty="0"/>
          </a:p>
          <a:p>
            <a:r>
              <a:rPr lang="ru-RU" b="1" i="1" dirty="0">
                <a:solidFill>
                  <a:srgbClr val="FF0000"/>
                </a:solidFill>
              </a:rPr>
              <a:t>Егорова Люба </a:t>
            </a:r>
            <a:r>
              <a:rPr lang="ru-RU" b="1" i="1" dirty="0"/>
              <a:t>6кратная </a:t>
            </a:r>
            <a:r>
              <a:rPr lang="ru-RU" b="1" i="1" dirty="0" smtClean="0"/>
              <a:t>олимпийская </a:t>
            </a:r>
            <a:r>
              <a:rPr lang="ru-RU" b="1" i="1" dirty="0"/>
              <a:t>чемпионка</a:t>
            </a:r>
          </a:p>
          <a:p>
            <a:r>
              <a:rPr lang="ru-RU" b="1" i="1" dirty="0"/>
              <a:t>Признана лучшим </a:t>
            </a:r>
            <a:r>
              <a:rPr lang="ru-RU" b="1" i="1" dirty="0" smtClean="0"/>
              <a:t>спортсменом </a:t>
            </a:r>
            <a:r>
              <a:rPr lang="ru-RU" b="1" i="1" dirty="0"/>
              <a:t>России 1994г</a:t>
            </a:r>
            <a:r>
              <a:rPr lang="ru-RU" b="1" i="1" dirty="0" smtClean="0"/>
              <a:t>.</a:t>
            </a:r>
            <a:endParaRPr lang="ru-RU" b="1" i="1" dirty="0"/>
          </a:p>
          <a:p>
            <a:r>
              <a:rPr lang="ru-RU" b="1" i="1" dirty="0">
                <a:solidFill>
                  <a:srgbClr val="FF0000"/>
                </a:solidFill>
              </a:rPr>
              <a:t>Сметанина Раиса </a:t>
            </a:r>
            <a:r>
              <a:rPr lang="ru-RU" b="1" i="1" dirty="0"/>
              <a:t>4 золотых 5 серебренных</a:t>
            </a:r>
          </a:p>
          <a:p>
            <a:r>
              <a:rPr lang="ru-RU" b="1" i="1" dirty="0"/>
              <a:t>одна бронзовая Олимпийские медали.</a:t>
            </a:r>
          </a:p>
          <a:p>
            <a:r>
              <a:rPr lang="ru-RU" b="1" i="1" dirty="0" smtClean="0"/>
              <a:t>Многократная </a:t>
            </a:r>
            <a:r>
              <a:rPr lang="ru-RU" b="1" i="1" dirty="0"/>
              <a:t>чемпионка СССР и мира.</a:t>
            </a:r>
          </a:p>
          <a:p>
            <a:r>
              <a:rPr lang="ru-RU" b="1" i="1" dirty="0"/>
              <a:t>Сметанина установила ещё один уникальный</a:t>
            </a:r>
          </a:p>
          <a:p>
            <a:r>
              <a:rPr lang="ru-RU" b="1" i="1" dirty="0"/>
              <a:t>рекорд спортивного долголетия </a:t>
            </a:r>
          </a:p>
          <a:p>
            <a:r>
              <a:rPr lang="ru-RU" b="1" i="1" dirty="0"/>
              <a:t>на 5ой Олимпиаде золотой медалью</a:t>
            </a:r>
          </a:p>
          <a:p>
            <a:r>
              <a:rPr lang="ru-RU" b="1" i="1" dirty="0"/>
              <a:t>была </a:t>
            </a:r>
            <a:r>
              <a:rPr lang="ru-RU" b="1" i="1" dirty="0" smtClean="0"/>
              <a:t>увенчана </a:t>
            </a:r>
            <a:r>
              <a:rPr lang="ru-RU" b="1" i="1" dirty="0"/>
              <a:t>в 40 лет</a:t>
            </a:r>
            <a:r>
              <a:rPr lang="ru-RU" b="1" i="1" dirty="0" smtClean="0"/>
              <a:t>!</a:t>
            </a:r>
            <a:endParaRPr lang="ru-RU" b="1" i="1" dirty="0"/>
          </a:p>
          <a:p>
            <a:r>
              <a:rPr lang="ru-RU" b="1" i="1" dirty="0">
                <a:solidFill>
                  <a:srgbClr val="FF0000"/>
                </a:solidFill>
              </a:rPr>
              <a:t>Куланова Галина </a:t>
            </a:r>
            <a:r>
              <a:rPr lang="ru-RU" b="1" i="1" dirty="0"/>
              <a:t>2кратная Олимпийская чемпионка</a:t>
            </a:r>
          </a:p>
          <a:p>
            <a:r>
              <a:rPr lang="ru-RU" b="1" i="1" dirty="0"/>
              <a:t>2кратный чемпион Европы.</a:t>
            </a:r>
          </a:p>
          <a:p>
            <a:r>
              <a:rPr lang="ru-RU" b="1" i="1" dirty="0"/>
              <a:t>Рекорд по количеству побед на чемпионатах стран</a:t>
            </a:r>
          </a:p>
          <a:p>
            <a:r>
              <a:rPr lang="ru-RU" b="1" i="1" dirty="0"/>
              <a:t>33 золотых медали, награждена Международным</a:t>
            </a:r>
          </a:p>
          <a:p>
            <a:r>
              <a:rPr lang="ru-RU" b="1" i="1" dirty="0"/>
              <a:t>Олимпийским комитетом- Олимпийский </a:t>
            </a:r>
          </a:p>
          <a:p>
            <a:r>
              <a:rPr lang="ru-RU" b="1" i="1" dirty="0" smtClean="0"/>
              <a:t>серебряный </a:t>
            </a:r>
            <a:r>
              <a:rPr lang="ru-RU" b="1" i="1" dirty="0"/>
              <a:t>орден</a:t>
            </a:r>
            <a:r>
              <a:rPr lang="ru-RU" b="1" i="1" dirty="0" smtClean="0"/>
              <a:t>.</a:t>
            </a:r>
            <a:endParaRPr lang="ru-RU" b="1" i="1" dirty="0"/>
          </a:p>
          <a:p>
            <a:r>
              <a:rPr lang="ru-RU" b="1" i="1" dirty="0">
                <a:solidFill>
                  <a:srgbClr val="FF0000"/>
                </a:solidFill>
              </a:rPr>
              <a:t>Чепалова Юля </a:t>
            </a:r>
            <a:r>
              <a:rPr lang="ru-RU" b="1" i="1" dirty="0"/>
              <a:t>3кратная Олимпийская чемпионка</a:t>
            </a:r>
          </a:p>
          <a:p>
            <a:r>
              <a:rPr lang="ru-RU" b="1" i="1" dirty="0"/>
              <a:t>2кратный чемпион мира</a:t>
            </a:r>
          </a:p>
          <a:p>
            <a:r>
              <a:rPr lang="ru-RU" b="1" i="1" dirty="0"/>
              <a:t>2кратный </a:t>
            </a:r>
            <a:r>
              <a:rPr lang="ru-RU" b="1" i="1" dirty="0" smtClean="0"/>
              <a:t>серебряный </a:t>
            </a:r>
            <a:r>
              <a:rPr lang="ru-RU" b="1" i="1" dirty="0"/>
              <a:t>призёр </a:t>
            </a:r>
          </a:p>
          <a:p>
            <a:r>
              <a:rPr lang="ru-RU" b="1" i="1" dirty="0"/>
              <a:t>Олимпийских игр.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Glas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471526" y="2091383"/>
            <a:ext cx="6811857" cy="26290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950" y="0"/>
            <a:ext cx="2633700" cy="677226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99136" y="0"/>
            <a:ext cx="792928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i="1" u="sng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Выдающиеся лыжницы СССР и России</a:t>
            </a:r>
            <a:endParaRPr lang="ru-RU" sz="3600" b="1" i="1" u="sng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426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4763144"/>
            <a:ext cx="12193057" cy="209485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8300" y="131267"/>
            <a:ext cx="6096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/>
              <a:t>— Ключевое значение имеет стремление человека стать лучше, совершеннее в том, чем он занимается по жизни. Если у моего соседа лучше участок земли, я захочу его приобрести. Точно таким же было моё отношение и в спорте. Я постоянно анализировал, каким образом могу улучшить одновременный классический ход. С какого-то момента стал вставать в семь утра, а не в восемь, потому что это давало мне дополнительный час на восстановление между двумя тренировками в день.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9275" y="393701"/>
            <a:ext cx="2374900" cy="31174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6965950" y="3747482"/>
            <a:ext cx="50609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Дэли </a:t>
            </a:r>
            <a:r>
              <a:rPr lang="ru-RU" sz="2000" b="1" i="1" dirty="0">
                <a:solidFill>
                  <a:srgbClr val="FF0000"/>
                </a:solidFill>
              </a:rPr>
              <a:t>Б</a:t>
            </a:r>
            <a:r>
              <a:rPr lang="ru-RU" sz="2000" b="1" i="1" dirty="0" smtClean="0">
                <a:solidFill>
                  <a:srgbClr val="FF0000"/>
                </a:solidFill>
              </a:rPr>
              <a:t>ьёрн - норвежский </a:t>
            </a:r>
            <a:r>
              <a:rPr lang="ru-RU" sz="2000" b="1" i="1" dirty="0">
                <a:solidFill>
                  <a:srgbClr val="FF0000"/>
                </a:solidFill>
              </a:rPr>
              <a:t>лыжник, восьмикратный олимпийский чемпион и девятикратный чемпион </a:t>
            </a:r>
            <a:r>
              <a:rPr lang="ru-RU" sz="2000" b="1" i="1" dirty="0" smtClean="0">
                <a:solidFill>
                  <a:srgbClr val="FF0000"/>
                </a:solidFill>
              </a:rPr>
              <a:t>мира.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34968" y="5024914"/>
            <a:ext cx="132010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Дэли Бьёрн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626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42688"/>
            <a:ext cx="12193057" cy="211531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208" y="286765"/>
            <a:ext cx="6407716" cy="58477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Список используемой литературы:</a:t>
            </a:r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179035"/>
            <a:ext cx="116433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/>
              <a:t>1. Бутин, И.М. Лыжный спорт / И.М. Бутин. - М.: Книга по Требованию, 2003. - 192 </a:t>
            </a:r>
            <a:r>
              <a:rPr lang="ru-RU" sz="1400" b="1" i="1" dirty="0" err="1" smtClean="0"/>
              <a:t>c</a:t>
            </a:r>
            <a:r>
              <a:rPr lang="ru-RU" sz="1400" b="1" i="1" dirty="0" smtClean="0"/>
              <a:t>.</a:t>
            </a:r>
            <a:br>
              <a:rPr lang="ru-RU" sz="1400" b="1" i="1" dirty="0" smtClean="0"/>
            </a:br>
            <a:r>
              <a:rPr lang="ru-RU" sz="1400" b="1" i="1" dirty="0" smtClean="0"/>
              <a:t>2. Васильева, Л.С. Бухгалтерский управленческий учет. Порядок постановки и основные направления развития / Л.С. Васильева, М.В. Петровская. - М.: Эксмо, 2009. - 400 </a:t>
            </a:r>
            <a:r>
              <a:rPr lang="ru-RU" sz="1400" b="1" i="1" dirty="0" err="1" smtClean="0"/>
              <a:t>c</a:t>
            </a:r>
            <a:r>
              <a:rPr lang="ru-RU" sz="1400" b="1" i="1" dirty="0" smtClean="0"/>
              <a:t>.</a:t>
            </a:r>
            <a:br>
              <a:rPr lang="ru-RU" sz="1400" b="1" i="1" dirty="0" smtClean="0"/>
            </a:br>
            <a:r>
              <a:rPr lang="ru-RU" sz="1400" b="1" i="1" dirty="0" smtClean="0"/>
              <a:t>3. Карман, Т. Аэродинамика. Избранные темы в их историческом развитии / Т. Карман. - М.: [не указано], 2001. - 134 </a:t>
            </a:r>
            <a:r>
              <a:rPr lang="ru-RU" sz="1400" b="1" i="1" dirty="0" err="1" smtClean="0"/>
              <a:t>c</a:t>
            </a:r>
            <a:r>
              <a:rPr lang="ru-RU" sz="1400" b="1" i="1" dirty="0" smtClean="0"/>
              <a:t>.</a:t>
            </a:r>
            <a:br>
              <a:rPr lang="ru-RU" sz="1400" b="1" i="1" dirty="0" smtClean="0"/>
            </a:br>
            <a:r>
              <a:rPr lang="ru-RU" sz="1400" b="1" i="1" dirty="0" smtClean="0"/>
              <a:t>4. Лыжный спорт / ред. В.Э. Нагорный. - М.: Физкультура и спорт, 2013. - 256 </a:t>
            </a:r>
            <a:r>
              <a:rPr lang="ru-RU" sz="1400" b="1" i="1" dirty="0" err="1" smtClean="0"/>
              <a:t>c</a:t>
            </a:r>
            <a:r>
              <a:rPr lang="ru-RU" sz="1400" b="1" i="1" dirty="0" smtClean="0"/>
              <a:t>.</a:t>
            </a:r>
            <a:br>
              <a:rPr lang="ru-RU" sz="1400" b="1" i="1" dirty="0" smtClean="0"/>
            </a:br>
            <a:r>
              <a:rPr lang="ru-RU" sz="1400" b="1" i="1" dirty="0" smtClean="0"/>
              <a:t>5. Павлина, Стив Курс по личному развитию для умных людей. Быть победителем в жизни и спорте. Я все могу! (комплект из 3 книг) / Стив Павлина , Дэн Миллман , Татьяна Самарина. - М.: ИГ "Весь", 2015. - 930 </a:t>
            </a:r>
            <a:r>
              <a:rPr lang="ru-RU" sz="1400" b="1" i="1" dirty="0" err="1" smtClean="0"/>
              <a:t>c</a:t>
            </a:r>
            <a:r>
              <a:rPr lang="ru-RU" sz="1400" b="1" i="1" dirty="0" smtClean="0"/>
              <a:t>.</a:t>
            </a:r>
            <a:br>
              <a:rPr lang="ru-RU" sz="1400" b="1" i="1" dirty="0" smtClean="0"/>
            </a:br>
            <a:r>
              <a:rPr lang="ru-RU" sz="1400" b="1" i="1" dirty="0" smtClean="0"/>
              <a:t>6. Раменская, Т. И. Лыжный спорт. Учебник / Т.И. Раменская, А.Г. Баталов. - М.: Физическая культура, 2005. - 320</a:t>
            </a:r>
            <a:endParaRPr lang="ru-RU" sz="1400" b="1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04" b="20611"/>
          <a:stretch/>
        </p:blipFill>
        <p:spPr>
          <a:xfrm>
            <a:off x="0" y="0"/>
            <a:ext cx="12204700" cy="44577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38411" y="5473874"/>
            <a:ext cx="5123145" cy="6263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1963" y="4524779"/>
            <a:ext cx="719829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Различают два понятия:</a:t>
            </a:r>
          </a:p>
          <a:p>
            <a:r>
              <a:rPr lang="ru-RU" sz="4400" b="1" i="1" u="sng" dirty="0" smtClean="0">
                <a:solidFill>
                  <a:srgbClr val="FF0000"/>
                </a:solidFill>
              </a:rPr>
              <a:t>лыжная подготовка</a:t>
            </a:r>
          </a:p>
          <a:p>
            <a:r>
              <a:rPr lang="ru-RU" sz="4400" b="1" i="1" u="sng" dirty="0" smtClean="0">
                <a:solidFill>
                  <a:srgbClr val="FF0000"/>
                </a:solidFill>
              </a:rPr>
              <a:t>лыжный спорт</a:t>
            </a:r>
            <a:endParaRPr lang="ru-RU" sz="4400" b="1" i="1" u="sng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1293" y="5586608"/>
            <a:ext cx="1653436" cy="601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565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225" b="14423"/>
          <a:stretch/>
        </p:blipFill>
        <p:spPr>
          <a:xfrm>
            <a:off x="3006118" y="1352810"/>
            <a:ext cx="9185882" cy="550518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85151" y="3131507"/>
            <a:ext cx="463463" cy="3507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92690" y="444549"/>
            <a:ext cx="66596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u="sng" dirty="0" smtClean="0">
                <a:solidFill>
                  <a:srgbClr val="FF0000"/>
                </a:solidFill>
              </a:rPr>
              <a:t>Лыжная подготовка </a:t>
            </a:r>
            <a:r>
              <a:rPr lang="ru-RU" sz="3600" b="1" i="1" dirty="0" smtClean="0"/>
              <a:t>является</a:t>
            </a:r>
          </a:p>
          <a:p>
            <a:r>
              <a:rPr lang="ru-RU" sz="3600" b="1" i="1" dirty="0" smtClean="0"/>
              <a:t>обязательным разделом </a:t>
            </a:r>
          </a:p>
          <a:p>
            <a:r>
              <a:rPr lang="ru-RU" sz="3600" b="1" i="1" dirty="0" smtClean="0"/>
              <a:t>физического воспитания в </a:t>
            </a:r>
          </a:p>
          <a:p>
            <a:r>
              <a:rPr lang="ru-RU" sz="3600" b="1" i="1" dirty="0" smtClean="0"/>
              <a:t>учебных заведениях </a:t>
            </a:r>
          </a:p>
          <a:p>
            <a:r>
              <a:rPr lang="ru-RU" sz="3600" b="1" i="1" dirty="0" smtClean="0"/>
              <a:t>и в Вооружённых силах.</a:t>
            </a:r>
            <a:endParaRPr lang="ru-RU" sz="3600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17524" y="6263014"/>
            <a:ext cx="2467627" cy="4947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690" y="3972378"/>
            <a:ext cx="4728326" cy="2364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48844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78" t="-366" r="205" b="10989"/>
          <a:stretch/>
        </p:blipFill>
        <p:spPr>
          <a:xfrm>
            <a:off x="2922739" y="0"/>
            <a:ext cx="9269261" cy="45119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8513" y="2978529"/>
            <a:ext cx="726092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u="sng" dirty="0" smtClean="0">
                <a:solidFill>
                  <a:srgbClr val="FF0000"/>
                </a:solidFill>
              </a:rPr>
              <a:t>Лыжный спорт </a:t>
            </a:r>
            <a:r>
              <a:rPr lang="ru-RU" sz="3600" b="1" i="1" dirty="0" smtClean="0"/>
              <a:t>- понятие более</a:t>
            </a:r>
          </a:p>
          <a:p>
            <a:r>
              <a:rPr lang="ru-RU" sz="3600" b="1" i="1" dirty="0" smtClean="0"/>
              <a:t>широкое. Спортивные занятия</a:t>
            </a:r>
          </a:p>
          <a:p>
            <a:r>
              <a:rPr lang="ru-RU" sz="3600" b="1" i="1" dirty="0" smtClean="0"/>
              <a:t>направлены на достижения</a:t>
            </a:r>
          </a:p>
          <a:p>
            <a:r>
              <a:rPr lang="ru-RU" sz="3600" b="1" i="1" dirty="0" smtClean="0"/>
              <a:t>высоких результатов.</a:t>
            </a:r>
            <a:endParaRPr lang="ru-RU" sz="3600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65512" y="4017585"/>
            <a:ext cx="4233797" cy="25385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47574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5857381" cy="372022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91838" y="2237260"/>
            <a:ext cx="90688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u="sng" dirty="0" smtClean="0">
                <a:solidFill>
                  <a:srgbClr val="FF0000"/>
                </a:solidFill>
              </a:rPr>
              <a:t>Лыжный спорт </a:t>
            </a:r>
            <a:r>
              <a:rPr lang="ru-RU" sz="3600" b="1" i="1" dirty="0" smtClean="0"/>
              <a:t>- один из самых </a:t>
            </a:r>
          </a:p>
          <a:p>
            <a:r>
              <a:rPr lang="ru-RU" sz="3600" b="1" i="1" dirty="0" smtClean="0"/>
              <a:t>популярных видов спорта</a:t>
            </a:r>
          </a:p>
          <a:p>
            <a:r>
              <a:rPr lang="ru-RU" sz="3600" b="1" i="1" dirty="0" smtClean="0"/>
              <a:t>культивируемых в Российской Федерации.</a:t>
            </a:r>
          </a:p>
          <a:p>
            <a:r>
              <a:rPr lang="ru-RU" sz="3600" b="1" i="1" dirty="0" smtClean="0"/>
              <a:t>В большинстве районов нашей</a:t>
            </a:r>
          </a:p>
          <a:p>
            <a:r>
              <a:rPr lang="ru-RU" sz="3600" b="1" i="1" dirty="0" smtClean="0"/>
              <a:t>страны, где зима продолжительная</a:t>
            </a:r>
          </a:p>
          <a:p>
            <a:r>
              <a:rPr lang="ru-RU" sz="3600" b="1" i="1" dirty="0" smtClean="0"/>
              <a:t>и снежная, занятия лыжами - одно из</a:t>
            </a:r>
          </a:p>
          <a:p>
            <a:r>
              <a:rPr lang="ru-RU" sz="3600" b="1" i="1" dirty="0" smtClean="0"/>
              <a:t>самых доступных и массовых видов</a:t>
            </a:r>
          </a:p>
          <a:p>
            <a:r>
              <a:rPr lang="ru-RU" sz="3600" b="1" i="1" dirty="0" smtClean="0"/>
              <a:t>физической культуры.</a:t>
            </a:r>
            <a:endParaRPr lang="ru-RU" sz="3600" b="1" i="1" dirty="0"/>
          </a:p>
        </p:txBody>
      </p:sp>
    </p:spTree>
    <p:extLst>
      <p:ext uri="{BB962C8B-B14F-4D97-AF65-F5344CB8AC3E}">
        <p14:creationId xmlns:p14="http://schemas.microsoft.com/office/powerpoint/2010/main" xmlns="" val="312829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910" t="4213" r="2676" b="15664"/>
          <a:stretch/>
        </p:blipFill>
        <p:spPr>
          <a:xfrm>
            <a:off x="0" y="69426"/>
            <a:ext cx="3795386" cy="15675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053" t="1644" b="-978"/>
          <a:stretch/>
        </p:blipFill>
        <p:spPr>
          <a:xfrm>
            <a:off x="0" y="4446740"/>
            <a:ext cx="12192000" cy="363254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74899" y="779711"/>
            <a:ext cx="786634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/>
              <a:t>Лыжи как средство облегчающее передвижение по снегу, появилось до нашей эры. О применение лыж в древности можно судить по наскальным изображениям фигур лыжников.</a:t>
            </a:r>
          </a:p>
          <a:p>
            <a:r>
              <a:rPr lang="ru-RU" sz="3200" b="1" i="1" dirty="0" smtClean="0"/>
              <a:t>Первыми приспособлениями, которые применил человек, были снегоступы. Они в процессе использования превратились в скользящие лыжи.</a:t>
            </a:r>
            <a:endParaRPr lang="ru-RU" sz="32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50342" y="125260"/>
            <a:ext cx="414017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i="1" u="sng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Появление лыж</a:t>
            </a:r>
            <a:endParaRPr lang="ru-RU" sz="48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0913" y="395670"/>
            <a:ext cx="1634451" cy="24959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08139" y="3388877"/>
            <a:ext cx="2095500" cy="1571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6513" y="4914900"/>
            <a:ext cx="4876800" cy="1943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96669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67386" y="1182529"/>
            <a:ext cx="3670125" cy="23110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970" b="19774"/>
          <a:stretch/>
        </p:blipFill>
        <p:spPr>
          <a:xfrm>
            <a:off x="-1" y="0"/>
            <a:ext cx="3883069" cy="15908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25560"/>
            <a:ext cx="12193057" cy="342831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54234" y="0"/>
            <a:ext cx="746390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i="1" u="sng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История лыжного спорта</a:t>
            </a:r>
            <a:endParaRPr lang="ru-RU" sz="4800" b="1" i="1" u="sng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7996" y="703813"/>
            <a:ext cx="846759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/>
              <a:t>Первые сведения о применении лыж со спортивной целью относятся к периоду средневековья. В XVI веке по приказу норвежского военного министра были сформированы лыжные отряды. В 1767 году в г. Христиапии (ныне Осло) была разработана программа состязаний и проведены первые соревнования для солдат по всем видам лыжного спорта (по современным понятиям). В 1910г. в Осло. Состоялся международный лыжный конгресс с участием 10 стран, в а в 1924г. создана Международная лыжная Федерация.</a:t>
            </a:r>
            <a:endParaRPr lang="ru-RU" sz="2800" b="1" i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317" b="10246"/>
          <a:stretch/>
        </p:blipFill>
        <p:spPr>
          <a:xfrm>
            <a:off x="8630432" y="4191811"/>
            <a:ext cx="3482236" cy="23760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93501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57" b="8837"/>
          <a:stretch/>
        </p:blipFill>
        <p:spPr>
          <a:xfrm>
            <a:off x="0" y="0"/>
            <a:ext cx="12303466" cy="499788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4383" y="3243559"/>
            <a:ext cx="65093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u="sng" dirty="0" smtClean="0">
                <a:solidFill>
                  <a:srgbClr val="FF0000"/>
                </a:solidFill>
              </a:rPr>
              <a:t>С первых зимних Олимпийских игр ( 1924г. ) лыжный спорт включили в программу.</a:t>
            </a:r>
            <a:endParaRPr lang="ru-RU" sz="3600" b="1" i="1" u="sng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18532" y="4609579"/>
            <a:ext cx="3031382" cy="2042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18532" y="212942"/>
            <a:ext cx="3031382" cy="19916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18532" y="2417523"/>
            <a:ext cx="3031382" cy="19791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01447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8449"/>
            <a:ext cx="12193057" cy="343234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94920" y="-32225"/>
            <a:ext cx="940321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i="1" u="sng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Развитие лыжного спорта в России.</a:t>
            </a:r>
            <a:endParaRPr lang="ru-RU" sz="4400" b="1" i="1" u="sng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9643" y="737216"/>
            <a:ext cx="826300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/>
              <a:t>-Днём рождения лыжного спорта в нашей стране считается 29 декабря 1895г. Это день открытия первого Московского клуба лыжников. </a:t>
            </a:r>
            <a:br>
              <a:rPr lang="ru-RU" sz="2800" b="1" i="1" dirty="0" smtClean="0"/>
            </a:br>
            <a:r>
              <a:rPr lang="ru-RU" sz="2800" b="1" i="1" dirty="0" smtClean="0"/>
              <a:t>-В 1910г. в феврале было проведено первое первенство России в гонках на 30вёрст.</a:t>
            </a:r>
          </a:p>
          <a:p>
            <a:r>
              <a:rPr lang="ru-RU" sz="2800" b="1" i="1" dirty="0" smtClean="0"/>
              <a:t>-В 1919г. в первые было проведено первенство РСФСР в гонках на дистанцию 25км.</a:t>
            </a:r>
          </a:p>
          <a:p>
            <a:r>
              <a:rPr lang="ru-RU" sz="2800" b="1" i="1" dirty="0" smtClean="0"/>
              <a:t>-В 1921г. в программу соревнований включена гонка для женщин на 3км.</a:t>
            </a:r>
          </a:p>
          <a:p>
            <a:r>
              <a:rPr lang="ru-RU" sz="2800" b="1" i="1" dirty="0" smtClean="0"/>
              <a:t>-В 1930-1932г. разработан комплекс ГТО (готов к труду и обороне) куда входит и лыжный спорт.</a:t>
            </a:r>
            <a:endParaRPr lang="ru-RU" sz="28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7427" y="882041"/>
            <a:ext cx="2990850" cy="4267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37243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785</Words>
  <Application>Microsoft Office PowerPoint</Application>
  <PresentationFormat>Произвольный</PresentationFormat>
  <Paragraphs>151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Serikatatmi</dc:creator>
  <cp:lastModifiedBy>сергей</cp:lastModifiedBy>
  <cp:revision>29</cp:revision>
  <dcterms:created xsi:type="dcterms:W3CDTF">2020-05-18T05:42:57Z</dcterms:created>
  <dcterms:modified xsi:type="dcterms:W3CDTF">2021-04-18T13:51:48Z</dcterms:modified>
</cp:coreProperties>
</file>