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handoutMasterIdLst>
    <p:handoutMasterId r:id="rId16"/>
  </p:handoutMasterIdLst>
  <p:sldIdLst>
    <p:sldId id="263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20" y="3094439"/>
            <a:ext cx="3191652" cy="317520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CAD89381-3948-DB25-CB64-636E95AA54BA}"/>
              </a:ext>
            </a:extLst>
          </p:cNvPr>
          <p:cNvSpPr/>
          <p:nvPr/>
        </p:nvSpPr>
        <p:spPr>
          <a:xfrm>
            <a:off x="3381000" y="1604215"/>
            <a:ext cx="5430000" cy="7881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dirty="0"/>
              <a:t>6 18 17 12 41</a:t>
            </a:r>
            <a:endParaRPr sz="6000" dirty="0"/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CB50E545-EB9C-99DD-28EC-02567EF986EE}"/>
              </a:ext>
            </a:extLst>
          </p:cNvPr>
          <p:cNvSpPr/>
          <p:nvPr/>
        </p:nvSpPr>
        <p:spPr>
          <a:xfrm>
            <a:off x="3381000" y="2663190"/>
            <a:ext cx="5430000" cy="7881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dirty="0"/>
              <a:t>24 30 16 11 28</a:t>
            </a:r>
            <a:endParaRPr sz="6000" dirty="0"/>
          </a:p>
        </p:txBody>
      </p:sp>
      <p:sp>
        <p:nvSpPr>
          <p:cNvPr id="9" name="Google Shape;56;p13">
            <a:extLst>
              <a:ext uri="{FF2B5EF4-FFF2-40B4-BE49-F238E27FC236}">
                <a16:creationId xmlns:a16="http://schemas.microsoft.com/office/drawing/2014/main" id="{58479198-734D-956A-1EA6-D649E776D3C8}"/>
              </a:ext>
            </a:extLst>
          </p:cNvPr>
          <p:cNvSpPr/>
          <p:nvPr/>
        </p:nvSpPr>
        <p:spPr>
          <a:xfrm>
            <a:off x="3420800" y="3778040"/>
            <a:ext cx="5430000" cy="7881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/>
              <a:t>7 36 27 35 71</a:t>
            </a:r>
            <a:endParaRPr sz="6000"/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B332F3-57EB-E3BD-C23C-82E30A47A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455" y="209030"/>
            <a:ext cx="5558058" cy="54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8139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9;p26">
            <a:extLst>
              <a:ext uri="{FF2B5EF4-FFF2-40B4-BE49-F238E27FC236}">
                <a16:creationId xmlns:a16="http://schemas.microsoft.com/office/drawing/2014/main" id="{F5F20C07-CD9C-DAC7-BFF9-A10CC54729D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32787" y="340461"/>
            <a:ext cx="8526425" cy="4576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7538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20" y="3094439"/>
            <a:ext cx="3191652" cy="3175200"/>
          </a:xfrm>
          <a:prstGeom prst="rect">
            <a:avLst/>
          </a:prstGeom>
        </p:spPr>
      </p:pic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F9A533A6-4FAD-9A29-8496-AEC255FAB1A6}"/>
              </a:ext>
            </a:extLst>
          </p:cNvPr>
          <p:cNvSpPr/>
          <p:nvPr/>
        </p:nvSpPr>
        <p:spPr>
          <a:xfrm>
            <a:off x="6923639" y="1230598"/>
            <a:ext cx="3184800" cy="6051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2+2+2+2= 8 (см)</a:t>
            </a:r>
            <a:endParaRPr sz="3000"/>
          </a:p>
        </p:txBody>
      </p:sp>
      <p:sp>
        <p:nvSpPr>
          <p:cNvPr id="3" name="Google Shape;62;p14">
            <a:extLst>
              <a:ext uri="{FF2B5EF4-FFF2-40B4-BE49-F238E27FC236}">
                <a16:creationId xmlns:a16="http://schemas.microsoft.com/office/drawing/2014/main" id="{2360972B-69CC-0C9C-2C4E-0C8305F07331}"/>
              </a:ext>
            </a:extLst>
          </p:cNvPr>
          <p:cNvSpPr/>
          <p:nvPr/>
        </p:nvSpPr>
        <p:spPr>
          <a:xfrm>
            <a:off x="1879039" y="1469498"/>
            <a:ext cx="2339700" cy="6051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2+4=6 (см)</a:t>
            </a:r>
            <a:endParaRPr sz="3000"/>
          </a:p>
        </p:txBody>
      </p:sp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86023822-C8CC-9688-9BEC-43B2991F8341}"/>
              </a:ext>
            </a:extLst>
          </p:cNvPr>
          <p:cNvSpPr/>
          <p:nvPr/>
        </p:nvSpPr>
        <p:spPr>
          <a:xfrm>
            <a:off x="6862739" y="2677961"/>
            <a:ext cx="3306600" cy="6051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4+4+4+4=16 (см)</a:t>
            </a:r>
            <a:endParaRPr sz="3000"/>
          </a:p>
        </p:txBody>
      </p:sp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BE12D20F-E6DA-2C0B-5F6F-C8BE0EF9DAEA}"/>
              </a:ext>
            </a:extLst>
          </p:cNvPr>
          <p:cNvSpPr/>
          <p:nvPr/>
        </p:nvSpPr>
        <p:spPr>
          <a:xfrm>
            <a:off x="3288314" y="2396448"/>
            <a:ext cx="3184800" cy="6051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2 х 4=8 (см)</a:t>
            </a:r>
            <a:endParaRPr sz="3000"/>
          </a:p>
        </p:txBody>
      </p:sp>
      <p:sp>
        <p:nvSpPr>
          <p:cNvPr id="10" name="Google Shape;65;p14">
            <a:extLst>
              <a:ext uri="{FF2B5EF4-FFF2-40B4-BE49-F238E27FC236}">
                <a16:creationId xmlns:a16="http://schemas.microsoft.com/office/drawing/2014/main" id="{00F1C475-912E-C70F-E084-92CF036FEFDB}"/>
              </a:ext>
            </a:extLst>
          </p:cNvPr>
          <p:cNvSpPr/>
          <p:nvPr/>
        </p:nvSpPr>
        <p:spPr>
          <a:xfrm>
            <a:off x="4409389" y="3767023"/>
            <a:ext cx="3184800" cy="6051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4 х 2= 8(см)</a:t>
            </a:r>
            <a:endParaRPr sz="3000"/>
          </a:p>
        </p:txBody>
      </p:sp>
    </p:spTree>
    <p:extLst>
      <p:ext uri="{BB962C8B-B14F-4D97-AF65-F5344CB8AC3E}">
        <p14:creationId xmlns:p14="http://schemas.microsoft.com/office/powerpoint/2010/main" val="1796616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20" y="3094439"/>
            <a:ext cx="3191652" cy="3175200"/>
          </a:xfrm>
          <a:prstGeom prst="rect">
            <a:avLst/>
          </a:prstGeom>
        </p:spPr>
      </p:pic>
      <p:sp>
        <p:nvSpPr>
          <p:cNvPr id="8" name="Google Shape;73;p15">
            <a:extLst>
              <a:ext uri="{FF2B5EF4-FFF2-40B4-BE49-F238E27FC236}">
                <a16:creationId xmlns:a16="http://schemas.microsoft.com/office/drawing/2014/main" id="{55348ED1-E91A-4622-7FB3-CFB754FBD089}"/>
              </a:ext>
            </a:extLst>
          </p:cNvPr>
          <p:cNvSpPr txBox="1"/>
          <p:nvPr/>
        </p:nvSpPr>
        <p:spPr>
          <a:xfrm>
            <a:off x="1766550" y="994066"/>
            <a:ext cx="8658900" cy="17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 dirty="0">
                <a:latin typeface="Times New Roman"/>
                <a:ea typeface="Times New Roman"/>
                <a:cs typeface="Times New Roman"/>
                <a:sym typeface="Times New Roman"/>
              </a:rPr>
              <a:t>5 марта.</a:t>
            </a:r>
            <a:endParaRPr sz="7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 dirty="0">
                <a:latin typeface="Times New Roman"/>
                <a:ea typeface="Times New Roman"/>
                <a:cs typeface="Times New Roman"/>
                <a:sym typeface="Times New Roman"/>
              </a:rPr>
              <a:t>Классная работа.</a:t>
            </a:r>
            <a:endParaRPr sz="7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123009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20" y="3094439"/>
            <a:ext cx="3191652" cy="3175200"/>
          </a:xfrm>
          <a:prstGeom prst="rect">
            <a:avLst/>
          </a:prstGeom>
        </p:spPr>
      </p:pic>
      <p:sp>
        <p:nvSpPr>
          <p:cNvPr id="2" name="Google Shape;78;p16">
            <a:extLst>
              <a:ext uri="{FF2B5EF4-FFF2-40B4-BE49-F238E27FC236}">
                <a16:creationId xmlns:a16="http://schemas.microsoft.com/office/drawing/2014/main" id="{B695FD93-2303-7D5F-E183-F16505495C6B}"/>
              </a:ext>
            </a:extLst>
          </p:cNvPr>
          <p:cNvSpPr/>
          <p:nvPr/>
        </p:nvSpPr>
        <p:spPr>
          <a:xfrm>
            <a:off x="1688691" y="840694"/>
            <a:ext cx="2938100" cy="925100"/>
          </a:xfrm>
          <a:prstGeom prst="flowChartPunchedTap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/>
              <a:t>1 дм² = 100 см²</a:t>
            </a:r>
            <a:endParaRPr sz="3000" dirty="0"/>
          </a:p>
        </p:txBody>
      </p:sp>
      <p:sp>
        <p:nvSpPr>
          <p:cNvPr id="3" name="Google Shape;79;p16">
            <a:extLst>
              <a:ext uri="{FF2B5EF4-FFF2-40B4-BE49-F238E27FC236}">
                <a16:creationId xmlns:a16="http://schemas.microsoft.com/office/drawing/2014/main" id="{ED81698D-88CA-6685-E400-B1645D579851}"/>
              </a:ext>
            </a:extLst>
          </p:cNvPr>
          <p:cNvSpPr/>
          <p:nvPr/>
        </p:nvSpPr>
        <p:spPr>
          <a:xfrm>
            <a:off x="7502641" y="840694"/>
            <a:ext cx="2938100" cy="925100"/>
          </a:xfrm>
          <a:prstGeom prst="flowChartPunchedTap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/>
              <a:t>1 м² = 100 дм²</a:t>
            </a:r>
            <a:endParaRPr sz="3000" dirty="0"/>
          </a:p>
        </p:txBody>
      </p:sp>
      <p:sp>
        <p:nvSpPr>
          <p:cNvPr id="5" name="Google Shape;80;p16">
            <a:extLst>
              <a:ext uri="{FF2B5EF4-FFF2-40B4-BE49-F238E27FC236}">
                <a16:creationId xmlns:a16="http://schemas.microsoft.com/office/drawing/2014/main" id="{A94D7964-78C6-7E69-3160-ACC99F4DEFEE}"/>
              </a:ext>
            </a:extLst>
          </p:cNvPr>
          <p:cNvSpPr/>
          <p:nvPr/>
        </p:nvSpPr>
        <p:spPr>
          <a:xfrm>
            <a:off x="1599891" y="1980419"/>
            <a:ext cx="4529100" cy="34158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вариант</a:t>
            </a:r>
            <a:endParaRPr sz="480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latin typeface="Times New Roman"/>
                <a:ea typeface="Times New Roman"/>
                <a:cs typeface="Times New Roman"/>
                <a:sym typeface="Times New Roman"/>
              </a:rPr>
              <a:t>3 дм² = … см²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latin typeface="Times New Roman"/>
                <a:ea typeface="Times New Roman"/>
                <a:cs typeface="Times New Roman"/>
                <a:sym typeface="Times New Roman"/>
              </a:rPr>
              <a:t>7 дм²= … см² 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latin typeface="Times New Roman"/>
                <a:ea typeface="Times New Roman"/>
                <a:cs typeface="Times New Roman"/>
                <a:sym typeface="Times New Roman"/>
              </a:rPr>
              <a:t>10 дм²= ...   см²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81;p16">
            <a:extLst>
              <a:ext uri="{FF2B5EF4-FFF2-40B4-BE49-F238E27FC236}">
                <a16:creationId xmlns:a16="http://schemas.microsoft.com/office/drawing/2014/main" id="{E90FF49C-3F77-D06B-0AFB-DDFCB718023A}"/>
              </a:ext>
            </a:extLst>
          </p:cNvPr>
          <p:cNvSpPr/>
          <p:nvPr/>
        </p:nvSpPr>
        <p:spPr>
          <a:xfrm>
            <a:off x="6392541" y="1943369"/>
            <a:ext cx="4184400" cy="34530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вариант</a:t>
            </a:r>
            <a:endParaRPr sz="480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latin typeface="Times New Roman"/>
                <a:ea typeface="Times New Roman"/>
                <a:cs typeface="Times New Roman"/>
                <a:sym typeface="Times New Roman"/>
              </a:rPr>
              <a:t>5 м² = ...  дм²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latin typeface="Times New Roman"/>
                <a:ea typeface="Times New Roman"/>
                <a:cs typeface="Times New Roman"/>
                <a:sym typeface="Times New Roman"/>
              </a:rPr>
              <a:t>9 м²= ...  дм² 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latin typeface="Times New Roman"/>
                <a:ea typeface="Times New Roman"/>
                <a:cs typeface="Times New Roman"/>
                <a:sym typeface="Times New Roman"/>
              </a:rPr>
              <a:t>10 м²= ...   дм²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82;p16">
            <a:extLst>
              <a:ext uri="{FF2B5EF4-FFF2-40B4-BE49-F238E27FC236}">
                <a16:creationId xmlns:a16="http://schemas.microsoft.com/office/drawing/2014/main" id="{CC0B66A3-A2AF-3169-FDB9-ACC27C7BBF4C}"/>
              </a:ext>
            </a:extLst>
          </p:cNvPr>
          <p:cNvSpPr/>
          <p:nvPr/>
        </p:nvSpPr>
        <p:spPr>
          <a:xfrm>
            <a:off x="3524091" y="2912919"/>
            <a:ext cx="1250700" cy="510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FF0000"/>
                </a:solidFill>
              </a:rPr>
              <a:t>300</a:t>
            </a:r>
            <a:endParaRPr sz="4800">
              <a:solidFill>
                <a:srgbClr val="FF0000"/>
              </a:solidFill>
            </a:endParaRPr>
          </a:p>
        </p:txBody>
      </p:sp>
      <p:sp>
        <p:nvSpPr>
          <p:cNvPr id="9" name="Google Shape;83;p16">
            <a:extLst>
              <a:ext uri="{FF2B5EF4-FFF2-40B4-BE49-F238E27FC236}">
                <a16:creationId xmlns:a16="http://schemas.microsoft.com/office/drawing/2014/main" id="{977CA004-134F-8EB1-D991-6128E784D965}"/>
              </a:ext>
            </a:extLst>
          </p:cNvPr>
          <p:cNvSpPr/>
          <p:nvPr/>
        </p:nvSpPr>
        <p:spPr>
          <a:xfrm>
            <a:off x="3376091" y="3635169"/>
            <a:ext cx="1250700" cy="510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FF0000"/>
                </a:solidFill>
              </a:rPr>
              <a:t>700</a:t>
            </a:r>
            <a:endParaRPr sz="4800">
              <a:solidFill>
                <a:srgbClr val="FF0000"/>
              </a:solidFill>
            </a:endParaRPr>
          </a:p>
        </p:txBody>
      </p:sp>
      <p:sp>
        <p:nvSpPr>
          <p:cNvPr id="10" name="Google Shape;84;p16">
            <a:extLst>
              <a:ext uri="{FF2B5EF4-FFF2-40B4-BE49-F238E27FC236}">
                <a16:creationId xmlns:a16="http://schemas.microsoft.com/office/drawing/2014/main" id="{402DAB63-F78E-8669-6B7A-157348DF609E}"/>
              </a:ext>
            </a:extLst>
          </p:cNvPr>
          <p:cNvSpPr/>
          <p:nvPr/>
        </p:nvSpPr>
        <p:spPr>
          <a:xfrm>
            <a:off x="3478091" y="4424044"/>
            <a:ext cx="1623900" cy="510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FF0000"/>
                </a:solidFill>
              </a:rPr>
              <a:t>1000</a:t>
            </a:r>
            <a:endParaRPr sz="4800">
              <a:solidFill>
                <a:srgbClr val="FF0000"/>
              </a:solidFill>
            </a:endParaRPr>
          </a:p>
        </p:txBody>
      </p:sp>
      <p:sp>
        <p:nvSpPr>
          <p:cNvPr id="11" name="Google Shape;85;p16">
            <a:extLst>
              <a:ext uri="{FF2B5EF4-FFF2-40B4-BE49-F238E27FC236}">
                <a16:creationId xmlns:a16="http://schemas.microsoft.com/office/drawing/2014/main" id="{1439DDD0-DCE8-54FD-DFAB-0060D904797A}"/>
              </a:ext>
            </a:extLst>
          </p:cNvPr>
          <p:cNvSpPr/>
          <p:nvPr/>
        </p:nvSpPr>
        <p:spPr>
          <a:xfrm>
            <a:off x="8065091" y="2912919"/>
            <a:ext cx="1250700" cy="510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FF0000"/>
                </a:solidFill>
              </a:rPr>
              <a:t>500</a:t>
            </a:r>
            <a:endParaRPr sz="4800">
              <a:solidFill>
                <a:srgbClr val="FF0000"/>
              </a:solidFill>
            </a:endParaRPr>
          </a:p>
        </p:txBody>
      </p:sp>
      <p:sp>
        <p:nvSpPr>
          <p:cNvPr id="12" name="Google Shape;86;p16">
            <a:extLst>
              <a:ext uri="{FF2B5EF4-FFF2-40B4-BE49-F238E27FC236}">
                <a16:creationId xmlns:a16="http://schemas.microsoft.com/office/drawing/2014/main" id="{5886B270-B217-7967-23F3-4893341CFD2F}"/>
              </a:ext>
            </a:extLst>
          </p:cNvPr>
          <p:cNvSpPr/>
          <p:nvPr/>
        </p:nvSpPr>
        <p:spPr>
          <a:xfrm>
            <a:off x="7857891" y="3635169"/>
            <a:ext cx="1250700" cy="510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FF0000"/>
                </a:solidFill>
              </a:rPr>
              <a:t>900</a:t>
            </a:r>
            <a:endParaRPr sz="4800">
              <a:solidFill>
                <a:srgbClr val="FF0000"/>
              </a:solidFill>
            </a:endParaRPr>
          </a:p>
        </p:txBody>
      </p:sp>
      <p:sp>
        <p:nvSpPr>
          <p:cNvPr id="13" name="Google Shape;87;p16">
            <a:extLst>
              <a:ext uri="{FF2B5EF4-FFF2-40B4-BE49-F238E27FC236}">
                <a16:creationId xmlns:a16="http://schemas.microsoft.com/office/drawing/2014/main" id="{523DBEE9-137D-5128-9910-B44D1CAD8D98}"/>
              </a:ext>
            </a:extLst>
          </p:cNvPr>
          <p:cNvSpPr/>
          <p:nvPr/>
        </p:nvSpPr>
        <p:spPr>
          <a:xfrm>
            <a:off x="7982891" y="4424044"/>
            <a:ext cx="1844400" cy="510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FF0000"/>
                </a:solidFill>
              </a:rPr>
              <a:t>1000</a:t>
            </a:r>
            <a:endParaRPr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51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2;p17">
            <a:extLst>
              <a:ext uri="{FF2B5EF4-FFF2-40B4-BE49-F238E27FC236}">
                <a16:creationId xmlns:a16="http://schemas.microsoft.com/office/drawing/2014/main" id="{1B0819E4-F989-2CCA-ABDF-8EACBF9B41E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36144" y="1529508"/>
            <a:ext cx="4543200" cy="180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КВАДРАТ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93;p17">
            <a:extLst>
              <a:ext uri="{FF2B5EF4-FFF2-40B4-BE49-F238E27FC236}">
                <a16:creationId xmlns:a16="http://schemas.microsoft.com/office/drawing/2014/main" id="{23AB7F0A-69FC-8213-6705-F737CDC1DBB6}"/>
              </a:ext>
            </a:extLst>
          </p:cNvPr>
          <p:cNvSpPr/>
          <p:nvPr/>
        </p:nvSpPr>
        <p:spPr>
          <a:xfrm>
            <a:off x="5330944" y="1399958"/>
            <a:ext cx="3596700" cy="33450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703701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18">
            <a:extLst>
              <a:ext uri="{FF2B5EF4-FFF2-40B4-BE49-F238E27FC236}">
                <a16:creationId xmlns:a16="http://schemas.microsoft.com/office/drawing/2014/main" id="{08161AA5-9874-8E29-F00C-ABBC8F9C88D5}"/>
              </a:ext>
            </a:extLst>
          </p:cNvPr>
          <p:cNvSpPr txBox="1">
            <a:spLocks/>
          </p:cNvSpPr>
          <p:nvPr/>
        </p:nvSpPr>
        <p:spPr>
          <a:xfrm>
            <a:off x="1702825" y="1640196"/>
            <a:ext cx="5365500" cy="89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ru-RU"/>
              <a:t>ТРЕУГОЛЬНИК</a:t>
            </a:r>
          </a:p>
        </p:txBody>
      </p:sp>
      <p:sp>
        <p:nvSpPr>
          <p:cNvPr id="6" name="Google Shape;100;p18">
            <a:extLst>
              <a:ext uri="{FF2B5EF4-FFF2-40B4-BE49-F238E27FC236}">
                <a16:creationId xmlns:a16="http://schemas.microsoft.com/office/drawing/2014/main" id="{9F60EE24-CA59-F2D5-D7F8-FB500380B2D4}"/>
              </a:ext>
            </a:extLst>
          </p:cNvPr>
          <p:cNvSpPr/>
          <p:nvPr/>
        </p:nvSpPr>
        <p:spPr>
          <a:xfrm>
            <a:off x="5588298" y="1238045"/>
            <a:ext cx="4788300" cy="3308100"/>
          </a:xfrm>
          <a:prstGeom prst="triangle">
            <a:avLst>
              <a:gd name="adj" fmla="val 49816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33493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5;p19">
            <a:extLst>
              <a:ext uri="{FF2B5EF4-FFF2-40B4-BE49-F238E27FC236}">
                <a16:creationId xmlns:a16="http://schemas.microsoft.com/office/drawing/2014/main" id="{54927668-B1AA-FE08-FF5F-7E767F77EE3E}"/>
              </a:ext>
            </a:extLst>
          </p:cNvPr>
          <p:cNvSpPr txBox="1">
            <a:spLocks/>
          </p:cNvSpPr>
          <p:nvPr/>
        </p:nvSpPr>
        <p:spPr>
          <a:xfrm>
            <a:off x="864523" y="1216678"/>
            <a:ext cx="7331826" cy="149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ru-RU"/>
              <a:t>ЧЕТЫРЕХУГОЛЬНИК</a:t>
            </a:r>
            <a:endParaRPr lang="ru-RU" dirty="0"/>
          </a:p>
        </p:txBody>
      </p:sp>
      <p:sp>
        <p:nvSpPr>
          <p:cNvPr id="4" name="Google Shape;108;p19">
            <a:extLst>
              <a:ext uri="{FF2B5EF4-FFF2-40B4-BE49-F238E27FC236}">
                <a16:creationId xmlns:a16="http://schemas.microsoft.com/office/drawing/2014/main" id="{37D1E5B6-F3F9-3014-57EF-17D16B2705CB}"/>
              </a:ext>
            </a:extLst>
          </p:cNvPr>
          <p:cNvSpPr/>
          <p:nvPr/>
        </p:nvSpPr>
        <p:spPr>
          <a:xfrm>
            <a:off x="5038575" y="2436997"/>
            <a:ext cx="5091774" cy="2908529"/>
          </a:xfrm>
          <a:custGeom>
            <a:avLst/>
            <a:gdLst/>
            <a:ahLst/>
            <a:cxnLst/>
            <a:rect l="l" t="t" r="r" b="b"/>
            <a:pathLst>
              <a:path w="162223" h="83184" extrusionOk="0">
                <a:moveTo>
                  <a:pt x="0" y="83184"/>
                </a:moveTo>
                <a:lnTo>
                  <a:pt x="38779" y="11545"/>
                </a:lnTo>
                <a:lnTo>
                  <a:pt x="124332" y="0"/>
                </a:lnTo>
                <a:lnTo>
                  <a:pt x="162223" y="42332"/>
                </a:lnTo>
                <a:close/>
              </a:path>
            </a:pathLst>
          </a:cu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11345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;p20">
            <a:extLst>
              <a:ext uri="{FF2B5EF4-FFF2-40B4-BE49-F238E27FC236}">
                <a16:creationId xmlns:a16="http://schemas.microsoft.com/office/drawing/2014/main" id="{ED638273-77A1-BE0C-6C22-A27B7F9D274B}"/>
              </a:ext>
            </a:extLst>
          </p:cNvPr>
          <p:cNvSpPr txBox="1">
            <a:spLocks/>
          </p:cNvSpPr>
          <p:nvPr/>
        </p:nvSpPr>
        <p:spPr>
          <a:xfrm>
            <a:off x="5135733" y="1224867"/>
            <a:ext cx="6587398" cy="94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ru-RU" dirty="0"/>
              <a:t>ПРЯМОУГОЛЬНИК</a:t>
            </a:r>
          </a:p>
        </p:txBody>
      </p:sp>
      <p:sp>
        <p:nvSpPr>
          <p:cNvPr id="5" name="Google Shape;115;p20">
            <a:extLst>
              <a:ext uri="{FF2B5EF4-FFF2-40B4-BE49-F238E27FC236}">
                <a16:creationId xmlns:a16="http://schemas.microsoft.com/office/drawing/2014/main" id="{4FD300C1-E1CB-F327-119A-84BC895DE60C}"/>
              </a:ext>
            </a:extLst>
          </p:cNvPr>
          <p:cNvSpPr/>
          <p:nvPr/>
        </p:nvSpPr>
        <p:spPr>
          <a:xfrm>
            <a:off x="6250376" y="1997400"/>
            <a:ext cx="4358113" cy="26124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116;p20">
            <a:extLst>
              <a:ext uri="{FF2B5EF4-FFF2-40B4-BE49-F238E27FC236}">
                <a16:creationId xmlns:a16="http://schemas.microsoft.com/office/drawing/2014/main" id="{997EB1A6-261B-A94B-1BB5-7E1E538F476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863400"/>
            <a:ext cx="4987968" cy="28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Значок &quot;Подписаться&quot; со сплошной заливкой">
            <a:extLst>
              <a:ext uri="{FF2B5EF4-FFF2-40B4-BE49-F238E27FC236}">
                <a16:creationId xmlns:a16="http://schemas.microsoft.com/office/drawing/2014/main" id="{9F5F181B-DD7F-CAAD-8926-D4F029BD3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6029" y="27390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57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81B67E5-72A0-A533-D151-ED8314CD6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0852" y="893618"/>
            <a:ext cx="8181369" cy="27182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0" i="0" dirty="0">
                <a:solidFill>
                  <a:srgbClr val="333333"/>
                </a:solidFill>
                <a:effectLst/>
                <a:latin typeface="YS Text"/>
              </a:rPr>
              <a:t>Величина, которая указывает, сколько места занимает фигура на плоскости, называется </a:t>
            </a:r>
            <a:r>
              <a:rPr lang="ru-RU" sz="3600" b="1" i="0" dirty="0">
                <a:solidFill>
                  <a:srgbClr val="333333"/>
                </a:solidFill>
                <a:effectLst/>
                <a:latin typeface="YS Text"/>
              </a:rPr>
              <a:t>площадью фигуры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YS Text"/>
              </a:rPr>
              <a:t>.</a:t>
            </a:r>
            <a:br>
              <a:rPr lang="ru-RU" sz="3600" b="0" i="0" dirty="0">
                <a:solidFill>
                  <a:srgbClr val="333333"/>
                </a:solidFill>
                <a:effectLst/>
                <a:latin typeface="YS Text"/>
              </a:rPr>
            </a:br>
            <a:r>
              <a:rPr lang="ru-RU" sz="3600" b="0" i="0" dirty="0">
                <a:solidFill>
                  <a:srgbClr val="333333"/>
                </a:solidFill>
                <a:effectLst/>
                <a:latin typeface="YS Text"/>
              </a:rPr>
              <a:t>Площадь фигуры обозначается заглавной </a:t>
            </a:r>
            <a:r>
              <a:rPr lang="ru-RU" sz="3600" b="1" i="0" dirty="0">
                <a:solidFill>
                  <a:srgbClr val="333333"/>
                </a:solidFill>
                <a:effectLst/>
                <a:latin typeface="YS Text"/>
              </a:rPr>
              <a:t>латинской буквой </a:t>
            </a:r>
            <a:r>
              <a:rPr lang="en-US" sz="3600" b="1" dirty="0">
                <a:solidFill>
                  <a:srgbClr val="333333"/>
                </a:solidFill>
                <a:latin typeface="YS Text"/>
              </a:rPr>
              <a:t>S.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7876318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196CA-8D48-47B0-9C8C-268F7036896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48</TotalTime>
  <Words>128</Words>
  <Application>Microsoft Office PowerPoint</Application>
  <PresentationFormat>Широкоэкранный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Segoe UI</vt:lpstr>
      <vt:lpstr>Segoe UI Light</vt:lpstr>
      <vt:lpstr>Times New Roman</vt:lpstr>
      <vt:lpstr>YS Text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КВАДРАТ </vt:lpstr>
      <vt:lpstr>Презентация PowerPoint</vt:lpstr>
      <vt:lpstr>Презентация PowerPoint</vt:lpstr>
      <vt:lpstr>Презентация PowerPoint</vt:lpstr>
      <vt:lpstr>Величина, которая указывает, сколько места занимает фигура на плоскости, называется площадью фигуры. Площадь фигуры обозначается заглавной латинской буквой S.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Луиза Становская</dc:creator>
  <cp:lastModifiedBy>Луиза Становская</cp:lastModifiedBy>
  <cp:revision>1</cp:revision>
  <dcterms:created xsi:type="dcterms:W3CDTF">2024-03-26T11:42:31Z</dcterms:created>
  <dcterms:modified xsi:type="dcterms:W3CDTF">2024-03-26T12:31:22Z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