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74" r:id="rId5"/>
    <p:sldId id="259" r:id="rId6"/>
    <p:sldId id="278" r:id="rId7"/>
    <p:sldId id="269" r:id="rId8"/>
    <p:sldId id="263" r:id="rId9"/>
    <p:sldId id="270" r:id="rId10"/>
    <p:sldId id="267" r:id="rId11"/>
    <p:sldId id="264" r:id="rId12"/>
    <p:sldId id="265" r:id="rId13"/>
    <p:sldId id="266" r:id="rId14"/>
    <p:sldId id="271" r:id="rId15"/>
    <p:sldId id="268" r:id="rId16"/>
    <p:sldId id="275" r:id="rId17"/>
    <p:sldId id="273" r:id="rId18"/>
    <p:sldId id="276" r:id="rId19"/>
    <p:sldId id="272" r:id="rId20"/>
    <p:sldId id="279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660"/>
  </p:normalViewPr>
  <p:slideViewPr>
    <p:cSldViewPr snapToGrid="0">
      <p:cViewPr varScale="1">
        <p:scale>
          <a:sx n="71" d="100"/>
          <a:sy n="71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79;&#1072;&#1076;&#1072;&#1085;&#1080;&#1103;.docx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79;&#1072;&#1076;&#1072;&#1085;&#1080;&#1103;.docx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69202" y="458239"/>
            <a:ext cx="7293022" cy="378565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Презентация к уроку </a:t>
            </a:r>
          </a:p>
          <a:p>
            <a:pPr algn="ctr"/>
            <a:r>
              <a:rPr lang="ru-RU" sz="48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по учебному предмету </a:t>
            </a:r>
            <a:endParaRPr lang="ru-RU" sz="4800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48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«Русский язык» в 3 классе</a:t>
            </a:r>
          </a:p>
          <a:p>
            <a:pPr algn="ctr"/>
            <a:r>
              <a:rPr lang="ru-RU" sz="4800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н</a:t>
            </a:r>
            <a:r>
              <a:rPr lang="ru-RU" sz="480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а тему </a:t>
            </a:r>
            <a:r>
              <a:rPr lang="ru-RU" sz="4800" b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«Понятие </a:t>
            </a:r>
          </a:p>
          <a:p>
            <a:pPr algn="ctr"/>
            <a:r>
              <a:rPr lang="ru-RU" sz="4800" b="1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Arno Pro Smbd SmText" panose="02020702040506020403" pitchFamily="18" charset="0"/>
                <a:cs typeface="Arial" panose="020B0604020202020204" pitchFamily="34" charset="0"/>
              </a:rPr>
              <a:t>о сложном предложении»</a:t>
            </a:r>
            <a:endParaRPr lang="ru-RU" sz="4800" b="1" dirty="0">
              <a:ln>
                <a:solidFill>
                  <a:schemeClr val="bg1">
                    <a:lumMod val="75000"/>
                  </a:schemeClr>
                </a:solidFill>
              </a:ln>
              <a:solidFill>
                <a:srgbClr val="C00000"/>
              </a:solidFill>
              <a:latin typeface="Arno Pro Smbd SmText" panose="02020702040506020403" pitchFamily="18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9570" y="4921623"/>
            <a:ext cx="33962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Филимонова Екатерина Владимировна,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pPr algn="ctr"/>
            <a:r>
              <a:rPr lang="ru-RU" dirty="0" smtClean="0"/>
              <a:t>МБОУ ИЕГЛ «Школа-30», </a:t>
            </a:r>
          </a:p>
          <a:p>
            <a:pPr algn="ctr"/>
            <a:r>
              <a:rPr lang="ru-RU" dirty="0"/>
              <a:t>г</a:t>
            </a:r>
            <a:r>
              <a:rPr lang="ru-RU" dirty="0" smtClean="0"/>
              <a:t>. Ижевск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7464" y="692331"/>
            <a:ext cx="7537268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u="sng" dirty="0" smtClean="0">
                <a:latin typeface="Times New Roman"/>
                <a:ea typeface="Calibri"/>
                <a:cs typeface="Times New Roman"/>
              </a:rPr>
              <a:t>Задание № 2.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 smtClean="0">
                <a:latin typeface="Times New Roman"/>
                <a:ea typeface="Calibri"/>
                <a:cs typeface="Times New Roman"/>
              </a:rPr>
              <a:t>Подчеркни главные члены предложения. Составь схему к предложению.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i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i="1" dirty="0" smtClean="0">
                <a:latin typeface="Times New Roman"/>
                <a:ea typeface="Calibri"/>
                <a:cs typeface="Times New Roman"/>
              </a:rPr>
              <a:t>Плотина подняла уровень воды, и бобры построили хатки.</a:t>
            </a:r>
            <a:endParaRPr lang="ru-RU" sz="4800" dirty="0">
              <a:ea typeface="Calibri"/>
              <a:cs typeface="Times New Roman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927464" y="3590365"/>
            <a:ext cx="2474642" cy="1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56399" y="4356849"/>
            <a:ext cx="1635398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6171" y="3594849"/>
            <a:ext cx="2031253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790889" y="4356848"/>
            <a:ext cx="2820146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76171" y="3778624"/>
            <a:ext cx="2031253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90889" y="4509248"/>
            <a:ext cx="2820146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47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13" y="690181"/>
            <a:ext cx="7675372" cy="17438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13" y="2434019"/>
            <a:ext cx="7675373" cy="385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47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2216150" y="842659"/>
            <a:ext cx="5499100" cy="7575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Находим главные члены предложения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51074" y="2527300"/>
            <a:ext cx="5289550" cy="11049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Определяем количество грамматических основ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578100" y="3644900"/>
            <a:ext cx="1440000" cy="720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410200" y="3644900"/>
            <a:ext cx="1600200" cy="756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295400" y="4432300"/>
            <a:ext cx="2120900" cy="8382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400" dirty="0"/>
              <a:t>О</a:t>
            </a:r>
            <a:r>
              <a:rPr lang="ru-RU" sz="2400" dirty="0" smtClean="0"/>
              <a:t>дна основа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62700" y="4432300"/>
            <a:ext cx="2070100" cy="8382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Две и более основ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8458" y="5892800"/>
            <a:ext cx="2425700" cy="8509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Простое предложение</a:t>
            </a:r>
            <a:endParaRPr lang="ru-RU" sz="2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362700" y="5949950"/>
            <a:ext cx="2298700" cy="736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Сложное предложение</a:t>
            </a:r>
            <a:endParaRPr lang="ru-RU" sz="24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355850" y="5270500"/>
            <a:ext cx="0" cy="622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397750" y="5270500"/>
            <a:ext cx="0" cy="622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965700" y="1600200"/>
            <a:ext cx="0" cy="927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47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7646" y="927101"/>
            <a:ext cx="7406640" cy="3554819"/>
          </a:xfrm>
          <a:prstGeom prst="rect">
            <a:avLst/>
          </a:prstGeom>
          <a:noFill/>
          <a:ln w="6350" cap="sq" cmpd="dbl">
            <a:solidFill>
              <a:schemeClr val="tx1"/>
            </a:solidFill>
            <a:prstDash val="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ru-RU" sz="28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      </a:t>
            </a:r>
            <a:r>
              <a:rPr lang="ru-RU" b="1" i="1" dirty="0">
                <a:latin typeface="Arno Pro Light Display" panose="02020402050506020403" pitchFamily="18" charset="0"/>
                <a:cs typeface="Arial" panose="020B0604020202020204" pitchFamily="34" charset="0"/>
              </a:rPr>
              <a:t>с</a:t>
            </a:r>
            <a:r>
              <a:rPr lang="ru-RU" b="1" i="1" dirty="0" smtClean="0">
                <a:latin typeface="Arno Pro Light Display" panose="02020402050506020403" pitchFamily="18" charset="0"/>
                <a:cs typeface="Arial" panose="020B0604020202020204" pitchFamily="34" charset="0"/>
              </a:rPr>
              <a:t>ущ.                                                                </a:t>
            </a:r>
            <a:r>
              <a:rPr lang="ru-RU" b="1" i="1" dirty="0">
                <a:latin typeface="Arno Pro Light Display" panose="02020402050506020403" pitchFamily="18" charset="0"/>
                <a:cs typeface="Arial" panose="020B0604020202020204" pitchFamily="34" charset="0"/>
              </a:rPr>
              <a:t>г</a:t>
            </a:r>
            <a:r>
              <a:rPr lang="ru-RU" b="1" i="1" dirty="0" smtClean="0">
                <a:latin typeface="Arno Pro Light Display" panose="02020402050506020403" pitchFamily="18" charset="0"/>
                <a:cs typeface="Arial" panose="020B0604020202020204" pitchFamily="34" charset="0"/>
              </a:rPr>
              <a:t>л.</a:t>
            </a:r>
          </a:p>
          <a:p>
            <a:pPr>
              <a:lnSpc>
                <a:spcPts val="4500"/>
              </a:lnSpc>
            </a:pPr>
            <a:r>
              <a:rPr lang="ru-RU" sz="48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Бобры много работают,</a:t>
            </a:r>
          </a:p>
          <a:p>
            <a:pPr>
              <a:lnSpc>
                <a:spcPts val="4500"/>
              </a:lnSpc>
            </a:pPr>
            <a:r>
              <a:rPr lang="ru-RU" b="1" i="1" dirty="0" smtClean="0">
                <a:latin typeface="Arno Pro Light Display" panose="02020402050506020403" pitchFamily="18" charset="0"/>
                <a:cs typeface="Arial" panose="020B0604020202020204" pitchFamily="34" charset="0"/>
              </a:rPr>
              <a:t>       мест.                  </a:t>
            </a:r>
            <a:r>
              <a:rPr lang="ru-RU" b="1" i="1" dirty="0">
                <a:latin typeface="Arno Pro Light Display" panose="02020402050506020403" pitchFamily="18" charset="0"/>
                <a:cs typeface="Arial" panose="020B0604020202020204" pitchFamily="34" charset="0"/>
              </a:rPr>
              <a:t>г</a:t>
            </a:r>
            <a:r>
              <a:rPr lang="ru-RU" b="1" i="1" dirty="0" smtClean="0">
                <a:latin typeface="Arno Pro Light Display" panose="02020402050506020403" pitchFamily="18" charset="0"/>
                <a:cs typeface="Arial" panose="020B0604020202020204" pitchFamily="34" charset="0"/>
              </a:rPr>
              <a:t>л.                                      </a:t>
            </a:r>
            <a:r>
              <a:rPr lang="ru-RU" b="1" i="1" dirty="0">
                <a:latin typeface="Arno Pro Light Display" panose="02020402050506020403" pitchFamily="18" charset="0"/>
                <a:cs typeface="Arial" panose="020B0604020202020204" pitchFamily="34" charset="0"/>
              </a:rPr>
              <a:t>с</a:t>
            </a:r>
            <a:r>
              <a:rPr lang="ru-RU" b="1" i="1" dirty="0" smtClean="0">
                <a:latin typeface="Arno Pro Light Display" panose="02020402050506020403" pitchFamily="18" charset="0"/>
                <a:cs typeface="Arial" panose="020B0604020202020204" pitchFamily="34" charset="0"/>
              </a:rPr>
              <a:t>ущ.</a:t>
            </a:r>
            <a:endParaRPr lang="ru-RU" b="1" i="1" dirty="0">
              <a:latin typeface="Arno Pro Light Display" panose="02020402050506020403" pitchFamily="18" charset="0"/>
              <a:cs typeface="Arial" panose="020B0604020202020204" pitchFamily="34" charset="0"/>
            </a:endParaRPr>
          </a:p>
          <a:p>
            <a:pPr>
              <a:lnSpc>
                <a:spcPts val="4500"/>
              </a:lnSpc>
            </a:pPr>
            <a:r>
              <a:rPr lang="ru-RU" sz="48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они строят плотины и </a:t>
            </a:r>
          </a:p>
          <a:p>
            <a:pPr>
              <a:lnSpc>
                <a:spcPts val="4500"/>
              </a:lnSpc>
            </a:pPr>
            <a:r>
              <a:rPr lang="ru-RU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      </a:t>
            </a:r>
            <a:r>
              <a:rPr lang="ru-RU" b="1" i="1" dirty="0" smtClean="0">
                <a:latin typeface="Arno Pro Light Display" panose="02020402050506020403" pitchFamily="18" charset="0"/>
                <a:cs typeface="Arial" panose="020B0604020202020204" pitchFamily="34" charset="0"/>
              </a:rPr>
              <a:t>сущ.</a:t>
            </a:r>
            <a:endParaRPr lang="ru-RU" b="1" i="1" dirty="0">
              <a:latin typeface="Arno Pro Light Display" panose="02020402050506020403" pitchFamily="18" charset="0"/>
              <a:cs typeface="Arial" panose="020B0604020202020204" pitchFamily="34" charset="0"/>
            </a:endParaRPr>
          </a:p>
          <a:p>
            <a:pPr>
              <a:lnSpc>
                <a:spcPts val="4500"/>
              </a:lnSpc>
            </a:pPr>
            <a:r>
              <a:rPr lang="ru-RU" sz="48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хатки</a:t>
            </a:r>
            <a:r>
              <a:rPr lang="ru-RU" sz="48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.</a:t>
            </a:r>
            <a:endParaRPr lang="ru-RU" sz="4800" b="1" i="1" dirty="0" smtClean="0">
              <a:solidFill>
                <a:srgbClr val="C00000"/>
              </a:solidFill>
              <a:latin typeface="Arno Pro Light Display" panose="02020402050506020403" pitchFamily="18" charset="0"/>
              <a:cs typeface="Arial" panose="020B0604020202020204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988992" y="2529698"/>
            <a:ext cx="774700" cy="787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и</a:t>
            </a:r>
            <a:endParaRPr lang="ru-RU" sz="6600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572000" y="2057402"/>
            <a:ext cx="2820146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72000" y="2178425"/>
            <a:ext cx="2820146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162175" y="3200400"/>
            <a:ext cx="2140884" cy="1270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1011611" y="3187700"/>
            <a:ext cx="855289" cy="1270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796458" y="2057402"/>
            <a:ext cx="1645117" cy="635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2162175" y="3352800"/>
            <a:ext cx="2140884" cy="1270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474833" y="3225800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054877" y="3236259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759400" y="3233271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451550" y="3237006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162175" y="4347883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1439256" y="4335930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97789" y="4328459"/>
            <a:ext cx="427644" cy="0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47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97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1308" y="1755521"/>
            <a:ext cx="4481383" cy="2841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пункт первый презентации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пункт второй презентации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пункт третий презентации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пункт четвертый презентации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 пункт пятый презентации</a:t>
            </a:r>
          </a:p>
        </p:txBody>
      </p:sp>
      <p:pic>
        <p:nvPicPr>
          <p:cNvPr id="4" name="Рисунок 3" descr="i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47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1636" y="0"/>
            <a:ext cx="95693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7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_beaver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39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" y="0"/>
            <a:ext cx="7797800" cy="683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708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846732"/>
              </p:ext>
            </p:extLst>
          </p:nvPr>
        </p:nvGraphicFramePr>
        <p:xfrm>
          <a:off x="630681" y="570388"/>
          <a:ext cx="7886700" cy="397021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886700"/>
              </a:tblGrid>
              <a:tr h="2766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b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Домашнее задание:</a:t>
                      </a:r>
                      <a:r>
                        <a:rPr lang="ru-RU" sz="4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4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</a:t>
                      </a: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сложных </a:t>
                      </a: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выписать сложные </a:t>
                      </a: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 из упражнения 319. 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19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6" y="1340189"/>
            <a:ext cx="9144485" cy="51467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7506" y="416859"/>
            <a:ext cx="6884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Спасибо за урок!</a:t>
            </a:r>
            <a:endParaRPr lang="ru-RU" sz="54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711" y="1755521"/>
            <a:ext cx="6103042" cy="45772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61417" y="678303"/>
            <a:ext cx="68211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Зоолог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человек, который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наблюдает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жизнедеятельностью животных.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79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5" y="1079500"/>
            <a:ext cx="9155545" cy="57785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591327"/>
              </p:ext>
            </p:extLst>
          </p:nvPr>
        </p:nvGraphicFramePr>
        <p:xfrm>
          <a:off x="201706" y="307931"/>
          <a:ext cx="7886700" cy="70433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886700"/>
              </a:tblGrid>
              <a:tr h="704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</a:rPr>
                        <a:t>О бобрах и не только…</a:t>
                      </a:r>
                      <a:endParaRPr lang="ru-RU" sz="3600" dirty="0">
                        <a:solidFill>
                          <a:srgbClr val="0070C0"/>
                        </a:solidFill>
                        <a:effectLst/>
                        <a:latin typeface="Arial Black" panose="020B0A04020102020204" pitchFamily="34" charset="0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32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48181" y="956235"/>
            <a:ext cx="7251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u="sng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План урока: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32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Орфографическая минутка.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32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Повторяем правила.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32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Предложения . . . и . . .   .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32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Закрепляем новые знания.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3200" b="1" i="1" dirty="0" smtClean="0">
                <a:solidFill>
                  <a:srgbClr val="C00000"/>
                </a:solidFill>
                <a:latin typeface="Arno Pro Light Display" panose="02020402050506020403" pitchFamily="18" charset="0"/>
                <a:cs typeface="Arial" panose="020B0604020202020204" pitchFamily="34" charset="0"/>
              </a:rPr>
              <a:t>Подводим итоги.</a:t>
            </a:r>
          </a:p>
        </p:txBody>
      </p:sp>
    </p:spTree>
    <p:extLst>
      <p:ext uri="{BB962C8B-B14F-4D97-AF65-F5344CB8AC3E}">
        <p14:creationId xmlns:p14="http://schemas.microsoft.com/office/powerpoint/2010/main" val="355412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303814"/>
              </p:ext>
            </p:extLst>
          </p:nvPr>
        </p:nvGraphicFramePr>
        <p:xfrm>
          <a:off x="630681" y="1891171"/>
          <a:ext cx="7886700" cy="1756220"/>
        </p:xfrm>
        <a:graphic>
          <a:graphicData uri="http://schemas.openxmlformats.org/drawingml/2006/table">
            <a:tbl>
              <a:tblPr/>
              <a:tblGrid>
                <a:gridCol w="78867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Носорог, сороконожка</a:t>
                      </a:r>
                      <a:r>
                        <a:rPr lang="ru-RU" sz="48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8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4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утконос, водомерка, бобер.</a:t>
                      </a:r>
                      <a:endParaRPr lang="ru-RU" sz="4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Арка 6"/>
          <p:cNvSpPr/>
          <p:nvPr/>
        </p:nvSpPr>
        <p:spPr>
          <a:xfrm>
            <a:off x="1506071" y="1896034"/>
            <a:ext cx="1116105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6566648" y="2904564"/>
            <a:ext cx="1501587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2341821" y="2904564"/>
            <a:ext cx="939261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>
            <a:off x="1089212" y="2891116"/>
            <a:ext cx="974911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4737742" y="2904564"/>
            <a:ext cx="968188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457926" y="2904564"/>
            <a:ext cx="1116105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5755340" y="1936374"/>
            <a:ext cx="1116105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4015978" y="1967749"/>
            <a:ext cx="1443528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Арка 14"/>
          <p:cNvSpPr/>
          <p:nvPr/>
        </p:nvSpPr>
        <p:spPr>
          <a:xfrm>
            <a:off x="2785781" y="1967749"/>
            <a:ext cx="992843" cy="55133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66648" y="2891116"/>
            <a:ext cx="1716740" cy="8202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39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84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2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3300" y="876300"/>
            <a:ext cx="7035800" cy="479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Задание № 1.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>
                <a:latin typeface="Times New Roman"/>
                <a:ea typeface="Calibri"/>
                <a:cs typeface="Times New Roman"/>
              </a:rPr>
              <a:t>Подчеркни главные члены предложения. Составь схему к предложению.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 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latin typeface="Times New Roman"/>
                <a:ea typeface="Calibri"/>
                <a:cs typeface="Times New Roman"/>
              </a:rPr>
              <a:t>У опушки леса притаилась речка, там бобры устроили плотину.</a:t>
            </a:r>
            <a:endParaRPr lang="ru-RU" sz="4400" dirty="0">
              <a:ea typeface="Calibri"/>
              <a:cs typeface="Times New Roman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4760259" y="4061011"/>
            <a:ext cx="2783542" cy="1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5369859" y="4827494"/>
            <a:ext cx="2173942" cy="4485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760259" y="4177552"/>
            <a:ext cx="2783542" cy="1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003300" y="4827493"/>
            <a:ext cx="1391771" cy="2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369859" y="4670611"/>
            <a:ext cx="2173942" cy="2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697193" y="4827491"/>
            <a:ext cx="1391771" cy="2"/>
          </a:xfrm>
          <a:prstGeom prst="line">
            <a:avLst/>
          </a:prstGeom>
          <a:ln>
            <a:headEnd w="lg" len="lg"/>
          </a:ln>
          <a:scene3d>
            <a:camera prst="orthographicFront"/>
            <a:lightRig rig="threePt" dir="t"/>
          </a:scene3d>
          <a:sp3d contourW="127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47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7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</TotalTime>
  <Words>213</Words>
  <Application>Microsoft Office PowerPoint</Application>
  <PresentationFormat>Экран (4:3)</PresentationFormat>
  <Paragraphs>51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Екатерина</cp:lastModifiedBy>
  <cp:revision>45</cp:revision>
  <dcterms:created xsi:type="dcterms:W3CDTF">2013-11-19T05:52:05Z</dcterms:created>
  <dcterms:modified xsi:type="dcterms:W3CDTF">2020-04-17T13:38:53Z</dcterms:modified>
</cp:coreProperties>
</file>