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3" r:id="rId8"/>
    <p:sldId id="265" r:id="rId9"/>
    <p:sldId id="264" r:id="rId10"/>
    <p:sldId id="266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890" autoAdjust="0"/>
    <p:restoredTop sz="94660"/>
  </p:normalViewPr>
  <p:slideViewPr>
    <p:cSldViewPr>
      <p:cViewPr varScale="1">
        <p:scale>
          <a:sx n="62" d="100"/>
          <a:sy n="62" d="100"/>
        </p:scale>
        <p:origin x="-9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Овладение </a:t>
            </a:r>
            <a:r>
              <a:rPr lang="ru-RU" dirty="0" smtClean="0"/>
              <a:t>мячом действия </a:t>
            </a:r>
            <a:r>
              <a:rPr lang="ru-RU" dirty="0"/>
              <a:t>в защите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Учитель физической культуры</a:t>
            </a:r>
          </a:p>
          <a:p>
            <a:r>
              <a:rPr lang="ru-RU" sz="3200" dirty="0" smtClean="0"/>
              <a:t>ГБОУ Лицей 144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Санкт-Петербурга</a:t>
            </a:r>
          </a:p>
          <a:p>
            <a:r>
              <a:rPr lang="ru-RU" sz="3200" dirty="0" err="1" smtClean="0"/>
              <a:t>Макаровская</a:t>
            </a:r>
            <a:r>
              <a:rPr lang="ru-RU" sz="3200" dirty="0" smtClean="0"/>
              <a:t>  Ю.В.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0873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843"/>
            <a:ext cx="4968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- Наведение</a:t>
            </a:r>
          </a:p>
          <a:p>
            <a:r>
              <a:rPr lang="ru-RU" dirty="0"/>
              <a:t>При этом вза­и­мо­дей­ствии осво­бож­да­ет­ся от за­щит­ни­ка игрок без мяча при по­мо­щи сво­е­го на­пар­ни­ка; </a:t>
            </a:r>
          </a:p>
          <a:p>
            <a:r>
              <a:rPr lang="ru-RU" dirty="0"/>
              <a:t>- </a:t>
            </a:r>
            <a:r>
              <a:rPr lang="ru-RU" b="1" dirty="0"/>
              <a:t>Наведение на двух игроков</a:t>
            </a:r>
          </a:p>
          <a:p>
            <a:r>
              <a:rPr lang="ru-RU" dirty="0"/>
              <a:t>Вза­и­мо­дей­ствие, при ко­то­ром бас­кет­бо­лист осво­бож­да­ет­ся от опеки путём при­бли­же­ния к двум парт­не­рам;</a:t>
            </a:r>
          </a:p>
          <a:p>
            <a:r>
              <a:rPr lang="ru-RU" dirty="0"/>
              <a:t>- </a:t>
            </a:r>
            <a:r>
              <a:rPr lang="ru-RU" b="1" dirty="0"/>
              <a:t>Пересечение</a:t>
            </a:r>
          </a:p>
          <a:p>
            <a:r>
              <a:rPr lang="ru-RU" dirty="0"/>
              <a:t>Два вза­и­мо­дей­ству­ю­щих парт­не­ра на­хо­дят­ся в дви­же­нии, пе­ре­се­кая путь дви­же­ния друг друга под углом; </a:t>
            </a:r>
          </a:p>
          <a:p>
            <a:r>
              <a:rPr lang="ru-RU" dirty="0"/>
              <a:t>- </a:t>
            </a:r>
            <a:r>
              <a:rPr lang="ru-RU" b="1" dirty="0"/>
              <a:t>Сдвоенный заслон  </a:t>
            </a:r>
          </a:p>
          <a:p>
            <a:r>
              <a:rPr lang="ru-RU" dirty="0"/>
              <a:t>Два иг­ро­ка вы­пол­ня­ют за­слон од­но­му и тому же за­щит­ни­ку).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053" y="764704"/>
            <a:ext cx="3366883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2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1"/>
            <a:ext cx="5199113" cy="48965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Тактика </a:t>
            </a:r>
            <a:r>
              <a:rPr lang="ru-RU" dirty="0">
                <a:solidFill>
                  <a:schemeClr val="tx1"/>
                </a:solidFill>
              </a:rPr>
              <a:t>защиты в баскетболе — многогранный и сложный процесс, обеспечивающий прогрессивную </a:t>
            </a:r>
            <a:r>
              <a:rPr lang="ru-RU" dirty="0" smtClean="0">
                <a:solidFill>
                  <a:schemeClr val="tx1"/>
                </a:solidFill>
              </a:rPr>
              <a:t>как командную, так и индивидуальную работу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3016"/>
            <a:ext cx="4496162" cy="3168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44824"/>
            <a:ext cx="359416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4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16832"/>
            <a:ext cx="5508625" cy="4406900"/>
          </a:xfrm>
        </p:spPr>
      </p:pic>
    </p:spTree>
    <p:extLst>
      <p:ext uri="{BB962C8B-B14F-4D97-AF65-F5344CB8AC3E}">
        <p14:creationId xmlns:p14="http://schemas.microsoft.com/office/powerpoint/2010/main" val="335889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В баскетболе существует два основных компонента победы: </a:t>
            </a:r>
            <a:r>
              <a:rPr lang="ru-RU" dirty="0">
                <a:solidFill>
                  <a:srgbClr val="FF0000"/>
                </a:solidFill>
              </a:rPr>
              <a:t>нападение и защита</a:t>
            </a:r>
            <a:r>
              <a:rPr lang="ru-RU" dirty="0">
                <a:solidFill>
                  <a:schemeClr val="tx1"/>
                </a:solidFill>
              </a:rPr>
              <a:t>. Если первая составляющая отвечает за агрессивную форму ведения игры, то вторая — безопасность и продуманность</a:t>
            </a:r>
            <a:r>
              <a:rPr lang="ru-RU" dirty="0" smtClean="0">
                <a:solidFill>
                  <a:schemeClr val="tx1"/>
                </a:solidFill>
              </a:rPr>
              <a:t>. Подробнее остановимся на последней.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861048"/>
            <a:ext cx="410445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и классификация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0"/>
            <a:ext cx="4551041" cy="4590249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В </a:t>
            </a:r>
            <a:r>
              <a:rPr lang="ru-RU" sz="4000" dirty="0" smtClean="0">
                <a:solidFill>
                  <a:schemeClr val="tx1"/>
                </a:solidFill>
              </a:rPr>
              <a:t>баскетболе </a:t>
            </a:r>
            <a:r>
              <a:rPr lang="ru-RU" sz="4000" dirty="0">
                <a:solidFill>
                  <a:schemeClr val="tx1"/>
                </a:solidFill>
              </a:rPr>
              <a:t>различают </a:t>
            </a:r>
            <a:r>
              <a:rPr lang="ru-RU" sz="4000" dirty="0" smtClean="0">
                <a:solidFill>
                  <a:schemeClr val="tx1"/>
                </a:solidFill>
              </a:rPr>
              <a:t>три вида защиты: </a:t>
            </a:r>
          </a:p>
          <a:p>
            <a:pPr marL="45720" indent="0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- </a:t>
            </a:r>
            <a:r>
              <a:rPr lang="ru-RU" sz="4000" i="1" dirty="0" smtClean="0">
                <a:solidFill>
                  <a:srgbClr val="FF0000"/>
                </a:solidFill>
              </a:rPr>
              <a:t>зонная</a:t>
            </a:r>
            <a:r>
              <a:rPr lang="ru-RU" sz="4000" dirty="0" smtClean="0">
                <a:solidFill>
                  <a:schemeClr val="tx1"/>
                </a:solidFill>
              </a:rPr>
              <a:t>;</a:t>
            </a:r>
          </a:p>
          <a:p>
            <a:pPr marL="45720" indent="0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- </a:t>
            </a:r>
            <a:r>
              <a:rPr lang="ru-RU" sz="4000" i="1" dirty="0" smtClean="0">
                <a:solidFill>
                  <a:srgbClr val="FF0000"/>
                </a:solidFill>
              </a:rPr>
              <a:t>личная</a:t>
            </a:r>
            <a:r>
              <a:rPr lang="ru-RU" sz="4000" dirty="0" smtClean="0">
                <a:solidFill>
                  <a:schemeClr val="tx1"/>
                </a:solidFill>
              </a:rPr>
              <a:t>;</a:t>
            </a:r>
          </a:p>
          <a:p>
            <a:pPr marL="4572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-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i="1" dirty="0">
                <a:solidFill>
                  <a:srgbClr val="FF0000"/>
                </a:solidFill>
              </a:rPr>
              <a:t>с</a:t>
            </a:r>
            <a:r>
              <a:rPr lang="ru-RU" sz="4000" i="1" dirty="0" smtClean="0">
                <a:solidFill>
                  <a:srgbClr val="FF0000"/>
                </a:solidFill>
              </a:rPr>
              <a:t>мешанная </a:t>
            </a:r>
            <a:r>
              <a:rPr lang="ru-RU" sz="4000" i="1" dirty="0" smtClean="0">
                <a:solidFill>
                  <a:schemeClr val="tx1"/>
                </a:solidFill>
              </a:rPr>
              <a:t>(включает в себя объединения двух прошлых видов защиты)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3356992"/>
            <a:ext cx="378753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4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Зонная защита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302433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Зонная техника подразумевает разделение команды на сектора, в каждом из которых определённый участник защищает свой участок.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Спортсмен не имеет права переходить к защите другого участка до тех пор, </a:t>
            </a:r>
            <a:r>
              <a:rPr lang="ru-RU" b="1" u="sng" dirty="0">
                <a:solidFill>
                  <a:schemeClr val="tx1"/>
                </a:solidFill>
              </a:rPr>
              <a:t>пока соседняя зона находится под обороной иного участника команды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3814454"/>
            <a:ext cx="4320481" cy="271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Действия в защите </a:t>
            </a:r>
            <a:r>
              <a:rPr lang="ru-RU" sz="2800" dirty="0" err="1" smtClean="0"/>
              <a:t>ключают</a:t>
            </a:r>
            <a:r>
              <a:rPr lang="ru-RU" sz="2800" dirty="0" smtClean="0"/>
              <a:t> </a:t>
            </a:r>
            <a:r>
              <a:rPr lang="ru-RU" sz="2800" dirty="0"/>
              <a:t>в себя:</a:t>
            </a:r>
            <a:br>
              <a:rPr lang="ru-RU" sz="2800" dirty="0"/>
            </a:br>
            <a:r>
              <a:rPr lang="ru-RU" sz="2800" dirty="0"/>
              <a:t>1.) Взятие отскока;</a:t>
            </a:r>
          </a:p>
          <a:p>
            <a:r>
              <a:rPr lang="ru-RU" sz="2800" dirty="0"/>
              <a:t>2.) Выбивание мяча из рук соперника;</a:t>
            </a:r>
          </a:p>
          <a:p>
            <a:r>
              <a:rPr lang="ru-RU" sz="2800" dirty="0"/>
              <a:t>3.) Выбивание при ведении мяча;</a:t>
            </a:r>
          </a:p>
          <a:p>
            <a:r>
              <a:rPr lang="ru-RU" sz="2800" dirty="0"/>
              <a:t>4.) Вырывание мяча;</a:t>
            </a:r>
          </a:p>
          <a:p>
            <a:r>
              <a:rPr lang="ru-RU" sz="2800" dirty="0"/>
              <a:t>5.) Накрывание мяча при броске.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140968"/>
            <a:ext cx="5223939" cy="3002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23" y="1844824"/>
            <a:ext cx="293679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Личная защита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1"/>
            <a:ext cx="5703169" cy="4407408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В профессиональном баскетболе техника личной защиты встречается гораздо реже, чем зонная. Подобный вариант наиболее актуален для любительской игры. </a:t>
            </a: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случае личной защиты, каждый участник команды играет </a:t>
            </a:r>
            <a:r>
              <a:rPr lang="ru-RU" b="1" dirty="0">
                <a:solidFill>
                  <a:schemeClr val="tx1"/>
                </a:solidFill>
              </a:rPr>
              <a:t>против определённого спортсмена коллектива соперника, без закреплённой за ним зоны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таком варианте также присутствует аспект подстраховки товарищей </a:t>
            </a:r>
            <a:r>
              <a:rPr lang="ru-RU" dirty="0" smtClean="0">
                <a:solidFill>
                  <a:schemeClr val="tx1"/>
                </a:solidFill>
              </a:rPr>
              <a:t>по команде.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Личная защита подразделяется на </a:t>
            </a:r>
            <a:r>
              <a:rPr lang="ru-RU" dirty="0" smtClean="0">
                <a:solidFill>
                  <a:schemeClr val="tx1"/>
                </a:solidFill>
              </a:rPr>
              <a:t>три </a:t>
            </a:r>
            <a:r>
              <a:rPr lang="ru-RU" dirty="0">
                <a:solidFill>
                  <a:schemeClr val="tx1"/>
                </a:solidFill>
              </a:rPr>
              <a:t>основных категории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1.) </a:t>
            </a:r>
            <a:r>
              <a:rPr lang="ru-RU" i="1" dirty="0">
                <a:solidFill>
                  <a:schemeClr val="tx1"/>
                </a:solidFill>
              </a:rPr>
              <a:t>Защита по всему </a:t>
            </a:r>
            <a:r>
              <a:rPr lang="ru-RU" i="1" dirty="0" smtClean="0">
                <a:solidFill>
                  <a:schemeClr val="tx1"/>
                </a:solidFill>
              </a:rPr>
              <a:t>полю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2.) </a:t>
            </a:r>
            <a:r>
              <a:rPr lang="ru-RU" i="1" dirty="0">
                <a:solidFill>
                  <a:schemeClr val="tx1"/>
                </a:solidFill>
              </a:rPr>
              <a:t>Защита в своей </a:t>
            </a:r>
            <a:r>
              <a:rPr lang="ru-RU" i="1" dirty="0" smtClean="0">
                <a:solidFill>
                  <a:schemeClr val="tx1"/>
                </a:solidFill>
              </a:rPr>
              <a:t>тыловой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3.) </a:t>
            </a:r>
            <a:r>
              <a:rPr lang="ru-RU" i="1" dirty="0">
                <a:solidFill>
                  <a:schemeClr val="tx1"/>
                </a:solidFill>
              </a:rPr>
              <a:t>Защита в области </a:t>
            </a:r>
            <a:r>
              <a:rPr lang="ru-RU" i="1" dirty="0" smtClean="0">
                <a:solidFill>
                  <a:schemeClr val="tx1"/>
                </a:solidFill>
              </a:rPr>
              <a:t>штрафного броска – пассивная тактика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84098"/>
            <a:ext cx="2545246" cy="209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10543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Индивидуальные действия в личной защите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2060848"/>
            <a:ext cx="8407893" cy="4536504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Основная </a:t>
            </a:r>
            <a:r>
              <a:rPr lang="ru-RU" dirty="0">
                <a:solidFill>
                  <a:schemeClr val="tx1"/>
                </a:solidFill>
              </a:rPr>
              <a:t>задача игрока, действующего в защите, — </a:t>
            </a:r>
            <a:r>
              <a:rPr lang="ru-RU" dirty="0"/>
              <a:t>«держать» противника.</a:t>
            </a:r>
          </a:p>
          <a:p>
            <a:pPr marL="45720" indent="0">
              <a:buNone/>
            </a:pPr>
            <a:r>
              <a:rPr lang="ru-RU" dirty="0"/>
              <a:t>Это значит:</a:t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 smtClean="0">
                <a:solidFill>
                  <a:schemeClr val="tx1"/>
                </a:solidFill>
              </a:rPr>
              <a:t>Не </a:t>
            </a:r>
            <a:r>
              <a:rPr lang="ru-RU" b="1" dirty="0">
                <a:solidFill>
                  <a:schemeClr val="tx1"/>
                </a:solidFill>
              </a:rPr>
              <a:t>давать противнику выходить на свободное место</a:t>
            </a:r>
            <a:r>
              <a:rPr lang="ru-RU" dirty="0">
                <a:solidFill>
                  <a:schemeClr val="tx1"/>
                </a:solidFill>
              </a:rPr>
              <a:t>, где он может получить мяч, чтобы предотвратить возможность развития атаки.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Если </a:t>
            </a:r>
            <a:r>
              <a:rPr lang="ru-RU" dirty="0">
                <a:solidFill>
                  <a:schemeClr val="tx1"/>
                </a:solidFill>
              </a:rPr>
              <a:t>игроку удалось выйти на свободное место, </a:t>
            </a:r>
            <a:r>
              <a:rPr lang="ru-RU" b="1" dirty="0">
                <a:solidFill>
                  <a:schemeClr val="tx1"/>
                </a:solidFill>
              </a:rPr>
              <a:t>не дать ему получить мяч</a:t>
            </a:r>
            <a:r>
              <a:rPr lang="ru-RU" dirty="0">
                <a:solidFill>
                  <a:schemeClr val="tx1"/>
                </a:solidFill>
              </a:rPr>
              <a:t>, стараясь перехватить его.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3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  <a:r>
              <a:rPr lang="ru-RU" dirty="0">
                <a:solidFill>
                  <a:schemeClr val="tx1"/>
                </a:solidFill>
              </a:rPr>
              <a:t>  </a:t>
            </a:r>
            <a:r>
              <a:rPr lang="ru-RU" dirty="0" smtClean="0">
                <a:solidFill>
                  <a:schemeClr val="tx1"/>
                </a:solidFill>
              </a:rPr>
              <a:t>Если </a:t>
            </a:r>
            <a:r>
              <a:rPr lang="ru-RU" dirty="0">
                <a:solidFill>
                  <a:schemeClr val="tx1"/>
                </a:solidFill>
              </a:rPr>
              <a:t>игроку все же удалось получить мяч, </a:t>
            </a:r>
            <a:r>
              <a:rPr lang="ru-RU" b="1" dirty="0">
                <a:solidFill>
                  <a:schemeClr val="tx1"/>
                </a:solidFill>
              </a:rPr>
              <a:t>не дать ему бросить мяч в корзину или передать мяч</a:t>
            </a:r>
            <a:r>
              <a:rPr lang="ru-RU" dirty="0">
                <a:solidFill>
                  <a:schemeClr val="tx1"/>
                </a:solidFill>
              </a:rPr>
              <a:t>, провести его или применить какое-либо другое действие. Для этого защитник стремится вырвать или выбить мяч из рук противника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136339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4</a:t>
            </a:r>
            <a:r>
              <a:rPr lang="ru-RU" sz="2800" dirty="0"/>
              <a:t>.)  Если противнику удалось бросить мяч в корзину, помешать овладеть мячом, не дать ему приблизиться к щиту или вступить с ним в борьбу за мяч, отскочивший от щита.</a:t>
            </a:r>
          </a:p>
          <a:p>
            <a:r>
              <a:rPr lang="ru-RU" sz="2800" dirty="0"/>
              <a:t>Если мяч перешел в руки другого нападающего, то действия защитника начинаются сначала.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5544616" cy="365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776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заслон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323501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Одним из наиболее эффективных приемов в защите будет </a:t>
            </a:r>
            <a:r>
              <a:rPr lang="ru-RU" sz="1600" b="1" dirty="0" smtClean="0">
                <a:solidFill>
                  <a:srgbClr val="FF0000"/>
                </a:solidFill>
              </a:rPr>
              <a:t>заслон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- блокирующее движение в баскетболе, осуществляемое игроком нападения с целью создания для партнёра свободного пространства для прохода к кольцу, броска без сопротивления или получения передачи.</a:t>
            </a:r>
          </a:p>
          <a:p>
            <a:pPr marL="45720" indent="0" fontAlgn="base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Основные разновидности заслонов</a:t>
            </a:r>
            <a:r>
              <a:rPr lang="ru-RU" sz="1600" dirty="0" smtClean="0">
                <a:solidFill>
                  <a:schemeClr val="tx1"/>
                </a:solidFill>
              </a:rPr>
              <a:t>:</a:t>
            </a:r>
          </a:p>
          <a:p>
            <a:pPr marL="45720" indent="0" fontAlgn="base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- Заслон к мячу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45720" indent="0" fontAlgn="base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За­сло­ня­ю­щий ста­но­вит­ся сбоку от оп­по­нен­та иг­ро­ка с мячом, и тот по­лу­ча­ет воз­мож­ность для про­хо­да к коль­цу и брос­ка; </a:t>
            </a:r>
          </a:p>
          <a:p>
            <a:pPr marL="45720" indent="0" fontAlgn="base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- Заслон от мяча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45720" indent="0" fontAlgn="base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За­сло­ня­ю­щий ста­но­вит­ся сбоку от оп­по­нен­та иг­ро­ка без мяча, за­кры­вая ему дви­же­ние в сто­ро­ну иг­ро­ка с мячом;</a:t>
            </a:r>
          </a:p>
          <a:p>
            <a:pPr marL="45720" indent="0" fontAlgn="base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- Задняя дверь</a:t>
            </a:r>
            <a:r>
              <a:rPr lang="ru-RU" sz="1600" dirty="0" smtClean="0">
                <a:solidFill>
                  <a:schemeClr val="tx1"/>
                </a:solidFill>
              </a:rPr>
              <a:t> (back door)</a:t>
            </a:r>
          </a:p>
          <a:p>
            <a:pPr marL="45720" indent="0" fontAlgn="base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За­сло­ня­ю­щий </a:t>
            </a:r>
            <a:r>
              <a:rPr lang="ru-RU" sz="1600" dirty="0" smtClean="0">
                <a:solidFill>
                  <a:schemeClr val="tx1"/>
                </a:solidFill>
              </a:rPr>
              <a:t>ста­но­вит­ся за спи­ной оп­по­нен­та иг­ро­ка без мяча;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45720" indent="0" fontAlgn="base">
              <a:buNone/>
            </a:pPr>
            <a:endParaRPr lang="ru-RU" sz="1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368" y="4653136"/>
            <a:ext cx="2188096" cy="2089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53136"/>
            <a:ext cx="2850152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60" y="4631392"/>
            <a:ext cx="2880320" cy="210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23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157</TotalTime>
  <Words>422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Овладение мячом действия в защите</vt:lpstr>
      <vt:lpstr>введение</vt:lpstr>
      <vt:lpstr>Теория и классификация</vt:lpstr>
      <vt:lpstr>Зонная защита</vt:lpstr>
      <vt:lpstr>Презентация PowerPoint</vt:lpstr>
      <vt:lpstr>Личная защита</vt:lpstr>
      <vt:lpstr>Индивидуальные действия в личной защите</vt:lpstr>
      <vt:lpstr>Презентация PowerPoint</vt:lpstr>
      <vt:lpstr>заслон</vt:lpstr>
      <vt:lpstr>Презентация PowerPoint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 Star</dc:creator>
  <cp:lastModifiedBy>julia</cp:lastModifiedBy>
  <cp:revision>12</cp:revision>
  <dcterms:created xsi:type="dcterms:W3CDTF">2020-04-19T18:51:23Z</dcterms:created>
  <dcterms:modified xsi:type="dcterms:W3CDTF">2020-05-11T20:04:10Z</dcterms:modified>
</cp:coreProperties>
</file>