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media/image11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A0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8" d="100"/>
          <a:sy n="98" d="100"/>
        </p:scale>
        <p:origin x="120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182B5-FAF0-46F0-A6A7-B95C0028D872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90692-06A1-4836-BF1A-515789B914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2434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182B5-FAF0-46F0-A6A7-B95C0028D872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90692-06A1-4836-BF1A-515789B914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5576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182B5-FAF0-46F0-A6A7-B95C0028D872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90692-06A1-4836-BF1A-515789B914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73260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182B5-FAF0-46F0-A6A7-B95C0028D872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90692-06A1-4836-BF1A-515789B9142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105028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182B5-FAF0-46F0-A6A7-B95C0028D872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90692-06A1-4836-BF1A-515789B914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89639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182B5-FAF0-46F0-A6A7-B95C0028D872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90692-06A1-4836-BF1A-515789B914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74393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182B5-FAF0-46F0-A6A7-B95C0028D872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90692-06A1-4836-BF1A-515789B914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07805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182B5-FAF0-46F0-A6A7-B95C0028D872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90692-06A1-4836-BF1A-515789B914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31148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182B5-FAF0-46F0-A6A7-B95C0028D872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90692-06A1-4836-BF1A-515789B914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7630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182B5-FAF0-46F0-A6A7-B95C0028D872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90692-06A1-4836-BF1A-515789B914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582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182B5-FAF0-46F0-A6A7-B95C0028D872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90692-06A1-4836-BF1A-515789B914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791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182B5-FAF0-46F0-A6A7-B95C0028D872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90692-06A1-4836-BF1A-515789B914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981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182B5-FAF0-46F0-A6A7-B95C0028D872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90692-06A1-4836-BF1A-515789B914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5222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182B5-FAF0-46F0-A6A7-B95C0028D872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90692-06A1-4836-BF1A-515789B914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2250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182B5-FAF0-46F0-A6A7-B95C0028D872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90692-06A1-4836-BF1A-515789B914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744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182B5-FAF0-46F0-A6A7-B95C0028D872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90692-06A1-4836-BF1A-515789B914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59477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182B5-FAF0-46F0-A6A7-B95C0028D872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90692-06A1-4836-BF1A-515789B914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0896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0E8182B5-FAF0-46F0-A6A7-B95C0028D872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690692-06A1-4836-BF1A-515789B914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577774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478" y="0"/>
            <a:ext cx="12237478" cy="688358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69920" y="182879"/>
            <a:ext cx="750678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Art</a:t>
            </a:r>
            <a:r>
              <a:rPr lang="en-US" sz="4400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i</a:t>
            </a:r>
            <a:r>
              <a:rPr lang="en-US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cles</a:t>
            </a:r>
          </a:p>
          <a:p>
            <a:pPr algn="ctr"/>
            <a:r>
              <a:rPr lang="en-US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wi</a:t>
            </a:r>
            <a:r>
              <a:rPr lang="en-US" sz="4400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t</a:t>
            </a:r>
            <a:r>
              <a:rPr lang="en-US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h</a:t>
            </a:r>
          </a:p>
          <a:p>
            <a:pPr algn="ctr"/>
            <a:r>
              <a:rPr lang="en-US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ge</a:t>
            </a:r>
            <a:r>
              <a:rPr lang="en-US" sz="4400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o</a:t>
            </a:r>
            <a:r>
              <a:rPr lang="en-US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graphic</a:t>
            </a:r>
            <a:r>
              <a:rPr lang="en-US" sz="4400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a</a:t>
            </a:r>
            <a:r>
              <a:rPr lang="en-US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l na</a:t>
            </a:r>
            <a:r>
              <a:rPr lang="en-US" sz="4400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m</a:t>
            </a:r>
            <a:r>
              <a:rPr lang="en-US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es</a:t>
            </a:r>
            <a:endParaRPr lang="ru-RU" sz="4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56601" y="5390016"/>
            <a:ext cx="581601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Балухтина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Анна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Андреевна,</a:t>
            </a:r>
          </a:p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у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читель английского языка</a:t>
            </a:r>
            <a:endPara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ГБОУ СОШ №156 Калининского района </a:t>
            </a:r>
          </a:p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Санкт-Петербурга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15652" y="2186283"/>
            <a:ext cx="926888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Презентация к уроку английского языка 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5 классе по теме 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«Употребление артикля с географическими названиями»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26125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96252" y="470516"/>
            <a:ext cx="8025942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Если же называть страну без слов 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ctr" fontAlgn="base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«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республика», «королевство», «федерация», 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ctr" fontAlgn="base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то </a:t>
            </a: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артикль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НЕ </a:t>
            </a: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нужен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:</a:t>
            </a:r>
          </a:p>
          <a:p>
            <a:pPr algn="ctr" fontAlgn="base"/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ctr" fontAlgn="base"/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ctr" fontAlgn="base"/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ctr" fontAlgn="base"/>
            <a:r>
              <a:rPr lang="ru-RU" sz="20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Germany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 – Германия;</a:t>
            </a:r>
          </a:p>
          <a:p>
            <a:pPr algn="ctr" fontAlgn="base"/>
            <a:r>
              <a:rPr lang="ru-RU" sz="20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Denmark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 – Дания;</a:t>
            </a:r>
          </a:p>
          <a:p>
            <a:pPr algn="ctr" fontAlgn="base"/>
            <a:r>
              <a:rPr lang="ru-RU" sz="20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Russia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 – Россия.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89181" y="470516"/>
            <a:ext cx="7109291" cy="6174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68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3752" y="75672"/>
            <a:ext cx="9056578" cy="667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ru-RU" sz="2000" b="1" u="sng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6) Океаны </a:t>
            </a:r>
            <a:r>
              <a:rPr lang="ru-RU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(</a:t>
            </a:r>
            <a:r>
              <a:rPr lang="en-US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oceans), </a:t>
            </a:r>
            <a:r>
              <a:rPr lang="ru-RU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проливы (</a:t>
            </a:r>
            <a:r>
              <a:rPr lang="en-US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straits), </a:t>
            </a:r>
            <a:r>
              <a:rPr lang="ru-RU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моря (</a:t>
            </a:r>
            <a:r>
              <a:rPr lang="en-US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seas), </a:t>
            </a:r>
            <a:r>
              <a:rPr lang="ru-RU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реки (</a:t>
            </a:r>
            <a:r>
              <a:rPr lang="en-US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rivers), </a:t>
            </a:r>
            <a:endParaRPr lang="ru-RU" sz="2000" b="1" u="sng" dirty="0" smtClean="0">
              <a:solidFill>
                <a:srgbClr val="FFFF00"/>
              </a:solidFill>
              <a:latin typeface="Bookman Old Style" panose="02050604050505020204" pitchFamily="18" charset="0"/>
            </a:endParaRPr>
          </a:p>
          <a:p>
            <a:pPr algn="ctr" fontAlgn="base"/>
            <a:r>
              <a:rPr lang="ru-RU" sz="2000" b="1" u="sng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каналы </a:t>
            </a:r>
            <a:r>
              <a:rPr lang="ru-RU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(</a:t>
            </a:r>
            <a:r>
              <a:rPr lang="en-US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canals/channels), </a:t>
            </a:r>
            <a:r>
              <a:rPr lang="ru-RU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течения (</a:t>
            </a:r>
            <a:r>
              <a:rPr lang="en-US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currents</a:t>
            </a:r>
            <a:r>
              <a:rPr lang="en-US" sz="2000" b="1" u="sng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):</a:t>
            </a:r>
            <a:endParaRPr lang="ru-RU" sz="2000" b="1" u="sng" dirty="0" smtClean="0">
              <a:solidFill>
                <a:srgbClr val="FFFF00"/>
              </a:solidFill>
              <a:latin typeface="Bookman Old Style" panose="02050604050505020204" pitchFamily="18" charset="0"/>
            </a:endParaRPr>
          </a:p>
          <a:p>
            <a:pPr algn="ctr" fontAlgn="base"/>
            <a:endParaRPr lang="en-US" sz="2000" b="1" u="sng" dirty="0">
              <a:latin typeface="Bookman Old Style" panose="02050604050505020204" pitchFamily="18" charset="0"/>
            </a:endParaRPr>
          </a:p>
          <a:p>
            <a:pPr lvl="1" fontAlgn="base"/>
            <a:r>
              <a:rPr lang="en-US" sz="1600" b="1" i="1" dirty="0">
                <a:latin typeface="Bookman Old Style" panose="02050604050505020204" pitchFamily="18" charset="0"/>
              </a:rPr>
              <a:t>the Atlantic Ocean</a:t>
            </a:r>
            <a:r>
              <a:rPr lang="en-US" sz="1600" dirty="0">
                <a:latin typeface="Bookman Old Style" panose="02050604050505020204" pitchFamily="18" charset="0"/>
              </a:rPr>
              <a:t> – </a:t>
            </a:r>
            <a:r>
              <a:rPr lang="ru-RU" sz="1600" dirty="0">
                <a:latin typeface="Bookman Old Style" panose="02050604050505020204" pitchFamily="18" charset="0"/>
              </a:rPr>
              <a:t>Атлантический океан;</a:t>
            </a:r>
          </a:p>
          <a:p>
            <a:pPr lvl="1" fontAlgn="base"/>
            <a:r>
              <a:rPr lang="en-US" sz="1600" b="1" i="1" dirty="0">
                <a:latin typeface="Bookman Old Style" panose="02050604050505020204" pitchFamily="18" charset="0"/>
              </a:rPr>
              <a:t>the Pacific Ocean</a:t>
            </a:r>
            <a:r>
              <a:rPr lang="en-US" sz="1600" dirty="0">
                <a:latin typeface="Bookman Old Style" panose="02050604050505020204" pitchFamily="18" charset="0"/>
              </a:rPr>
              <a:t> – </a:t>
            </a:r>
            <a:r>
              <a:rPr lang="ru-RU" sz="1600" dirty="0">
                <a:latin typeface="Bookman Old Style" panose="02050604050505020204" pitchFamily="18" charset="0"/>
              </a:rPr>
              <a:t>Тихий океан;</a:t>
            </a:r>
          </a:p>
          <a:p>
            <a:pPr lvl="1" fontAlgn="base"/>
            <a:r>
              <a:rPr lang="en-US" sz="1600" b="1" i="1" dirty="0">
                <a:latin typeface="Bookman Old Style" panose="02050604050505020204" pitchFamily="18" charset="0"/>
              </a:rPr>
              <a:t>the Indian Ocean</a:t>
            </a:r>
            <a:r>
              <a:rPr lang="en-US" sz="1600" dirty="0">
                <a:latin typeface="Bookman Old Style" panose="02050604050505020204" pitchFamily="18" charset="0"/>
              </a:rPr>
              <a:t> – </a:t>
            </a:r>
            <a:r>
              <a:rPr lang="ru-RU" sz="1600" dirty="0">
                <a:latin typeface="Bookman Old Style" panose="02050604050505020204" pitchFamily="18" charset="0"/>
              </a:rPr>
              <a:t>Индийский океан;</a:t>
            </a:r>
          </a:p>
          <a:p>
            <a:pPr lvl="1" fontAlgn="base"/>
            <a:r>
              <a:rPr lang="en-US" sz="1600" b="1" i="1" dirty="0">
                <a:latin typeface="Bookman Old Style" panose="02050604050505020204" pitchFamily="18" charset="0"/>
              </a:rPr>
              <a:t>the Black Sea</a:t>
            </a:r>
            <a:r>
              <a:rPr lang="en-US" sz="1600" dirty="0">
                <a:latin typeface="Bookman Old Style" panose="02050604050505020204" pitchFamily="18" charset="0"/>
              </a:rPr>
              <a:t> – </a:t>
            </a:r>
            <a:r>
              <a:rPr lang="ru-RU" sz="1600" dirty="0">
                <a:latin typeface="Bookman Old Style" panose="02050604050505020204" pitchFamily="18" charset="0"/>
              </a:rPr>
              <a:t>Черное море;</a:t>
            </a:r>
          </a:p>
          <a:p>
            <a:pPr lvl="1" fontAlgn="base"/>
            <a:r>
              <a:rPr lang="en-US" sz="1600" b="1" i="1" dirty="0">
                <a:latin typeface="Bookman Old Style" panose="02050604050505020204" pitchFamily="18" charset="0"/>
              </a:rPr>
              <a:t>the Dead Sea</a:t>
            </a:r>
            <a:r>
              <a:rPr lang="en-US" sz="1600" dirty="0">
                <a:latin typeface="Bookman Old Style" panose="02050604050505020204" pitchFamily="18" charset="0"/>
              </a:rPr>
              <a:t> – </a:t>
            </a:r>
            <a:r>
              <a:rPr lang="ru-RU" sz="1600" dirty="0">
                <a:latin typeface="Bookman Old Style" panose="02050604050505020204" pitchFamily="18" charset="0"/>
              </a:rPr>
              <a:t>Мертвое море;</a:t>
            </a:r>
          </a:p>
          <a:p>
            <a:pPr lvl="1" fontAlgn="base"/>
            <a:r>
              <a:rPr lang="en-US" sz="1600" b="1" i="1" dirty="0">
                <a:latin typeface="Bookman Old Style" panose="02050604050505020204" pitchFamily="18" charset="0"/>
              </a:rPr>
              <a:t>the Red Sea</a:t>
            </a:r>
            <a:r>
              <a:rPr lang="en-US" sz="1600" dirty="0">
                <a:latin typeface="Bookman Old Style" panose="02050604050505020204" pitchFamily="18" charset="0"/>
              </a:rPr>
              <a:t> – </a:t>
            </a:r>
            <a:r>
              <a:rPr lang="ru-RU" sz="1600" dirty="0">
                <a:latin typeface="Bookman Old Style" panose="02050604050505020204" pitchFamily="18" charset="0"/>
              </a:rPr>
              <a:t>Красное море;</a:t>
            </a:r>
          </a:p>
          <a:p>
            <a:pPr lvl="1" fontAlgn="base"/>
            <a:r>
              <a:rPr lang="en-US" sz="1600" b="1" i="1" dirty="0">
                <a:latin typeface="Bookman Old Style" panose="02050604050505020204" pitchFamily="18" charset="0"/>
              </a:rPr>
              <a:t>the Thames</a:t>
            </a:r>
            <a:r>
              <a:rPr lang="en-US" sz="1600" dirty="0">
                <a:latin typeface="Bookman Old Style" panose="02050604050505020204" pitchFamily="18" charset="0"/>
              </a:rPr>
              <a:t> – </a:t>
            </a:r>
            <a:r>
              <a:rPr lang="ru-RU" sz="1600" dirty="0">
                <a:latin typeface="Bookman Old Style" panose="02050604050505020204" pitchFamily="18" charset="0"/>
              </a:rPr>
              <a:t>Темза;</a:t>
            </a:r>
          </a:p>
          <a:p>
            <a:pPr lvl="1" fontAlgn="base"/>
            <a:r>
              <a:rPr lang="en-US" sz="1600" b="1" i="1" dirty="0">
                <a:latin typeface="Bookman Old Style" panose="02050604050505020204" pitchFamily="18" charset="0"/>
              </a:rPr>
              <a:t>the Volga</a:t>
            </a:r>
            <a:r>
              <a:rPr lang="en-US" sz="1600" dirty="0">
                <a:latin typeface="Bookman Old Style" panose="02050604050505020204" pitchFamily="18" charset="0"/>
              </a:rPr>
              <a:t> – </a:t>
            </a:r>
            <a:r>
              <a:rPr lang="ru-RU" sz="1600" dirty="0">
                <a:latin typeface="Bookman Old Style" panose="02050604050505020204" pitchFamily="18" charset="0"/>
              </a:rPr>
              <a:t>Волга;</a:t>
            </a:r>
          </a:p>
          <a:p>
            <a:pPr lvl="1" fontAlgn="base"/>
            <a:r>
              <a:rPr lang="en-US" sz="1600" b="1" i="1" dirty="0">
                <a:latin typeface="Bookman Old Style" panose="02050604050505020204" pitchFamily="18" charset="0"/>
              </a:rPr>
              <a:t>the Don</a:t>
            </a:r>
            <a:r>
              <a:rPr lang="en-US" sz="1600" dirty="0">
                <a:latin typeface="Bookman Old Style" panose="02050604050505020204" pitchFamily="18" charset="0"/>
              </a:rPr>
              <a:t> – </a:t>
            </a:r>
            <a:r>
              <a:rPr lang="ru-RU" sz="1600" dirty="0">
                <a:latin typeface="Bookman Old Style" panose="02050604050505020204" pitchFamily="18" charset="0"/>
              </a:rPr>
              <a:t>Дон;</a:t>
            </a:r>
          </a:p>
          <a:p>
            <a:pPr lvl="1" fontAlgn="base"/>
            <a:r>
              <a:rPr lang="en-US" sz="1600" b="1" i="1" dirty="0">
                <a:latin typeface="Bookman Old Style" panose="02050604050505020204" pitchFamily="18" charset="0"/>
              </a:rPr>
              <a:t>the Suez Canal</a:t>
            </a:r>
            <a:r>
              <a:rPr lang="en-US" sz="1600" dirty="0">
                <a:latin typeface="Bookman Old Style" panose="02050604050505020204" pitchFamily="18" charset="0"/>
              </a:rPr>
              <a:t> – </a:t>
            </a:r>
            <a:r>
              <a:rPr lang="ru-RU" sz="1600" dirty="0">
                <a:latin typeface="Bookman Old Style" panose="02050604050505020204" pitchFamily="18" charset="0"/>
              </a:rPr>
              <a:t>Суэцкий канал;</a:t>
            </a:r>
          </a:p>
          <a:p>
            <a:pPr lvl="1" fontAlgn="base"/>
            <a:r>
              <a:rPr lang="en-US" sz="1600" b="1" i="1" dirty="0">
                <a:latin typeface="Bookman Old Style" panose="02050604050505020204" pitchFamily="18" charset="0"/>
              </a:rPr>
              <a:t>the Strait of Magellan</a:t>
            </a:r>
            <a:r>
              <a:rPr lang="en-US" sz="1600" dirty="0">
                <a:latin typeface="Bookman Old Style" panose="02050604050505020204" pitchFamily="18" charset="0"/>
              </a:rPr>
              <a:t> – </a:t>
            </a:r>
            <a:r>
              <a:rPr lang="ru-RU" sz="1600" dirty="0">
                <a:latin typeface="Bookman Old Style" panose="02050604050505020204" pitchFamily="18" charset="0"/>
              </a:rPr>
              <a:t>Магелланов пролив;</a:t>
            </a:r>
          </a:p>
          <a:p>
            <a:pPr lvl="1" fontAlgn="base"/>
            <a:r>
              <a:rPr lang="en-US" sz="1600" b="1" i="1" dirty="0">
                <a:latin typeface="Bookman Old Style" panose="02050604050505020204" pitchFamily="18" charset="0"/>
              </a:rPr>
              <a:t>the Bosporus</a:t>
            </a:r>
            <a:r>
              <a:rPr lang="en-US" sz="1600" dirty="0">
                <a:latin typeface="Bookman Old Style" panose="02050604050505020204" pitchFamily="18" charset="0"/>
              </a:rPr>
              <a:t> – </a:t>
            </a:r>
            <a:r>
              <a:rPr lang="ru-RU" sz="1600" dirty="0">
                <a:latin typeface="Bookman Old Style" panose="02050604050505020204" pitchFamily="18" charset="0"/>
              </a:rPr>
              <a:t>пролив Босфор;</a:t>
            </a:r>
          </a:p>
          <a:p>
            <a:pPr lvl="1" fontAlgn="base"/>
            <a:r>
              <a:rPr lang="en-US" sz="1600" b="1" i="1" dirty="0">
                <a:latin typeface="Bookman Old Style" panose="02050604050505020204" pitchFamily="18" charset="0"/>
              </a:rPr>
              <a:t>the Bering Strait</a:t>
            </a:r>
            <a:r>
              <a:rPr lang="en-US" sz="1600" dirty="0">
                <a:latin typeface="Bookman Old Style" panose="02050604050505020204" pitchFamily="18" charset="0"/>
              </a:rPr>
              <a:t> – </a:t>
            </a:r>
            <a:r>
              <a:rPr lang="ru-RU" sz="1600" dirty="0">
                <a:latin typeface="Bookman Old Style" panose="02050604050505020204" pitchFamily="18" charset="0"/>
              </a:rPr>
              <a:t>Берингов пролив;</a:t>
            </a:r>
          </a:p>
          <a:p>
            <a:pPr lvl="1" fontAlgn="base"/>
            <a:r>
              <a:rPr lang="en-US" sz="1600" b="1" i="1" dirty="0">
                <a:latin typeface="Bookman Old Style" panose="02050604050505020204" pitchFamily="18" charset="0"/>
              </a:rPr>
              <a:t>the English Channel</a:t>
            </a:r>
            <a:r>
              <a:rPr lang="en-US" sz="1600" dirty="0">
                <a:latin typeface="Bookman Old Style" panose="02050604050505020204" pitchFamily="18" charset="0"/>
              </a:rPr>
              <a:t> – </a:t>
            </a:r>
            <a:r>
              <a:rPr lang="ru-RU" sz="1600" dirty="0">
                <a:latin typeface="Bookman Old Style" panose="02050604050505020204" pitchFamily="18" charset="0"/>
              </a:rPr>
              <a:t>Ла-Манш;</a:t>
            </a:r>
          </a:p>
          <a:p>
            <a:pPr lvl="1" fontAlgn="base"/>
            <a:r>
              <a:rPr lang="en-US" sz="1600" b="1" i="1" dirty="0">
                <a:latin typeface="Bookman Old Style" panose="02050604050505020204" pitchFamily="18" charset="0"/>
              </a:rPr>
              <a:t>the Panama Canal</a:t>
            </a:r>
            <a:r>
              <a:rPr lang="en-US" sz="1600" dirty="0">
                <a:latin typeface="Bookman Old Style" panose="02050604050505020204" pitchFamily="18" charset="0"/>
              </a:rPr>
              <a:t> – </a:t>
            </a:r>
            <a:r>
              <a:rPr lang="ru-RU" sz="1600" dirty="0">
                <a:latin typeface="Bookman Old Style" panose="02050604050505020204" pitchFamily="18" charset="0"/>
              </a:rPr>
              <a:t>Панамский канал;</a:t>
            </a:r>
          </a:p>
          <a:p>
            <a:pPr lvl="1" fontAlgn="base"/>
            <a:r>
              <a:rPr lang="en-US" sz="1600" b="1" i="1" dirty="0">
                <a:latin typeface="Bookman Old Style" panose="02050604050505020204" pitchFamily="18" charset="0"/>
              </a:rPr>
              <a:t>the Strait of Dover</a:t>
            </a:r>
            <a:r>
              <a:rPr lang="en-US" sz="1600" dirty="0">
                <a:latin typeface="Bookman Old Style" panose="02050604050505020204" pitchFamily="18" charset="0"/>
              </a:rPr>
              <a:t> – </a:t>
            </a:r>
            <a:r>
              <a:rPr lang="ru-RU" sz="1600" dirty="0" err="1">
                <a:latin typeface="Bookman Old Style" panose="02050604050505020204" pitchFamily="18" charset="0"/>
              </a:rPr>
              <a:t>Дуврский</a:t>
            </a:r>
            <a:r>
              <a:rPr lang="ru-RU" sz="1600" dirty="0">
                <a:latin typeface="Bookman Old Style" panose="02050604050505020204" pitchFamily="18" charset="0"/>
              </a:rPr>
              <a:t> пролив / Па-де-Кале;</a:t>
            </a:r>
          </a:p>
          <a:p>
            <a:pPr lvl="1" fontAlgn="base"/>
            <a:r>
              <a:rPr lang="en-US" sz="1600" b="1" i="1" dirty="0">
                <a:latin typeface="Bookman Old Style" panose="02050604050505020204" pitchFamily="18" charset="0"/>
              </a:rPr>
              <a:t>the Strait of Gibraltar</a:t>
            </a:r>
            <a:r>
              <a:rPr lang="en-US" sz="1600" dirty="0">
                <a:latin typeface="Bookman Old Style" panose="02050604050505020204" pitchFamily="18" charset="0"/>
              </a:rPr>
              <a:t> – </a:t>
            </a:r>
            <a:r>
              <a:rPr lang="ru-RU" sz="1600" dirty="0">
                <a:latin typeface="Bookman Old Style" panose="02050604050505020204" pitchFamily="18" charset="0"/>
              </a:rPr>
              <a:t>Гибралтарский пролив;</a:t>
            </a:r>
          </a:p>
          <a:p>
            <a:pPr lvl="1" fontAlgn="base"/>
            <a:r>
              <a:rPr lang="en-US" sz="1600" b="1" i="1" dirty="0">
                <a:latin typeface="Bookman Old Style" panose="02050604050505020204" pitchFamily="18" charset="0"/>
              </a:rPr>
              <a:t>the Amazon</a:t>
            </a:r>
            <a:r>
              <a:rPr lang="en-US" sz="1600" dirty="0">
                <a:latin typeface="Bookman Old Style" panose="02050604050505020204" pitchFamily="18" charset="0"/>
              </a:rPr>
              <a:t> – </a:t>
            </a:r>
            <a:r>
              <a:rPr lang="ru-RU" sz="1600" dirty="0">
                <a:latin typeface="Bookman Old Style" panose="02050604050505020204" pitchFamily="18" charset="0"/>
              </a:rPr>
              <a:t>Амазонка;</a:t>
            </a:r>
          </a:p>
          <a:p>
            <a:pPr lvl="1" fontAlgn="base"/>
            <a:r>
              <a:rPr lang="en-US" sz="1600" b="1" i="1" dirty="0">
                <a:latin typeface="Bookman Old Style" panose="02050604050505020204" pitchFamily="18" charset="0"/>
              </a:rPr>
              <a:t>the Nile</a:t>
            </a:r>
            <a:r>
              <a:rPr lang="en-US" sz="1600" dirty="0">
                <a:latin typeface="Bookman Old Style" panose="02050604050505020204" pitchFamily="18" charset="0"/>
              </a:rPr>
              <a:t> – </a:t>
            </a:r>
            <a:r>
              <a:rPr lang="ru-RU" sz="1600" dirty="0">
                <a:latin typeface="Bookman Old Style" panose="02050604050505020204" pitchFamily="18" charset="0"/>
              </a:rPr>
              <a:t>Нил;</a:t>
            </a:r>
          </a:p>
          <a:p>
            <a:pPr lvl="1" fontAlgn="base"/>
            <a:r>
              <a:rPr lang="en-US" sz="1600" b="1" i="1" dirty="0">
                <a:latin typeface="Bookman Old Style" panose="02050604050505020204" pitchFamily="18" charset="0"/>
              </a:rPr>
              <a:t>the Gulf Stream</a:t>
            </a:r>
            <a:r>
              <a:rPr lang="en-US" sz="1600" dirty="0">
                <a:latin typeface="Bookman Old Style" panose="02050604050505020204" pitchFamily="18" charset="0"/>
              </a:rPr>
              <a:t> – </a:t>
            </a:r>
            <a:r>
              <a:rPr lang="ru-RU" sz="1600" dirty="0">
                <a:latin typeface="Bookman Old Style" panose="02050604050505020204" pitchFamily="18" charset="0"/>
              </a:rPr>
              <a:t>течение Гольфстрим;</a:t>
            </a:r>
          </a:p>
          <a:p>
            <a:pPr lvl="1" fontAlgn="base"/>
            <a:r>
              <a:rPr lang="en-US" sz="1600" b="1" i="1" dirty="0">
                <a:latin typeface="Bookman Old Style" panose="02050604050505020204" pitchFamily="18" charset="0"/>
              </a:rPr>
              <a:t>the Sea of Japan</a:t>
            </a:r>
            <a:r>
              <a:rPr lang="en-US" sz="1600" dirty="0">
                <a:latin typeface="Bookman Old Style" panose="02050604050505020204" pitchFamily="18" charset="0"/>
              </a:rPr>
              <a:t> – </a:t>
            </a:r>
            <a:r>
              <a:rPr lang="ru-RU" sz="1600" dirty="0">
                <a:latin typeface="Bookman Old Style" panose="02050604050505020204" pitchFamily="18" charset="0"/>
              </a:rPr>
              <a:t>Японское море.</a:t>
            </a:r>
          </a:p>
          <a:p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3767" y="2454740"/>
            <a:ext cx="4988435" cy="3697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201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98247" y="142043"/>
            <a:ext cx="6841232" cy="25237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/>
            <a:r>
              <a:rPr lang="ru-RU" sz="2000" b="1" u="sng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7) Полуострова </a:t>
            </a:r>
            <a:r>
              <a:rPr lang="ru-RU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(</a:t>
            </a:r>
            <a:r>
              <a:rPr lang="en-US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peninsulas), </a:t>
            </a:r>
            <a:r>
              <a:rPr lang="ru-RU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мысы (</a:t>
            </a:r>
            <a:r>
              <a:rPr lang="en-US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capes</a:t>
            </a:r>
            <a:r>
              <a:rPr lang="en-US" sz="2000" b="1" u="sng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):</a:t>
            </a:r>
            <a:endParaRPr lang="ru-RU" sz="2000" b="1" u="sng" dirty="0" smtClean="0">
              <a:solidFill>
                <a:srgbClr val="FFFF00"/>
              </a:solidFill>
              <a:latin typeface="Bookman Old Style" panose="02050604050505020204" pitchFamily="18" charset="0"/>
            </a:endParaRPr>
          </a:p>
          <a:p>
            <a:pPr algn="ctr" fontAlgn="base"/>
            <a:endParaRPr lang="ru-RU" sz="2000" b="1" u="sng" dirty="0" smtClean="0">
              <a:latin typeface="Bookman Old Style" panose="02050604050505020204" pitchFamily="18" charset="0"/>
            </a:endParaRPr>
          </a:p>
          <a:p>
            <a:pPr algn="ctr" fontAlgn="base"/>
            <a:r>
              <a:rPr lang="en-US" sz="2000" b="1" i="1" dirty="0" smtClean="0">
                <a:latin typeface="Bookman Old Style" panose="02050604050505020204" pitchFamily="18" charset="0"/>
              </a:rPr>
              <a:t>the </a:t>
            </a:r>
            <a:r>
              <a:rPr lang="en-US" sz="2000" b="1" i="1" dirty="0">
                <a:latin typeface="Bookman Old Style" panose="02050604050505020204" pitchFamily="18" charset="0"/>
              </a:rPr>
              <a:t>Indochinese Peninsula</a:t>
            </a:r>
            <a:r>
              <a:rPr lang="en-US" sz="2000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полуостров Индокитай;</a:t>
            </a:r>
          </a:p>
          <a:p>
            <a:pPr algn="ctr" fontAlgn="base"/>
            <a:r>
              <a:rPr lang="en-US" sz="2000" b="1" i="1" dirty="0">
                <a:latin typeface="Bookman Old Style" panose="02050604050505020204" pitchFamily="18" charset="0"/>
              </a:rPr>
              <a:t>the Balkan Peninsula</a:t>
            </a:r>
            <a:r>
              <a:rPr lang="en-US" sz="2000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Балканский полуостров;</a:t>
            </a:r>
          </a:p>
          <a:p>
            <a:pPr algn="ctr" fontAlgn="base"/>
            <a:r>
              <a:rPr lang="en-US" sz="2000" b="1" i="1" dirty="0">
                <a:latin typeface="Bookman Old Style" panose="02050604050505020204" pitchFamily="18" charset="0"/>
              </a:rPr>
              <a:t>the Iberian Peninsula</a:t>
            </a:r>
            <a:r>
              <a:rPr lang="en-US" sz="2000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Пиренейский полуостров;</a:t>
            </a:r>
          </a:p>
          <a:p>
            <a:pPr algn="ctr" fontAlgn="base"/>
            <a:r>
              <a:rPr lang="en-US" sz="2000" b="1" i="1" dirty="0">
                <a:latin typeface="Bookman Old Style" panose="02050604050505020204" pitchFamily="18" charset="0"/>
              </a:rPr>
              <a:t>the Cape of Good Hope</a:t>
            </a:r>
            <a:r>
              <a:rPr lang="en-US" sz="2000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мыс Доброй Надежды</a:t>
            </a:r>
            <a:r>
              <a:rPr lang="ru-RU" dirty="0" smtClean="0">
                <a:latin typeface="Bookman Old Style" panose="02050604050505020204" pitchFamily="18" charset="0"/>
              </a:rPr>
              <a:t>.</a:t>
            </a:r>
          </a:p>
          <a:p>
            <a:pPr algn="r" fontAlgn="base"/>
            <a:endParaRPr lang="ru-RU" dirty="0">
              <a:latin typeface="Bookman Old Style" panose="02050604050505020204" pitchFamily="18" charset="0"/>
            </a:endParaRPr>
          </a:p>
          <a:p>
            <a:pPr algn="r" fontAlgn="base"/>
            <a:endParaRPr lang="ru-RU" sz="2000" b="1" u="sng" dirty="0">
              <a:latin typeface="Bookman Old Style" panose="0205060405050502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096" y="2459116"/>
            <a:ext cx="4367303" cy="403934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34681" y="3376111"/>
            <a:ext cx="5153976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/>
            <a:r>
              <a:rPr lang="ru-RU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Здесь есть несколько исключений:</a:t>
            </a:r>
          </a:p>
          <a:p>
            <a:pPr algn="ctr" fontAlgn="base"/>
            <a:endParaRPr lang="ru-RU" b="1" u="sng" dirty="0">
              <a:latin typeface="Bookman Old Style" panose="02050604050505020204" pitchFamily="18" charset="0"/>
            </a:endParaRPr>
          </a:p>
          <a:p>
            <a:pPr algn="ctr" fontAlgn="base"/>
            <a:r>
              <a:rPr lang="en-US" b="1" i="1" dirty="0">
                <a:latin typeface="Bookman Old Style" panose="02050604050505020204" pitchFamily="18" charset="0"/>
              </a:rPr>
              <a:t>Cape Horn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 smtClean="0">
                <a:latin typeface="Bookman Old Style" panose="02050604050505020204" pitchFamily="18" charset="0"/>
              </a:rPr>
              <a:t>мыс Горн;</a:t>
            </a:r>
          </a:p>
          <a:p>
            <a:pPr algn="ctr" fontAlgn="base"/>
            <a:r>
              <a:rPr lang="en-US" b="1" i="1" dirty="0">
                <a:latin typeface="Bookman Old Style" panose="02050604050505020204" pitchFamily="18" charset="0"/>
              </a:rPr>
              <a:t>Cape Chelyuskin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 smtClean="0">
                <a:latin typeface="Bookman Old Style" panose="02050604050505020204" pitchFamily="18" charset="0"/>
              </a:rPr>
              <a:t>мыс Челюскин.</a:t>
            </a:r>
            <a:endParaRPr lang="ru-RU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437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3641" y="390025"/>
            <a:ext cx="4658648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/>
            <a:r>
              <a:rPr lang="ru-RU" sz="2000" b="1" u="sng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8) Группы </a:t>
            </a:r>
            <a:r>
              <a:rPr lang="ru-RU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озер (</a:t>
            </a:r>
            <a:r>
              <a:rPr lang="en-US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groups of lakes</a:t>
            </a:r>
            <a:r>
              <a:rPr lang="en-US" sz="2000" b="1" u="sng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):</a:t>
            </a:r>
            <a:endParaRPr lang="ru-RU" sz="2000" b="1" u="sng" dirty="0" smtClean="0">
              <a:solidFill>
                <a:srgbClr val="FFFF00"/>
              </a:solidFill>
              <a:latin typeface="Bookman Old Style" panose="02050604050505020204" pitchFamily="18" charset="0"/>
            </a:endParaRPr>
          </a:p>
          <a:p>
            <a:pPr algn="ctr" fontAlgn="base"/>
            <a:endParaRPr lang="ru-RU" dirty="0" smtClean="0">
              <a:latin typeface="Bookman Old Style" panose="02050604050505020204" pitchFamily="18" charset="0"/>
            </a:endParaRPr>
          </a:p>
          <a:p>
            <a:pPr algn="ctr" fontAlgn="base"/>
            <a:r>
              <a:rPr lang="en-US" sz="2000" b="1" i="1" dirty="0" smtClean="0">
                <a:latin typeface="Bookman Old Style" panose="02050604050505020204" pitchFamily="18" charset="0"/>
              </a:rPr>
              <a:t>the </a:t>
            </a:r>
            <a:r>
              <a:rPr lang="en-US" sz="2000" b="1" i="1" dirty="0">
                <a:latin typeface="Bookman Old Style" panose="02050604050505020204" pitchFamily="18" charset="0"/>
              </a:rPr>
              <a:t>Great Lakes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Великие озера;</a:t>
            </a:r>
          </a:p>
          <a:p>
            <a:pPr algn="ctr" fontAlgn="base"/>
            <a:r>
              <a:rPr lang="en-US" sz="2000" b="1" i="1" dirty="0">
                <a:latin typeface="Bookman Old Style" panose="02050604050505020204" pitchFamily="18" charset="0"/>
              </a:rPr>
              <a:t>the </a:t>
            </a:r>
            <a:r>
              <a:rPr lang="en-US" sz="2000" b="1" i="1" dirty="0" err="1">
                <a:latin typeface="Bookman Old Style" panose="02050604050505020204" pitchFamily="18" charset="0"/>
              </a:rPr>
              <a:t>Seliger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Селигер</a:t>
            </a:r>
            <a:r>
              <a:rPr lang="ru-RU" dirty="0" smtClean="0">
                <a:latin typeface="Bookman Old Style" panose="02050604050505020204" pitchFamily="18" charset="0"/>
              </a:rPr>
              <a:t>.</a:t>
            </a:r>
          </a:p>
          <a:p>
            <a:pPr fontAlgn="base"/>
            <a:endParaRPr lang="ru-RU" dirty="0"/>
          </a:p>
          <a:p>
            <a:pPr fontAlgn="base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475836" y="2512380"/>
            <a:ext cx="4548040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/>
            <a:r>
              <a:rPr lang="ru-RU" sz="2000" b="1" u="sng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Обратите внимание: </a:t>
            </a:r>
          </a:p>
          <a:p>
            <a:pPr algn="ctr" fontAlgn="base"/>
            <a:r>
              <a:rPr lang="ru-RU" sz="2000" b="1" dirty="0" smtClean="0">
                <a:latin typeface="Bookman Old Style" panose="02050604050505020204" pitchFamily="18" charset="0"/>
              </a:rPr>
              <a:t>если рядом с названием озера </a:t>
            </a:r>
          </a:p>
          <a:p>
            <a:pPr algn="ctr" fontAlgn="base"/>
            <a:r>
              <a:rPr lang="ru-RU" sz="2000" b="1" dirty="0" smtClean="0">
                <a:latin typeface="Bookman Old Style" panose="02050604050505020204" pitchFamily="18" charset="0"/>
              </a:rPr>
              <a:t>используется слово </a:t>
            </a:r>
            <a:r>
              <a:rPr lang="en-US" sz="2000" b="1" i="1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lake</a:t>
            </a:r>
            <a:r>
              <a:rPr lang="en-US" sz="2000" b="1" dirty="0" smtClean="0">
                <a:latin typeface="Bookman Old Style" panose="02050604050505020204" pitchFamily="18" charset="0"/>
              </a:rPr>
              <a:t>, </a:t>
            </a:r>
            <a:endParaRPr lang="ru-RU" sz="2000" b="1" dirty="0" smtClean="0">
              <a:latin typeface="Bookman Old Style" panose="02050604050505020204" pitchFamily="18" charset="0"/>
            </a:endParaRPr>
          </a:p>
          <a:p>
            <a:pPr algn="ctr" fontAlgn="base"/>
            <a:r>
              <a:rPr lang="ru-RU" sz="2000" b="1" dirty="0" smtClean="0">
                <a:latin typeface="Bookman Old Style" panose="02050604050505020204" pitchFamily="18" charset="0"/>
              </a:rPr>
              <a:t>то артикль </a:t>
            </a:r>
            <a:r>
              <a:rPr lang="ru-RU" sz="2000" b="1" i="1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НЕ</a:t>
            </a:r>
            <a:r>
              <a:rPr lang="ru-RU" sz="2000" b="1" dirty="0" smtClean="0">
                <a:latin typeface="Bookman Old Style" panose="02050604050505020204" pitchFamily="18" charset="0"/>
              </a:rPr>
              <a:t> нужен:</a:t>
            </a:r>
          </a:p>
          <a:p>
            <a:pPr algn="ctr" fontAlgn="base"/>
            <a:endParaRPr lang="ru-RU" sz="2000" b="1" dirty="0" smtClean="0">
              <a:latin typeface="Bookman Old Style" panose="02050604050505020204" pitchFamily="18" charset="0"/>
            </a:endParaRPr>
          </a:p>
          <a:p>
            <a:pPr algn="ctr" fontAlgn="base"/>
            <a:r>
              <a:rPr lang="en-US" sz="2000" b="1" i="1" dirty="0" smtClean="0">
                <a:latin typeface="Bookman Old Style" panose="02050604050505020204" pitchFamily="18" charset="0"/>
              </a:rPr>
              <a:t>Lake Baikal</a:t>
            </a:r>
            <a:r>
              <a:rPr lang="en-US" dirty="0" smtClean="0">
                <a:latin typeface="Bookman Old Style" panose="02050604050505020204" pitchFamily="18" charset="0"/>
              </a:rPr>
              <a:t> – </a:t>
            </a:r>
            <a:r>
              <a:rPr lang="ru-RU" dirty="0" smtClean="0">
                <a:latin typeface="Bookman Old Style" panose="02050604050505020204" pitchFamily="18" charset="0"/>
              </a:rPr>
              <a:t>озеро Байкал;</a:t>
            </a:r>
          </a:p>
          <a:p>
            <a:pPr algn="ctr" fontAlgn="base"/>
            <a:r>
              <a:rPr lang="en-US" sz="2000" b="1" i="1" dirty="0" smtClean="0">
                <a:latin typeface="Bookman Old Style" panose="02050604050505020204" pitchFamily="18" charset="0"/>
              </a:rPr>
              <a:t>Lake Ontario</a:t>
            </a:r>
            <a:r>
              <a:rPr lang="en-US" dirty="0" smtClean="0">
                <a:latin typeface="Bookman Old Style" panose="02050604050505020204" pitchFamily="18" charset="0"/>
              </a:rPr>
              <a:t> – </a:t>
            </a:r>
            <a:r>
              <a:rPr lang="ru-RU" dirty="0" smtClean="0">
                <a:latin typeface="Bookman Old Style" panose="02050604050505020204" pitchFamily="18" charset="0"/>
              </a:rPr>
              <a:t>озеро Онтарио;</a:t>
            </a:r>
          </a:p>
          <a:p>
            <a:pPr algn="ctr" fontAlgn="base"/>
            <a:r>
              <a:rPr lang="en-US" sz="2000" b="1" i="1" dirty="0" smtClean="0">
                <a:latin typeface="Bookman Old Style" panose="02050604050505020204" pitchFamily="18" charset="0"/>
              </a:rPr>
              <a:t>Lake Geneva</a:t>
            </a:r>
            <a:r>
              <a:rPr lang="en-US" dirty="0" smtClean="0">
                <a:latin typeface="Bookman Old Style" panose="02050604050505020204" pitchFamily="18" charset="0"/>
              </a:rPr>
              <a:t> – </a:t>
            </a:r>
            <a:r>
              <a:rPr lang="ru-RU" dirty="0" smtClean="0">
                <a:latin typeface="Bookman Old Style" panose="02050604050505020204" pitchFamily="18" charset="0"/>
              </a:rPr>
              <a:t>Женевское озеро.</a:t>
            </a:r>
            <a:endParaRPr lang="ru-RU" dirty="0">
              <a:latin typeface="Bookman Old Style" panose="020506040505050202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84" y="2512380"/>
            <a:ext cx="7259961" cy="4083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719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0629" y="452846"/>
            <a:ext cx="8462573" cy="34470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/>
            <a:r>
              <a:rPr lang="ru-RU" sz="2000" b="1" u="sng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9) Группы </a:t>
            </a:r>
            <a:r>
              <a:rPr lang="ru-RU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островов (</a:t>
            </a:r>
            <a:r>
              <a:rPr lang="en-US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groups of islands</a:t>
            </a:r>
            <a:r>
              <a:rPr lang="en-US" sz="2000" b="1" u="sng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):</a:t>
            </a:r>
            <a:endParaRPr lang="ru-RU" sz="2000" b="1" u="sng" dirty="0" smtClean="0">
              <a:solidFill>
                <a:srgbClr val="FFFF00"/>
              </a:solidFill>
              <a:latin typeface="Bookman Old Style" panose="02050604050505020204" pitchFamily="18" charset="0"/>
            </a:endParaRPr>
          </a:p>
          <a:p>
            <a:pPr algn="ctr" fontAlgn="base"/>
            <a:endParaRPr lang="ru-RU" sz="2000" b="1" u="sng" dirty="0">
              <a:latin typeface="Bookman Old Style" panose="02050604050505020204" pitchFamily="18" charset="0"/>
            </a:endParaRPr>
          </a:p>
          <a:p>
            <a:pPr algn="ctr" fontAlgn="base"/>
            <a:endParaRPr lang="ru-RU" sz="2000" b="1" u="sng" dirty="0" smtClean="0">
              <a:latin typeface="Bookman Old Style" panose="02050604050505020204" pitchFamily="18" charset="0"/>
            </a:endParaRPr>
          </a:p>
          <a:p>
            <a:pPr algn="ctr" fontAlgn="base"/>
            <a:endParaRPr lang="ru-RU" sz="2000" b="1" u="sng" dirty="0" smtClean="0">
              <a:latin typeface="Bookman Old Style" panose="02050604050505020204" pitchFamily="18" charset="0"/>
            </a:endParaRPr>
          </a:p>
          <a:p>
            <a:pPr algn="ctr" fontAlgn="base"/>
            <a:endParaRPr lang="ru-RU" dirty="0" smtClean="0">
              <a:latin typeface="Bookman Old Style" panose="02050604050505020204" pitchFamily="18" charset="0"/>
            </a:endParaRPr>
          </a:p>
          <a:p>
            <a:pPr algn="ctr" fontAlgn="base"/>
            <a:r>
              <a:rPr lang="en-US" sz="2000" b="1" i="1" dirty="0" smtClean="0">
                <a:latin typeface="Bookman Old Style" panose="02050604050505020204" pitchFamily="18" charset="0"/>
              </a:rPr>
              <a:t>the </a:t>
            </a:r>
            <a:r>
              <a:rPr lang="en-US" sz="2000" b="1" i="1" dirty="0">
                <a:latin typeface="Bookman Old Style" panose="02050604050505020204" pitchFamily="18" charset="0"/>
              </a:rPr>
              <a:t>Virgin Islands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Виргинские острова;</a:t>
            </a:r>
          </a:p>
          <a:p>
            <a:pPr fontAlgn="base"/>
            <a:r>
              <a:rPr lang="en-US" sz="2000" b="1" i="1" dirty="0">
                <a:latin typeface="Bookman Old Style" panose="02050604050505020204" pitchFamily="18" charset="0"/>
              </a:rPr>
              <a:t>the Canary Islands (the Canaries) </a:t>
            </a:r>
            <a:r>
              <a:rPr lang="en-US" dirty="0">
                <a:latin typeface="Bookman Old Style" panose="02050604050505020204" pitchFamily="18" charset="0"/>
              </a:rPr>
              <a:t>– </a:t>
            </a:r>
            <a:r>
              <a:rPr lang="ru-RU" dirty="0" smtClean="0">
                <a:latin typeface="Bookman Old Style" panose="02050604050505020204" pitchFamily="18" charset="0"/>
              </a:rPr>
              <a:t>Канарские </a:t>
            </a:r>
            <a:r>
              <a:rPr lang="ru-RU" dirty="0">
                <a:latin typeface="Bookman Old Style" panose="02050604050505020204" pitchFamily="18" charset="0"/>
              </a:rPr>
              <a:t>острова (Канары);</a:t>
            </a:r>
          </a:p>
          <a:p>
            <a:pPr algn="ctr" fontAlgn="base"/>
            <a:r>
              <a:rPr lang="en-US" sz="2000" b="1" i="1" dirty="0">
                <a:latin typeface="Bookman Old Style" panose="02050604050505020204" pitchFamily="18" charset="0"/>
              </a:rPr>
              <a:t>the British Isles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Британские острова;</a:t>
            </a:r>
          </a:p>
          <a:p>
            <a:pPr algn="ctr" fontAlgn="base"/>
            <a:r>
              <a:rPr lang="en-US" sz="2000" b="1" i="1" dirty="0">
                <a:latin typeface="Bookman Old Style" panose="02050604050505020204" pitchFamily="18" charset="0"/>
              </a:rPr>
              <a:t>the Bahamas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Багамы;</a:t>
            </a:r>
          </a:p>
          <a:p>
            <a:pPr algn="ctr" fontAlgn="base"/>
            <a:r>
              <a:rPr lang="en-US" sz="2000" b="1" i="1" dirty="0">
                <a:latin typeface="Bookman Old Style" panose="02050604050505020204" pitchFamily="18" charset="0"/>
              </a:rPr>
              <a:t>the Azores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Азорские острова;</a:t>
            </a:r>
          </a:p>
          <a:p>
            <a:pPr algn="ctr" fontAlgn="base"/>
            <a:r>
              <a:rPr lang="en-US" sz="2000" b="1" i="1" dirty="0">
                <a:latin typeface="Bookman Old Style" panose="02050604050505020204" pitchFamily="18" charset="0"/>
              </a:rPr>
              <a:t>the Falkland Islands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Фолклендские острова.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3323" y="1132114"/>
            <a:ext cx="4709139" cy="5390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88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7840" y="148045"/>
            <a:ext cx="8085868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ru-RU" sz="2000" b="1" u="sng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10) Горные </a:t>
            </a:r>
            <a:r>
              <a:rPr lang="ru-RU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массивы (</a:t>
            </a:r>
            <a:r>
              <a:rPr lang="en-US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chains of mountains), </a:t>
            </a:r>
            <a:r>
              <a:rPr lang="ru-RU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холмы (</a:t>
            </a:r>
            <a:r>
              <a:rPr lang="en-US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hills</a:t>
            </a:r>
            <a:r>
              <a:rPr lang="en-US" sz="2000" b="1" u="sng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):</a:t>
            </a:r>
            <a:endParaRPr lang="ru-RU" sz="2000" b="1" u="sng" dirty="0" smtClean="0">
              <a:solidFill>
                <a:srgbClr val="FFFF00"/>
              </a:solidFill>
              <a:latin typeface="Bookman Old Style" panose="02050604050505020204" pitchFamily="18" charset="0"/>
            </a:endParaRPr>
          </a:p>
          <a:p>
            <a:pPr fontAlgn="base"/>
            <a:endParaRPr lang="ru-RU" dirty="0">
              <a:latin typeface="Bookman Old Style" panose="02050604050505020204" pitchFamily="18" charset="0"/>
            </a:endParaRPr>
          </a:p>
          <a:p>
            <a:pPr algn="ctr" fontAlgn="base"/>
            <a:r>
              <a:rPr lang="en-US" sz="2000" b="1" i="1" dirty="0" smtClean="0">
                <a:latin typeface="Bookman Old Style" panose="02050604050505020204" pitchFamily="18" charset="0"/>
              </a:rPr>
              <a:t>the </a:t>
            </a:r>
            <a:r>
              <a:rPr lang="en-US" sz="2000" b="1" i="1" dirty="0">
                <a:latin typeface="Bookman Old Style" panose="02050604050505020204" pitchFamily="18" charset="0"/>
              </a:rPr>
              <a:t>Black Hills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Черные холмы;</a:t>
            </a:r>
          </a:p>
          <a:p>
            <a:pPr algn="ctr" fontAlgn="base"/>
            <a:r>
              <a:rPr lang="en-US" sz="2000" b="1" i="1" dirty="0">
                <a:latin typeface="Bookman Old Style" panose="02050604050505020204" pitchFamily="18" charset="0"/>
              </a:rPr>
              <a:t>the Apennines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Апеннины;</a:t>
            </a:r>
          </a:p>
          <a:p>
            <a:pPr algn="ctr" fontAlgn="base"/>
            <a:r>
              <a:rPr lang="en-US" sz="2000" b="1" i="1" dirty="0">
                <a:latin typeface="Bookman Old Style" panose="02050604050505020204" pitchFamily="18" charset="0"/>
              </a:rPr>
              <a:t>the Rocky Mountains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Скалистые горы;</a:t>
            </a:r>
          </a:p>
          <a:p>
            <a:pPr algn="ctr" fontAlgn="base"/>
            <a:r>
              <a:rPr lang="en-US" sz="2000" b="1" i="1" dirty="0">
                <a:latin typeface="Bookman Old Style" panose="02050604050505020204" pitchFamily="18" charset="0"/>
              </a:rPr>
              <a:t>the Andes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Анды;</a:t>
            </a:r>
          </a:p>
          <a:p>
            <a:pPr algn="ctr" fontAlgn="base"/>
            <a:r>
              <a:rPr lang="en-US" sz="2000" b="1" i="1" dirty="0">
                <a:latin typeface="Bookman Old Style" panose="02050604050505020204" pitchFamily="18" charset="0"/>
              </a:rPr>
              <a:t>the Urals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Уральские горы;</a:t>
            </a:r>
          </a:p>
          <a:p>
            <a:pPr algn="ctr" fontAlgn="base"/>
            <a:r>
              <a:rPr lang="en-US" sz="2000" b="1" i="1" dirty="0">
                <a:latin typeface="Bookman Old Style" panose="02050604050505020204" pitchFamily="18" charset="0"/>
              </a:rPr>
              <a:t>the Alps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Альпы;</a:t>
            </a:r>
          </a:p>
          <a:p>
            <a:pPr algn="ctr" fontAlgn="base"/>
            <a:r>
              <a:rPr lang="en-US" sz="2000" b="1" i="1" dirty="0">
                <a:latin typeface="Bookman Old Style" panose="02050604050505020204" pitchFamily="18" charset="0"/>
              </a:rPr>
              <a:t>the </a:t>
            </a:r>
            <a:r>
              <a:rPr lang="en-US" sz="2000" b="1" i="1" dirty="0" err="1">
                <a:latin typeface="Bookman Old Style" panose="02050604050505020204" pitchFamily="18" charset="0"/>
              </a:rPr>
              <a:t>Margalla</a:t>
            </a:r>
            <a:r>
              <a:rPr lang="en-US" sz="2000" b="1" i="1" dirty="0">
                <a:latin typeface="Bookman Old Style" panose="02050604050505020204" pitchFamily="18" charset="0"/>
              </a:rPr>
              <a:t> Hills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холмы </a:t>
            </a:r>
            <a:r>
              <a:rPr lang="ru-RU" dirty="0" err="1">
                <a:latin typeface="Bookman Old Style" panose="02050604050505020204" pitchFamily="18" charset="0"/>
              </a:rPr>
              <a:t>Маргалла</a:t>
            </a:r>
            <a:r>
              <a:rPr lang="ru-RU" dirty="0">
                <a:latin typeface="Bookman Old Style" panose="02050604050505020204" pitchFamily="18" charset="0"/>
              </a:rPr>
              <a:t>;</a:t>
            </a:r>
          </a:p>
          <a:p>
            <a:pPr algn="ctr" fontAlgn="base"/>
            <a:r>
              <a:rPr lang="en-US" sz="2000" b="1" i="1" dirty="0">
                <a:latin typeface="Bookman Old Style" panose="02050604050505020204" pitchFamily="18" charset="0"/>
              </a:rPr>
              <a:t>the Seven Hills of Rome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семь холмов Рима;</a:t>
            </a:r>
          </a:p>
          <a:p>
            <a:pPr algn="ctr" fontAlgn="base"/>
            <a:r>
              <a:rPr lang="en-US" b="1" i="1" dirty="0">
                <a:latin typeface="Bookman Old Style" panose="02050604050505020204" pitchFamily="18" charset="0"/>
              </a:rPr>
              <a:t>the Chocolate Hills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Шоколадные холмы;</a:t>
            </a:r>
          </a:p>
          <a:p>
            <a:pPr algn="ctr" fontAlgn="base"/>
            <a:r>
              <a:rPr lang="en-US" b="1" i="1" dirty="0">
                <a:latin typeface="Bookman Old Style" panose="02050604050505020204" pitchFamily="18" charset="0"/>
              </a:rPr>
              <a:t>the Himalayas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Гималаи.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124" y="3769359"/>
            <a:ext cx="10058400" cy="2843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657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5262" y="240121"/>
            <a:ext cx="11110734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/>
            <a:r>
              <a:rPr lang="ru-RU" sz="2000" b="1" u="sng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11) Равнины </a:t>
            </a:r>
            <a:r>
              <a:rPr lang="ru-RU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(</a:t>
            </a:r>
            <a:r>
              <a:rPr lang="en-US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plains), </a:t>
            </a:r>
            <a:r>
              <a:rPr lang="ru-RU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долины (</a:t>
            </a:r>
            <a:r>
              <a:rPr lang="en-US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valleys), </a:t>
            </a:r>
            <a:r>
              <a:rPr lang="ru-RU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пустыни (</a:t>
            </a:r>
            <a:r>
              <a:rPr lang="en-US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deserts</a:t>
            </a:r>
            <a:r>
              <a:rPr lang="en-US" sz="2000" b="1" u="sng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):</a:t>
            </a:r>
            <a:endParaRPr lang="ru-RU" sz="2000" b="1" u="sng" dirty="0" smtClean="0">
              <a:solidFill>
                <a:srgbClr val="FFFF00"/>
              </a:solidFill>
              <a:latin typeface="Bookman Old Style" panose="02050604050505020204" pitchFamily="18" charset="0"/>
            </a:endParaRPr>
          </a:p>
          <a:p>
            <a:pPr algn="ctr" fontAlgn="base"/>
            <a:endParaRPr lang="ru-RU" sz="2000" b="1" u="sng" dirty="0" smtClean="0">
              <a:solidFill>
                <a:srgbClr val="FFFF00"/>
              </a:solidFill>
              <a:latin typeface="Bookman Old Style" panose="02050604050505020204" pitchFamily="18" charset="0"/>
            </a:endParaRPr>
          </a:p>
          <a:p>
            <a:pPr algn="ctr" fontAlgn="base"/>
            <a:r>
              <a:rPr lang="en-US" sz="2000" b="1" i="1" dirty="0" smtClean="0">
                <a:latin typeface="Bookman Old Style" panose="02050604050505020204" pitchFamily="18" charset="0"/>
              </a:rPr>
              <a:t>the </a:t>
            </a:r>
            <a:r>
              <a:rPr lang="en-US" sz="2000" b="1" i="1" dirty="0">
                <a:latin typeface="Bookman Old Style" panose="02050604050505020204" pitchFamily="18" charset="0"/>
              </a:rPr>
              <a:t>Great Plains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плато Великие равнины;</a:t>
            </a:r>
          </a:p>
          <a:p>
            <a:pPr algn="ctr" fontAlgn="base"/>
            <a:r>
              <a:rPr lang="en-US" sz="2000" b="1" i="1" dirty="0">
                <a:latin typeface="Bookman Old Style" panose="02050604050505020204" pitchFamily="18" charset="0"/>
              </a:rPr>
              <a:t>the Willamette Valley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долина </a:t>
            </a:r>
            <a:r>
              <a:rPr lang="ru-RU" dirty="0" err="1">
                <a:latin typeface="Bookman Old Style" panose="02050604050505020204" pitchFamily="18" charset="0"/>
              </a:rPr>
              <a:t>Уилламетт</a:t>
            </a:r>
            <a:r>
              <a:rPr lang="ru-RU" dirty="0">
                <a:latin typeface="Bookman Old Style" panose="02050604050505020204" pitchFamily="18" charset="0"/>
              </a:rPr>
              <a:t>;</a:t>
            </a:r>
          </a:p>
          <a:p>
            <a:pPr algn="ctr" fontAlgn="base"/>
            <a:r>
              <a:rPr lang="en-US" sz="2000" b="1" i="1" dirty="0">
                <a:latin typeface="Bookman Old Style" panose="02050604050505020204" pitchFamily="18" charset="0"/>
              </a:rPr>
              <a:t>the </a:t>
            </a:r>
            <a:r>
              <a:rPr lang="en-US" sz="2000" b="1" i="1" dirty="0" err="1">
                <a:latin typeface="Bookman Old Style" panose="02050604050505020204" pitchFamily="18" charset="0"/>
              </a:rPr>
              <a:t>Jezreel</a:t>
            </a:r>
            <a:r>
              <a:rPr lang="en-US" sz="2000" b="1" i="1" dirty="0">
                <a:latin typeface="Bookman Old Style" panose="02050604050505020204" pitchFamily="18" charset="0"/>
              </a:rPr>
              <a:t> Valley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 err="1">
                <a:latin typeface="Bookman Old Style" panose="02050604050505020204" pitchFamily="18" charset="0"/>
              </a:rPr>
              <a:t>Изреельская</a:t>
            </a:r>
            <a:r>
              <a:rPr lang="ru-RU" dirty="0">
                <a:latin typeface="Bookman Old Style" panose="02050604050505020204" pitchFamily="18" charset="0"/>
              </a:rPr>
              <a:t> долина;</a:t>
            </a:r>
          </a:p>
          <a:p>
            <a:pPr algn="ctr" fontAlgn="base"/>
            <a:r>
              <a:rPr lang="en-US" sz="2000" b="1" i="1" dirty="0">
                <a:latin typeface="Bookman Old Style" panose="02050604050505020204" pitchFamily="18" charset="0"/>
              </a:rPr>
              <a:t>the Mississippi Valley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долина Миссисипи;</a:t>
            </a:r>
          </a:p>
          <a:p>
            <a:pPr algn="ctr" fontAlgn="base"/>
            <a:r>
              <a:rPr lang="en-US" sz="2000" b="1" i="1" dirty="0">
                <a:latin typeface="Bookman Old Style" panose="02050604050505020204" pitchFamily="18" charset="0"/>
              </a:rPr>
              <a:t>the Sahara Desert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пустыня Сахара;</a:t>
            </a:r>
          </a:p>
          <a:p>
            <a:pPr algn="ctr" fontAlgn="base"/>
            <a:r>
              <a:rPr lang="en-US" sz="2000" b="1" i="1" dirty="0">
                <a:latin typeface="Bookman Old Style" panose="02050604050505020204" pitchFamily="18" charset="0"/>
              </a:rPr>
              <a:t>the </a:t>
            </a:r>
            <a:r>
              <a:rPr lang="en-US" sz="2000" b="1" i="1" dirty="0" err="1">
                <a:latin typeface="Bookman Old Style" panose="02050604050505020204" pitchFamily="18" charset="0"/>
              </a:rPr>
              <a:t>Karakum</a:t>
            </a:r>
            <a:r>
              <a:rPr lang="en-US" sz="2000" b="1" i="1" dirty="0">
                <a:latin typeface="Bookman Old Style" panose="02050604050505020204" pitchFamily="18" charset="0"/>
              </a:rPr>
              <a:t> Desert (the Kara Kum, the Kara-Kum) </a:t>
            </a:r>
            <a:r>
              <a:rPr lang="en-US" dirty="0">
                <a:latin typeface="Bookman Old Style" panose="02050604050505020204" pitchFamily="18" charset="0"/>
              </a:rPr>
              <a:t>– </a:t>
            </a:r>
            <a:r>
              <a:rPr lang="ru-RU" dirty="0">
                <a:latin typeface="Bookman Old Style" panose="02050604050505020204" pitchFamily="18" charset="0"/>
              </a:rPr>
              <a:t>Каракумы, пустыня Каракумы;</a:t>
            </a:r>
          </a:p>
          <a:p>
            <a:pPr algn="ctr" fontAlgn="base"/>
            <a:r>
              <a:rPr lang="en-US" sz="2000" b="1" i="1" dirty="0">
                <a:latin typeface="Bookman Old Style" panose="02050604050505020204" pitchFamily="18" charset="0"/>
              </a:rPr>
              <a:t>the Kalahari Desert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Калахари;</a:t>
            </a:r>
          </a:p>
          <a:p>
            <a:pPr algn="ctr" fontAlgn="base"/>
            <a:r>
              <a:rPr lang="en-US" sz="2000" b="1" i="1" dirty="0">
                <a:latin typeface="Bookman Old Style" panose="02050604050505020204" pitchFamily="18" charset="0"/>
              </a:rPr>
              <a:t>the Arabian Desert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пустыни Аравийского </a:t>
            </a:r>
            <a:r>
              <a:rPr lang="ru-RU" dirty="0" smtClean="0">
                <a:latin typeface="Bookman Old Style" panose="02050604050505020204" pitchFamily="18" charset="0"/>
              </a:rPr>
              <a:t>полуострова.</a:t>
            </a:r>
            <a:endParaRPr lang="ru-RU" dirty="0">
              <a:latin typeface="Bookman Old Style" panose="0205060405050502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206" y="2143629"/>
            <a:ext cx="9308144" cy="4714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241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3440" y="957943"/>
            <a:ext cx="5925032" cy="514589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26227" y="1541417"/>
            <a:ext cx="8036174" cy="37548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/>
            <a:r>
              <a:rPr lang="ru-RU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Обратите внимание: </a:t>
            </a:r>
            <a:endParaRPr lang="ru-RU" sz="2000" b="1" u="sng" dirty="0" smtClean="0">
              <a:solidFill>
                <a:srgbClr val="FFFF00"/>
              </a:solidFill>
              <a:latin typeface="Bookman Old Style" panose="02050604050505020204" pitchFamily="18" charset="0"/>
            </a:endParaRPr>
          </a:p>
          <a:p>
            <a:pPr algn="ctr" fontAlgn="base"/>
            <a:endParaRPr lang="ru-RU" sz="2000" b="1" u="sng" dirty="0" smtClean="0">
              <a:latin typeface="Bookman Old Style" panose="02050604050505020204" pitchFamily="18" charset="0"/>
            </a:endParaRPr>
          </a:p>
          <a:p>
            <a:pPr fontAlgn="base"/>
            <a:r>
              <a:rPr lang="ru-RU" sz="2000" b="1" dirty="0" smtClean="0">
                <a:latin typeface="Bookman Old Style" panose="02050604050505020204" pitchFamily="18" charset="0"/>
              </a:rPr>
              <a:t>с </a:t>
            </a:r>
            <a:r>
              <a:rPr lang="ru-RU" sz="2000" b="1" dirty="0">
                <a:latin typeface="Bookman Old Style" panose="02050604050505020204" pitchFamily="18" charset="0"/>
              </a:rPr>
              <a:t>названиями многих долин артикль </a:t>
            </a:r>
            <a:r>
              <a:rPr lang="ru-RU" sz="2000" b="1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НЕ</a:t>
            </a:r>
            <a:r>
              <a:rPr lang="ru-RU" sz="2000" b="1" dirty="0" smtClean="0">
                <a:latin typeface="Bookman Old Style" panose="02050604050505020204" pitchFamily="18" charset="0"/>
              </a:rPr>
              <a:t> </a:t>
            </a:r>
            <a:r>
              <a:rPr lang="ru-RU" sz="2000" b="1" dirty="0">
                <a:latin typeface="Bookman Old Style" panose="02050604050505020204" pitchFamily="18" charset="0"/>
              </a:rPr>
              <a:t>используется. </a:t>
            </a:r>
            <a:endParaRPr lang="ru-RU" sz="2000" b="1" dirty="0" smtClean="0">
              <a:latin typeface="Bookman Old Style" panose="02050604050505020204" pitchFamily="18" charset="0"/>
            </a:endParaRPr>
          </a:p>
          <a:p>
            <a:pPr algn="ctr" fontAlgn="base"/>
            <a:r>
              <a:rPr lang="ru-RU" sz="2000" b="1" dirty="0" smtClean="0">
                <a:latin typeface="Bookman Old Style" panose="02050604050505020204" pitchFamily="18" charset="0"/>
              </a:rPr>
              <a:t>Рекомендую всегда </a:t>
            </a:r>
            <a:r>
              <a:rPr lang="ru-RU" sz="2000" b="1" dirty="0">
                <a:latin typeface="Bookman Old Style" panose="02050604050505020204" pitchFamily="18" charset="0"/>
              </a:rPr>
              <a:t>проверять </a:t>
            </a:r>
            <a:endParaRPr lang="ru-RU" sz="2000" b="1" dirty="0" smtClean="0">
              <a:latin typeface="Bookman Old Style" panose="02050604050505020204" pitchFamily="18" charset="0"/>
            </a:endParaRPr>
          </a:p>
          <a:p>
            <a:pPr algn="ctr" fontAlgn="base"/>
            <a:r>
              <a:rPr lang="ru-RU" sz="2000" b="1" dirty="0" smtClean="0">
                <a:latin typeface="Bookman Old Style" panose="02050604050505020204" pitchFamily="18" charset="0"/>
              </a:rPr>
              <a:t>такие </a:t>
            </a:r>
            <a:r>
              <a:rPr lang="ru-RU" sz="2000" b="1" dirty="0">
                <a:latin typeface="Bookman Old Style" panose="02050604050505020204" pitchFamily="18" charset="0"/>
              </a:rPr>
              <a:t>имена собственные в словаре, </a:t>
            </a:r>
            <a:endParaRPr lang="ru-RU" sz="2000" b="1" dirty="0" smtClean="0">
              <a:latin typeface="Bookman Old Style" panose="02050604050505020204" pitchFamily="18" charset="0"/>
            </a:endParaRPr>
          </a:p>
          <a:p>
            <a:pPr algn="ctr" fontAlgn="base"/>
            <a:r>
              <a:rPr lang="ru-RU" sz="2000" b="1" dirty="0" smtClean="0">
                <a:latin typeface="Bookman Old Style" panose="02050604050505020204" pitchFamily="18" charset="0"/>
              </a:rPr>
              <a:t>чтобы </a:t>
            </a:r>
            <a:r>
              <a:rPr lang="ru-RU" sz="2000" b="1" dirty="0">
                <a:latin typeface="Bookman Old Style" panose="02050604050505020204" pitchFamily="18" charset="0"/>
              </a:rPr>
              <a:t>не ошибиться, </a:t>
            </a:r>
            <a:endParaRPr lang="ru-RU" sz="2000" b="1" dirty="0" smtClean="0">
              <a:latin typeface="Bookman Old Style" panose="02050604050505020204" pitchFamily="18" charset="0"/>
            </a:endParaRPr>
          </a:p>
          <a:p>
            <a:pPr algn="ctr" fontAlgn="base"/>
            <a:r>
              <a:rPr lang="ru-RU" sz="2000" b="1" i="1" dirty="0" smtClean="0">
                <a:latin typeface="Bookman Old Style" panose="02050604050505020204" pitchFamily="18" charset="0"/>
              </a:rPr>
              <a:t>например</a:t>
            </a:r>
            <a:r>
              <a:rPr lang="ru-RU" sz="2000" b="1" dirty="0" smtClean="0">
                <a:latin typeface="Bookman Old Style" panose="02050604050505020204" pitchFamily="18" charset="0"/>
              </a:rPr>
              <a:t>:</a:t>
            </a:r>
          </a:p>
          <a:p>
            <a:pPr algn="ctr" fontAlgn="base"/>
            <a:endParaRPr lang="ru-RU" sz="2000" b="1" dirty="0">
              <a:latin typeface="Bookman Old Style" panose="02050604050505020204" pitchFamily="18" charset="0"/>
            </a:endParaRPr>
          </a:p>
          <a:p>
            <a:pPr algn="ctr" fontAlgn="base"/>
            <a:endParaRPr lang="ru-RU" sz="2000" b="1" dirty="0">
              <a:latin typeface="Bookman Old Style" panose="02050604050505020204" pitchFamily="18" charset="0"/>
            </a:endParaRPr>
          </a:p>
          <a:p>
            <a:pPr algn="ctr" fontAlgn="base"/>
            <a:r>
              <a:rPr lang="ru-RU" sz="2000" b="1" i="1" dirty="0" err="1">
                <a:latin typeface="Bookman Old Style" panose="02050604050505020204" pitchFamily="18" charset="0"/>
              </a:rPr>
              <a:t>Death</a:t>
            </a:r>
            <a:r>
              <a:rPr lang="ru-RU" sz="2000" b="1" i="1" dirty="0">
                <a:latin typeface="Bookman Old Style" panose="02050604050505020204" pitchFamily="18" charset="0"/>
              </a:rPr>
              <a:t> </a:t>
            </a:r>
            <a:r>
              <a:rPr lang="ru-RU" sz="2000" b="1" i="1" dirty="0" err="1">
                <a:latin typeface="Bookman Old Style" panose="02050604050505020204" pitchFamily="18" charset="0"/>
              </a:rPr>
              <a:t>Valley</a:t>
            </a:r>
            <a:r>
              <a:rPr lang="ru-RU" dirty="0">
                <a:latin typeface="Bookman Old Style" panose="02050604050505020204" pitchFamily="18" charset="0"/>
              </a:rPr>
              <a:t> – Долина Смерти;</a:t>
            </a:r>
          </a:p>
          <a:p>
            <a:pPr algn="ctr" fontAlgn="base"/>
            <a:r>
              <a:rPr lang="ru-RU" sz="2000" b="1" i="1" dirty="0" err="1">
                <a:latin typeface="Bookman Old Style" panose="02050604050505020204" pitchFamily="18" charset="0"/>
              </a:rPr>
              <a:t>Yosemite</a:t>
            </a:r>
            <a:r>
              <a:rPr lang="ru-RU" sz="2000" b="1" i="1" dirty="0">
                <a:latin typeface="Bookman Old Style" panose="02050604050505020204" pitchFamily="18" charset="0"/>
              </a:rPr>
              <a:t> </a:t>
            </a:r>
            <a:r>
              <a:rPr lang="ru-RU" sz="2000" b="1" i="1" dirty="0" err="1">
                <a:latin typeface="Bookman Old Style" panose="02050604050505020204" pitchFamily="18" charset="0"/>
              </a:rPr>
              <a:t>Valley</a:t>
            </a:r>
            <a:r>
              <a:rPr lang="ru-RU" dirty="0">
                <a:latin typeface="Bookman Old Style" panose="02050604050505020204" pitchFamily="18" charset="0"/>
              </a:rPr>
              <a:t> – долина Йосемити;</a:t>
            </a:r>
          </a:p>
          <a:p>
            <a:pPr algn="ctr" fontAlgn="base"/>
            <a:r>
              <a:rPr lang="ru-RU" sz="2000" b="1" i="1" dirty="0" err="1">
                <a:latin typeface="Bookman Old Style" panose="02050604050505020204" pitchFamily="18" charset="0"/>
              </a:rPr>
              <a:t>Monument</a:t>
            </a:r>
            <a:r>
              <a:rPr lang="ru-RU" sz="2000" b="1" i="1" dirty="0">
                <a:latin typeface="Bookman Old Style" panose="02050604050505020204" pitchFamily="18" charset="0"/>
              </a:rPr>
              <a:t> </a:t>
            </a:r>
            <a:r>
              <a:rPr lang="ru-RU" sz="2000" b="1" i="1" dirty="0" err="1">
                <a:latin typeface="Bookman Old Style" panose="02050604050505020204" pitchFamily="18" charset="0"/>
              </a:rPr>
              <a:t>Valley</a:t>
            </a:r>
            <a:r>
              <a:rPr lang="ru-RU" dirty="0">
                <a:latin typeface="Bookman Old Style" panose="02050604050505020204" pitchFamily="18" charset="0"/>
              </a:rPr>
              <a:t> – Долина монументов</a:t>
            </a:r>
          </a:p>
        </p:txBody>
      </p:sp>
    </p:spTree>
    <p:extLst>
      <p:ext uri="{BB962C8B-B14F-4D97-AF65-F5344CB8AC3E}">
        <p14:creationId xmlns:p14="http://schemas.microsoft.com/office/powerpoint/2010/main" val="371191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0159" y="418011"/>
            <a:ext cx="9501319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/>
            <a:r>
              <a:rPr lang="ru-RU" sz="2000" b="1" u="sng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12) Заливы </a:t>
            </a:r>
            <a:r>
              <a:rPr lang="ru-RU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(</a:t>
            </a:r>
            <a:r>
              <a:rPr lang="en-US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gulfs/bays). </a:t>
            </a:r>
            <a:endParaRPr lang="ru-RU" sz="2000" b="1" u="sng" dirty="0" smtClean="0">
              <a:solidFill>
                <a:srgbClr val="FFFF00"/>
              </a:solidFill>
              <a:latin typeface="Bookman Old Style" panose="02050604050505020204" pitchFamily="18" charset="0"/>
            </a:endParaRPr>
          </a:p>
          <a:p>
            <a:pPr algn="ctr" fontAlgn="base"/>
            <a:r>
              <a:rPr lang="ru-RU" sz="2000" b="1" u="sng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!!!Если </a:t>
            </a:r>
            <a:r>
              <a:rPr lang="ru-RU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в названии залива есть предлог </a:t>
            </a:r>
            <a:r>
              <a:rPr lang="en-US" sz="2000" b="1" i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of</a:t>
            </a:r>
            <a:r>
              <a:rPr lang="en-US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, </a:t>
            </a:r>
            <a:endParaRPr lang="ru-RU" sz="2000" b="1" u="sng" dirty="0" smtClean="0">
              <a:solidFill>
                <a:srgbClr val="FFFF00"/>
              </a:solidFill>
              <a:latin typeface="Bookman Old Style" panose="02050604050505020204" pitchFamily="18" charset="0"/>
            </a:endParaRPr>
          </a:p>
          <a:p>
            <a:pPr algn="ctr" fontAlgn="base"/>
            <a:r>
              <a:rPr lang="ru-RU" sz="2000" b="1" u="sng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то </a:t>
            </a:r>
            <a:r>
              <a:rPr lang="ru-RU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мы ставим артикль </a:t>
            </a:r>
            <a:r>
              <a:rPr lang="en-US" sz="2000" b="1" i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the</a:t>
            </a:r>
            <a:r>
              <a:rPr lang="en-US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, </a:t>
            </a:r>
            <a:r>
              <a:rPr lang="ru-RU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если предлога нет, артикль </a:t>
            </a:r>
            <a:r>
              <a:rPr lang="ru-RU" sz="2000" b="1" u="sng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НЕ </a:t>
            </a:r>
            <a:r>
              <a:rPr lang="ru-RU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нужен</a:t>
            </a:r>
            <a:r>
              <a:rPr lang="ru-RU" sz="2000" b="1" u="sng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:</a:t>
            </a:r>
          </a:p>
          <a:p>
            <a:pPr algn="ctr" fontAlgn="base"/>
            <a:endParaRPr lang="ru-RU" b="1" u="sng" dirty="0" smtClean="0">
              <a:latin typeface="Bookman Old Style" panose="02050604050505020204" pitchFamily="18" charset="0"/>
            </a:endParaRPr>
          </a:p>
          <a:p>
            <a:pPr algn="ctr" fontAlgn="base"/>
            <a:r>
              <a:rPr lang="en-US" sz="2000" b="1" i="1" dirty="0" smtClean="0">
                <a:latin typeface="Bookman Old Style" panose="02050604050505020204" pitchFamily="18" charset="0"/>
              </a:rPr>
              <a:t>the </a:t>
            </a:r>
            <a:r>
              <a:rPr lang="en-US" sz="2000" b="1" i="1" dirty="0">
                <a:latin typeface="Bookman Old Style" panose="02050604050505020204" pitchFamily="18" charset="0"/>
              </a:rPr>
              <a:t>Gulf of Mexico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Мексиканский залив;</a:t>
            </a:r>
          </a:p>
          <a:p>
            <a:pPr algn="ctr" fontAlgn="base"/>
            <a:r>
              <a:rPr lang="en-US" sz="2000" b="1" i="1" dirty="0">
                <a:latin typeface="Bookman Old Style" panose="02050604050505020204" pitchFamily="18" charset="0"/>
              </a:rPr>
              <a:t>the Gulf of Finland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Финский залив;</a:t>
            </a:r>
          </a:p>
          <a:p>
            <a:pPr algn="ctr" fontAlgn="base"/>
            <a:r>
              <a:rPr lang="en-US" sz="2000" b="1" i="1" dirty="0">
                <a:latin typeface="Bookman Old Style" panose="02050604050505020204" pitchFamily="18" charset="0"/>
              </a:rPr>
              <a:t>the Gulf of Aden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Аденский залив;</a:t>
            </a:r>
          </a:p>
          <a:p>
            <a:pPr algn="ctr" fontAlgn="base"/>
            <a:r>
              <a:rPr lang="en-US" sz="2000" b="1" i="1" dirty="0">
                <a:latin typeface="Bookman Old Style" panose="02050604050505020204" pitchFamily="18" charset="0"/>
              </a:rPr>
              <a:t>the Bay of Bengal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Бенгальский залив</a:t>
            </a:r>
            <a:r>
              <a:rPr lang="ru-RU" dirty="0" smtClean="0">
                <a:latin typeface="Bookman Old Style" panose="02050604050505020204" pitchFamily="18" charset="0"/>
              </a:rPr>
              <a:t>.</a:t>
            </a:r>
          </a:p>
          <a:p>
            <a:pPr algn="ctr" fontAlgn="base"/>
            <a:endParaRPr lang="ru-RU" dirty="0">
              <a:latin typeface="Bookman Old Style" panose="02050604050505020204" pitchFamily="18" charset="0"/>
            </a:endParaRPr>
          </a:p>
          <a:p>
            <a:pPr algn="ctr" fontAlgn="base"/>
            <a:r>
              <a:rPr lang="en-US" sz="2000" b="1" i="1" dirty="0">
                <a:latin typeface="Bookman Old Style" panose="02050604050505020204" pitchFamily="18" charset="0"/>
              </a:rPr>
              <a:t>Hudson Bay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Гудзонский залив;</a:t>
            </a:r>
          </a:p>
          <a:p>
            <a:pPr algn="ctr" fontAlgn="base"/>
            <a:r>
              <a:rPr lang="en-US" sz="2000" b="1" i="1" dirty="0">
                <a:latin typeface="Bookman Old Style" panose="02050604050505020204" pitchFamily="18" charset="0"/>
              </a:rPr>
              <a:t>San Francisco Bay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залив Сан-Франциско.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618" y="4032068"/>
            <a:ext cx="10058400" cy="272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515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602378"/>
            <a:ext cx="4426212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Мы</a:t>
            </a: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узнали, </a:t>
            </a:r>
            <a:endParaRPr lang="ru-RU" sz="3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какие </a:t>
            </a:r>
          </a:p>
          <a:p>
            <a:pPr algn="ctr"/>
            <a:r>
              <a:rPr lang="ru-RU" sz="32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существительные</a:t>
            </a: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</a:t>
            </a:r>
          </a:p>
          <a:p>
            <a:pPr algn="ctr"/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используются </a:t>
            </a:r>
          </a:p>
          <a:p>
            <a:pPr algn="ctr"/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 </a:t>
            </a:r>
            <a:r>
              <a:rPr lang="ru-RU" sz="3200" b="1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определенным</a:t>
            </a: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</a:t>
            </a:r>
            <a:endParaRPr lang="ru-RU" sz="3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артиклем</a:t>
            </a: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189" y="1349829"/>
            <a:ext cx="3701142" cy="370114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035729" y="1215241"/>
            <a:ext cx="4338047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Теперь </a:t>
            </a:r>
          </a:p>
          <a:p>
            <a:pPr algn="ctr"/>
            <a:r>
              <a:rPr lang="ru-RU" sz="28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настал</a:t>
            </a: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черед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географических 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названий, 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которые 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 </a:t>
            </a:r>
            <a:r>
              <a:rPr lang="ru-RU" sz="28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английском</a:t>
            </a: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языке 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принято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использовать 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без </a:t>
            </a:r>
            <a:r>
              <a:rPr lang="ru-RU" sz="28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артикля</a:t>
            </a: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.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9300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93" y="60959"/>
            <a:ext cx="12026537" cy="673608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56901" y="296092"/>
            <a:ext cx="11104322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Географические названия в английском языке могут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иметь </a:t>
            </a:r>
            <a:endParaRPr lang="ru-RU" sz="2000" dirty="0" smtClean="0">
              <a:solidFill>
                <a:schemeClr val="accent5">
                  <a:lumMod val="50000"/>
                </a:schemeClr>
              </a:solidFill>
              <a:latin typeface="Bookman Old Style" panose="02050604050505020204" pitchFamily="18" charset="0"/>
            </a:endParaRPr>
          </a:p>
          <a:p>
            <a:pPr algn="ctr"/>
            <a:r>
              <a:rPr lang="ru-RU" sz="2000" b="1" i="1" dirty="0" smtClean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нулевой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или </a:t>
            </a:r>
            <a:r>
              <a:rPr lang="ru-RU" sz="2000" b="1" i="1" dirty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определенный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 артикли. </a:t>
            </a:r>
            <a:endParaRPr lang="ru-RU" sz="2000" dirty="0" smtClean="0">
              <a:solidFill>
                <a:schemeClr val="accent5">
                  <a:lumMod val="50000"/>
                </a:schemeClr>
              </a:solidFill>
              <a:latin typeface="Bookman Old Style" panose="02050604050505020204" pitchFamily="18" charset="0"/>
            </a:endParaRPr>
          </a:p>
          <a:p>
            <a:pPr algn="ctr"/>
            <a:r>
              <a:rPr lang="ru-RU" sz="2000" b="1" i="1" dirty="0" smtClean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Нулевой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 артикль, иными словами, это отсутствие артикля.</a:t>
            </a:r>
          </a:p>
          <a:p>
            <a:pPr algn="ctr"/>
            <a:r>
              <a:rPr lang="ru-RU" sz="2000" b="1" i="1" dirty="0" smtClean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Определенный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 артикль вам хорошо известен – это артикль </a:t>
            </a:r>
            <a:r>
              <a:rPr lang="en-US" sz="2000" b="1" u="sng" dirty="0" smtClean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the</a:t>
            </a:r>
            <a:r>
              <a:rPr lang="ru-RU" sz="2000" b="1" u="sng" dirty="0" smtClean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.</a:t>
            </a:r>
          </a:p>
          <a:p>
            <a:pPr algn="ctr"/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Часто употребление артиклей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в английском языке с географическими названиями </a:t>
            </a:r>
            <a:endParaRPr lang="ru-RU" sz="2000" dirty="0" smtClean="0">
              <a:solidFill>
                <a:schemeClr val="accent5">
                  <a:lumMod val="50000"/>
                </a:schemeClr>
              </a:solidFill>
              <a:latin typeface="Bookman Old Style" panose="02050604050505020204" pitchFamily="18" charset="0"/>
            </a:endParaRPr>
          </a:p>
          <a:p>
            <a:pPr algn="ctr"/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не поддается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логическому объяснению, 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а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значит, единственный способ понять, </a:t>
            </a:r>
            <a:endParaRPr lang="ru-RU" sz="2000" dirty="0" smtClean="0">
              <a:solidFill>
                <a:schemeClr val="accent5">
                  <a:lumMod val="50000"/>
                </a:schemeClr>
              </a:solidFill>
              <a:latin typeface="Bookman Old Style" panose="02050604050505020204" pitchFamily="18" charset="0"/>
            </a:endParaRPr>
          </a:p>
          <a:p>
            <a:pPr algn="ctr"/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как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их 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использовать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–  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изучить правила.</a:t>
            </a:r>
            <a:endParaRPr lang="ru-RU" sz="2000" dirty="0">
              <a:solidFill>
                <a:schemeClr val="accent5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2251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2010" y="209004"/>
            <a:ext cx="9898864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/>
            <a:r>
              <a:rPr lang="ru-RU" sz="3600" b="1" u="sng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Bookman Old Style" panose="02050604050505020204" pitchFamily="18" charset="0"/>
              </a:rPr>
              <a:t>1. Названия </a:t>
            </a:r>
            <a:r>
              <a:rPr lang="ru-RU" sz="3600" b="1" u="sng" dirty="0">
                <a:solidFill>
                  <a:schemeClr val="accent3">
                    <a:lumMod val="60000"/>
                    <a:lumOff val="40000"/>
                  </a:schemeClr>
                </a:solidFill>
                <a:latin typeface="Bookman Old Style" panose="02050604050505020204" pitchFamily="18" charset="0"/>
              </a:rPr>
              <a:t>континентов (</a:t>
            </a:r>
            <a:r>
              <a:rPr lang="en-US" sz="3600" b="1" u="sng" dirty="0">
                <a:solidFill>
                  <a:schemeClr val="accent3">
                    <a:lumMod val="60000"/>
                    <a:lumOff val="40000"/>
                  </a:schemeClr>
                </a:solidFill>
                <a:latin typeface="Bookman Old Style" panose="02050604050505020204" pitchFamily="18" charset="0"/>
              </a:rPr>
              <a:t>continents</a:t>
            </a:r>
            <a:r>
              <a:rPr lang="en-US" sz="3600" b="1" u="sng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Bookman Old Style" panose="02050604050505020204" pitchFamily="18" charset="0"/>
              </a:rPr>
              <a:t>):</a:t>
            </a:r>
            <a:endParaRPr lang="ru-RU" sz="3600" b="1" u="sng" dirty="0" smtClean="0">
              <a:solidFill>
                <a:schemeClr val="accent3">
                  <a:lumMod val="60000"/>
                  <a:lumOff val="40000"/>
                </a:schemeClr>
              </a:solidFill>
              <a:latin typeface="Bookman Old Style" panose="02050604050505020204" pitchFamily="18" charset="0"/>
            </a:endParaRPr>
          </a:p>
          <a:p>
            <a:pPr algn="ctr" fontAlgn="base"/>
            <a:endParaRPr lang="ru-RU" sz="3200" dirty="0" smtClean="0">
              <a:latin typeface="Bookman Old Style" panose="02050604050505020204" pitchFamily="18" charset="0"/>
            </a:endParaRPr>
          </a:p>
          <a:p>
            <a:pPr fontAlgn="base"/>
            <a:r>
              <a:rPr lang="ru-RU" sz="3200" b="1" i="1" dirty="0" smtClean="0">
                <a:latin typeface="Bookman Old Style" panose="02050604050505020204" pitchFamily="18" charset="0"/>
              </a:rPr>
              <a:t>        </a:t>
            </a:r>
            <a:r>
              <a:rPr lang="en-US" sz="3200" b="1" i="1" dirty="0" smtClean="0">
                <a:latin typeface="Bookman Old Style" panose="02050604050505020204" pitchFamily="18" charset="0"/>
              </a:rPr>
              <a:t>Europe</a:t>
            </a:r>
            <a:r>
              <a:rPr lang="en-US" sz="3200" dirty="0">
                <a:latin typeface="Bookman Old Style" panose="02050604050505020204" pitchFamily="18" charset="0"/>
              </a:rPr>
              <a:t> – </a:t>
            </a:r>
            <a:r>
              <a:rPr lang="ru-RU" sz="3200" dirty="0">
                <a:latin typeface="Bookman Old Style" panose="02050604050505020204" pitchFamily="18" charset="0"/>
              </a:rPr>
              <a:t>Европа;</a:t>
            </a:r>
          </a:p>
          <a:p>
            <a:pPr fontAlgn="base"/>
            <a:r>
              <a:rPr lang="ru-RU" sz="3200" b="1" i="1" dirty="0" smtClean="0">
                <a:latin typeface="Bookman Old Style" panose="02050604050505020204" pitchFamily="18" charset="0"/>
              </a:rPr>
              <a:t>   </a:t>
            </a:r>
            <a:r>
              <a:rPr lang="en-US" sz="3200" b="1" i="1" dirty="0" smtClean="0">
                <a:latin typeface="Bookman Old Style" panose="02050604050505020204" pitchFamily="18" charset="0"/>
              </a:rPr>
              <a:t>Africa</a:t>
            </a:r>
            <a:r>
              <a:rPr lang="en-US" sz="3200" dirty="0">
                <a:latin typeface="Bookman Old Style" panose="02050604050505020204" pitchFamily="18" charset="0"/>
              </a:rPr>
              <a:t> – </a:t>
            </a:r>
            <a:r>
              <a:rPr lang="ru-RU" sz="3200" dirty="0">
                <a:latin typeface="Bookman Old Style" panose="02050604050505020204" pitchFamily="18" charset="0"/>
              </a:rPr>
              <a:t>Африка;</a:t>
            </a:r>
          </a:p>
          <a:p>
            <a:pPr fontAlgn="base"/>
            <a:r>
              <a:rPr lang="ru-RU" sz="3200" b="1" i="1" dirty="0" smtClean="0">
                <a:latin typeface="Bookman Old Style" panose="02050604050505020204" pitchFamily="18" charset="0"/>
              </a:rPr>
              <a:t>       </a:t>
            </a:r>
            <a:r>
              <a:rPr lang="en-US" sz="3200" b="1" i="1" dirty="0" smtClean="0">
                <a:latin typeface="Bookman Old Style" panose="02050604050505020204" pitchFamily="18" charset="0"/>
              </a:rPr>
              <a:t>South </a:t>
            </a:r>
            <a:r>
              <a:rPr lang="en-US" sz="3200" b="1" i="1" dirty="0">
                <a:latin typeface="Bookman Old Style" panose="02050604050505020204" pitchFamily="18" charset="0"/>
              </a:rPr>
              <a:t>America </a:t>
            </a:r>
            <a:r>
              <a:rPr lang="en-US" sz="3200" dirty="0">
                <a:latin typeface="Bookman Old Style" panose="02050604050505020204" pitchFamily="18" charset="0"/>
              </a:rPr>
              <a:t>– </a:t>
            </a:r>
            <a:endParaRPr lang="ru-RU" sz="3200" dirty="0" smtClean="0">
              <a:latin typeface="Bookman Old Style" panose="02050604050505020204" pitchFamily="18" charset="0"/>
            </a:endParaRPr>
          </a:p>
          <a:p>
            <a:pPr fontAlgn="base"/>
            <a:r>
              <a:rPr lang="ru-RU" sz="3200" dirty="0" smtClean="0">
                <a:latin typeface="Bookman Old Style" panose="02050604050505020204" pitchFamily="18" charset="0"/>
              </a:rPr>
              <a:t>Южная </a:t>
            </a:r>
            <a:r>
              <a:rPr lang="ru-RU" sz="3200" dirty="0">
                <a:latin typeface="Bookman Old Style" panose="02050604050505020204" pitchFamily="18" charset="0"/>
              </a:rPr>
              <a:t>Америка;</a:t>
            </a:r>
          </a:p>
          <a:p>
            <a:pPr fontAlgn="base"/>
            <a:r>
              <a:rPr lang="ru-RU" sz="3200" b="1" i="1" dirty="0" smtClean="0">
                <a:latin typeface="Bookman Old Style" panose="02050604050505020204" pitchFamily="18" charset="0"/>
              </a:rPr>
              <a:t>     </a:t>
            </a:r>
            <a:r>
              <a:rPr lang="en-US" sz="3200" b="1" i="1" dirty="0" smtClean="0">
                <a:latin typeface="Bookman Old Style" panose="02050604050505020204" pitchFamily="18" charset="0"/>
              </a:rPr>
              <a:t>North </a:t>
            </a:r>
            <a:r>
              <a:rPr lang="en-US" sz="3200" b="1" i="1" dirty="0">
                <a:latin typeface="Bookman Old Style" panose="02050604050505020204" pitchFamily="18" charset="0"/>
              </a:rPr>
              <a:t>America</a:t>
            </a:r>
            <a:r>
              <a:rPr lang="en-US" sz="3200" dirty="0">
                <a:latin typeface="Bookman Old Style" panose="02050604050505020204" pitchFamily="18" charset="0"/>
              </a:rPr>
              <a:t> – </a:t>
            </a:r>
            <a:endParaRPr lang="ru-RU" sz="3200" dirty="0" smtClean="0">
              <a:latin typeface="Bookman Old Style" panose="02050604050505020204" pitchFamily="18" charset="0"/>
            </a:endParaRPr>
          </a:p>
          <a:p>
            <a:pPr fontAlgn="base"/>
            <a:r>
              <a:rPr lang="ru-RU" sz="3200" dirty="0" smtClean="0">
                <a:latin typeface="Bookman Old Style" panose="02050604050505020204" pitchFamily="18" charset="0"/>
              </a:rPr>
              <a:t>Северная </a:t>
            </a:r>
            <a:r>
              <a:rPr lang="ru-RU" sz="3200" dirty="0">
                <a:latin typeface="Bookman Old Style" panose="02050604050505020204" pitchFamily="18" charset="0"/>
              </a:rPr>
              <a:t>Америка;</a:t>
            </a:r>
          </a:p>
          <a:p>
            <a:pPr fontAlgn="base"/>
            <a:r>
              <a:rPr lang="ru-RU" sz="3200" b="1" i="1" dirty="0" smtClean="0">
                <a:latin typeface="Bookman Old Style" panose="02050604050505020204" pitchFamily="18" charset="0"/>
              </a:rPr>
              <a:t>   </a:t>
            </a:r>
            <a:r>
              <a:rPr lang="en-US" sz="3200" b="1" i="1" dirty="0" smtClean="0">
                <a:latin typeface="Bookman Old Style" panose="02050604050505020204" pitchFamily="18" charset="0"/>
              </a:rPr>
              <a:t>Australia</a:t>
            </a:r>
            <a:r>
              <a:rPr lang="en-US" sz="3200" dirty="0">
                <a:latin typeface="Bookman Old Style" panose="02050604050505020204" pitchFamily="18" charset="0"/>
              </a:rPr>
              <a:t> – </a:t>
            </a:r>
            <a:r>
              <a:rPr lang="ru-RU" sz="3200" dirty="0">
                <a:latin typeface="Bookman Old Style" panose="02050604050505020204" pitchFamily="18" charset="0"/>
              </a:rPr>
              <a:t>Австралия;</a:t>
            </a:r>
          </a:p>
          <a:p>
            <a:pPr fontAlgn="base"/>
            <a:r>
              <a:rPr lang="ru-RU" sz="3200" b="1" i="1" dirty="0" smtClean="0">
                <a:latin typeface="Bookman Old Style" panose="02050604050505020204" pitchFamily="18" charset="0"/>
              </a:rPr>
              <a:t>             </a:t>
            </a:r>
            <a:r>
              <a:rPr lang="en-US" sz="3200" b="1" i="1" dirty="0" smtClean="0">
                <a:latin typeface="Bookman Old Style" panose="02050604050505020204" pitchFamily="18" charset="0"/>
              </a:rPr>
              <a:t>Asia</a:t>
            </a:r>
            <a:r>
              <a:rPr lang="en-US" sz="3200" dirty="0">
                <a:latin typeface="Bookman Old Style" panose="02050604050505020204" pitchFamily="18" charset="0"/>
              </a:rPr>
              <a:t> – </a:t>
            </a:r>
            <a:r>
              <a:rPr lang="ru-RU" sz="3200" dirty="0">
                <a:latin typeface="Bookman Old Style" panose="02050604050505020204" pitchFamily="18" charset="0"/>
              </a:rPr>
              <a:t>Азия.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2209" y="2011680"/>
            <a:ext cx="8281413" cy="4136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904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32603" y="60961"/>
            <a:ext cx="8598828" cy="5016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/>
            <a:r>
              <a:rPr lang="ru-RU" sz="2800" b="1" u="sng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Bookman Old Style" panose="02050604050505020204" pitchFamily="18" charset="0"/>
              </a:rPr>
              <a:t>2. Страны</a:t>
            </a:r>
            <a:r>
              <a:rPr lang="ru-RU" sz="2800" b="1" u="sng" dirty="0">
                <a:solidFill>
                  <a:schemeClr val="accent3">
                    <a:lumMod val="60000"/>
                    <a:lumOff val="40000"/>
                  </a:schemeClr>
                </a:solidFill>
                <a:latin typeface="Bookman Old Style" panose="02050604050505020204" pitchFamily="18" charset="0"/>
              </a:rPr>
              <a:t>, названия которых </a:t>
            </a:r>
            <a:endParaRPr lang="ru-RU" sz="2800" b="1" u="sng" dirty="0" smtClean="0">
              <a:solidFill>
                <a:schemeClr val="accent3">
                  <a:lumMod val="60000"/>
                  <a:lumOff val="40000"/>
                </a:schemeClr>
              </a:solidFill>
              <a:latin typeface="Bookman Old Style" panose="02050604050505020204" pitchFamily="18" charset="0"/>
            </a:endParaRPr>
          </a:p>
          <a:p>
            <a:pPr algn="ctr" fontAlgn="base"/>
            <a:r>
              <a:rPr lang="ru-RU" sz="2800" b="1" u="sng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Bookman Old Style" panose="02050604050505020204" pitchFamily="18" charset="0"/>
              </a:rPr>
              <a:t>представляют собой </a:t>
            </a:r>
          </a:p>
          <a:p>
            <a:pPr algn="ctr" fontAlgn="base"/>
            <a:r>
              <a:rPr lang="ru-RU" sz="2800" b="1" u="sng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Bookman Old Style" panose="02050604050505020204" pitchFamily="18" charset="0"/>
              </a:rPr>
              <a:t>существительные </a:t>
            </a:r>
            <a:r>
              <a:rPr lang="ru-RU" sz="2800" b="1" u="sng" dirty="0">
                <a:solidFill>
                  <a:schemeClr val="accent3">
                    <a:lumMod val="60000"/>
                    <a:lumOff val="40000"/>
                  </a:schemeClr>
                </a:solidFill>
                <a:latin typeface="Bookman Old Style" panose="02050604050505020204" pitchFamily="18" charset="0"/>
              </a:rPr>
              <a:t>в единственном числе, </a:t>
            </a:r>
            <a:endParaRPr lang="ru-RU" sz="2800" b="1" u="sng" dirty="0" smtClean="0">
              <a:solidFill>
                <a:schemeClr val="accent3">
                  <a:lumMod val="60000"/>
                  <a:lumOff val="40000"/>
                </a:schemeClr>
              </a:solidFill>
              <a:latin typeface="Bookman Old Style" panose="02050604050505020204" pitchFamily="18" charset="0"/>
            </a:endParaRPr>
          </a:p>
          <a:p>
            <a:pPr algn="ctr" fontAlgn="base"/>
            <a:r>
              <a:rPr lang="ru-RU" sz="2800" b="1" u="sng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Bookman Old Style" panose="02050604050505020204" pitchFamily="18" charset="0"/>
              </a:rPr>
              <a:t>города </a:t>
            </a:r>
            <a:r>
              <a:rPr lang="ru-RU" sz="2800" b="1" u="sng" dirty="0">
                <a:solidFill>
                  <a:schemeClr val="accent3">
                    <a:lumMod val="60000"/>
                    <a:lumOff val="40000"/>
                  </a:schemeClr>
                </a:solidFill>
                <a:latin typeface="Bookman Old Style" panose="02050604050505020204" pitchFamily="18" charset="0"/>
              </a:rPr>
              <a:t>(</a:t>
            </a:r>
            <a:r>
              <a:rPr lang="en-US" sz="2800" b="1" u="sng" dirty="0">
                <a:solidFill>
                  <a:schemeClr val="accent3">
                    <a:lumMod val="60000"/>
                    <a:lumOff val="40000"/>
                  </a:schemeClr>
                </a:solidFill>
                <a:latin typeface="Bookman Old Style" panose="02050604050505020204" pitchFamily="18" charset="0"/>
              </a:rPr>
              <a:t>cities), </a:t>
            </a:r>
            <a:r>
              <a:rPr lang="ru-RU" sz="2800" b="1" u="sng" dirty="0">
                <a:solidFill>
                  <a:schemeClr val="accent3">
                    <a:lumMod val="60000"/>
                    <a:lumOff val="40000"/>
                  </a:schemeClr>
                </a:solidFill>
                <a:latin typeface="Bookman Old Style" panose="02050604050505020204" pitchFamily="18" charset="0"/>
              </a:rPr>
              <a:t>села (</a:t>
            </a:r>
            <a:r>
              <a:rPr lang="en-US" sz="2800" b="1" u="sng" dirty="0">
                <a:solidFill>
                  <a:schemeClr val="accent3">
                    <a:lumMod val="60000"/>
                    <a:lumOff val="40000"/>
                  </a:schemeClr>
                </a:solidFill>
                <a:latin typeface="Bookman Old Style" panose="02050604050505020204" pitchFamily="18" charset="0"/>
              </a:rPr>
              <a:t>villages), </a:t>
            </a:r>
            <a:endParaRPr lang="ru-RU" sz="2800" b="1" u="sng" dirty="0" smtClean="0">
              <a:solidFill>
                <a:schemeClr val="accent3">
                  <a:lumMod val="60000"/>
                  <a:lumOff val="40000"/>
                </a:schemeClr>
              </a:solidFill>
              <a:latin typeface="Bookman Old Style" panose="02050604050505020204" pitchFamily="18" charset="0"/>
            </a:endParaRPr>
          </a:p>
          <a:p>
            <a:pPr algn="ctr" fontAlgn="base"/>
            <a:r>
              <a:rPr lang="ru-RU" sz="2800" b="1" u="sng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Bookman Old Style" panose="02050604050505020204" pitchFamily="18" charset="0"/>
              </a:rPr>
              <a:t>штаты </a:t>
            </a:r>
            <a:r>
              <a:rPr lang="ru-RU" sz="2800" b="1" u="sng" dirty="0">
                <a:solidFill>
                  <a:schemeClr val="accent3">
                    <a:lumMod val="60000"/>
                    <a:lumOff val="40000"/>
                  </a:schemeClr>
                </a:solidFill>
                <a:latin typeface="Bookman Old Style" panose="02050604050505020204" pitchFamily="18" charset="0"/>
              </a:rPr>
              <a:t>(</a:t>
            </a:r>
            <a:r>
              <a:rPr lang="en-US" sz="2800" b="1" u="sng" dirty="0">
                <a:solidFill>
                  <a:schemeClr val="accent3">
                    <a:lumMod val="60000"/>
                    <a:lumOff val="40000"/>
                  </a:schemeClr>
                </a:solidFill>
                <a:latin typeface="Bookman Old Style" panose="02050604050505020204" pitchFamily="18" charset="0"/>
              </a:rPr>
              <a:t>states), </a:t>
            </a:r>
            <a:r>
              <a:rPr lang="ru-RU" sz="2800" b="1" u="sng" dirty="0">
                <a:solidFill>
                  <a:schemeClr val="accent3">
                    <a:lumMod val="60000"/>
                    <a:lumOff val="40000"/>
                  </a:schemeClr>
                </a:solidFill>
                <a:latin typeface="Bookman Old Style" panose="02050604050505020204" pitchFamily="18" charset="0"/>
              </a:rPr>
              <a:t>провинции (</a:t>
            </a:r>
            <a:r>
              <a:rPr lang="en-US" sz="2800" b="1" u="sng" dirty="0">
                <a:solidFill>
                  <a:schemeClr val="accent3">
                    <a:lumMod val="60000"/>
                    <a:lumOff val="40000"/>
                  </a:schemeClr>
                </a:solidFill>
                <a:latin typeface="Bookman Old Style" panose="02050604050505020204" pitchFamily="18" charset="0"/>
              </a:rPr>
              <a:t>provinces</a:t>
            </a:r>
            <a:r>
              <a:rPr lang="en-US" sz="2800" b="1" u="sng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Bookman Old Style" panose="02050604050505020204" pitchFamily="18" charset="0"/>
              </a:rPr>
              <a:t>):</a:t>
            </a:r>
            <a:endParaRPr lang="ru-RU" sz="2800" b="1" u="sng" dirty="0" smtClean="0">
              <a:solidFill>
                <a:schemeClr val="accent3">
                  <a:lumMod val="60000"/>
                  <a:lumOff val="40000"/>
                </a:schemeClr>
              </a:solidFill>
              <a:latin typeface="Bookman Old Style" panose="02050604050505020204" pitchFamily="18" charset="0"/>
            </a:endParaRPr>
          </a:p>
          <a:p>
            <a:pPr algn="ctr" fontAlgn="base"/>
            <a:endParaRPr lang="ru-RU" sz="2000" b="1" u="sng" dirty="0">
              <a:solidFill>
                <a:srgbClr val="FF0000"/>
              </a:solidFill>
              <a:latin typeface="Bookman Old Style" panose="02050604050505020204" pitchFamily="18" charset="0"/>
            </a:endParaRPr>
          </a:p>
          <a:p>
            <a:pPr algn="ctr" fontAlgn="base"/>
            <a:r>
              <a:rPr lang="en-US" sz="2000" b="1" i="1" dirty="0" smtClean="0">
                <a:latin typeface="Bookman Old Style" panose="02050604050505020204" pitchFamily="18" charset="0"/>
              </a:rPr>
              <a:t>France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Франция;</a:t>
            </a:r>
          </a:p>
          <a:p>
            <a:pPr algn="ctr" fontAlgn="base"/>
            <a:r>
              <a:rPr lang="en-US" sz="2000" b="1" i="1" dirty="0">
                <a:latin typeface="Bookman Old Style" panose="02050604050505020204" pitchFamily="18" charset="0"/>
              </a:rPr>
              <a:t>Spain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Испания;</a:t>
            </a:r>
          </a:p>
          <a:p>
            <a:pPr algn="ctr" fontAlgn="base"/>
            <a:r>
              <a:rPr lang="en-US" sz="2000" b="1" i="1" dirty="0">
                <a:latin typeface="Bookman Old Style" panose="02050604050505020204" pitchFamily="18" charset="0"/>
              </a:rPr>
              <a:t>California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Калифорния;</a:t>
            </a:r>
          </a:p>
          <a:p>
            <a:pPr algn="ctr" fontAlgn="base"/>
            <a:r>
              <a:rPr lang="en-US" sz="2000" b="1" i="1" dirty="0">
                <a:latin typeface="Bookman Old Style" panose="02050604050505020204" pitchFamily="18" charset="0"/>
              </a:rPr>
              <a:t>Kiev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Киев;</a:t>
            </a:r>
          </a:p>
          <a:p>
            <a:pPr algn="ctr" fontAlgn="base"/>
            <a:r>
              <a:rPr lang="en-US" sz="2000" b="1" i="1" dirty="0">
                <a:latin typeface="Bookman Old Style" panose="02050604050505020204" pitchFamily="18" charset="0"/>
              </a:rPr>
              <a:t>London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Лондон;</a:t>
            </a:r>
          </a:p>
          <a:p>
            <a:pPr algn="ctr" fontAlgn="base"/>
            <a:r>
              <a:rPr lang="en-US" sz="2000" b="1" i="1" dirty="0">
                <a:latin typeface="Bookman Old Style" panose="02050604050505020204" pitchFamily="18" charset="0"/>
              </a:rPr>
              <a:t>Beijing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Пекин;</a:t>
            </a:r>
          </a:p>
          <a:p>
            <a:pPr algn="ctr" fontAlgn="base"/>
            <a:r>
              <a:rPr lang="en-US" sz="2000" b="1" i="1" dirty="0">
                <a:latin typeface="Bookman Old Style" panose="02050604050505020204" pitchFamily="18" charset="0"/>
              </a:rPr>
              <a:t>Florida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Флорида;</a:t>
            </a:r>
          </a:p>
          <a:p>
            <a:pPr algn="ctr" fontAlgn="base"/>
            <a:r>
              <a:rPr lang="en-US" sz="2000" b="1" i="1" dirty="0">
                <a:latin typeface="Bookman Old Style" panose="02050604050505020204" pitchFamily="18" charset="0"/>
              </a:rPr>
              <a:t>Quebec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Квебек.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11" y="4142334"/>
            <a:ext cx="11988331" cy="2425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013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1093" y="791672"/>
            <a:ext cx="6752347" cy="544366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79269" y="145341"/>
            <a:ext cx="95271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>
                <a:solidFill>
                  <a:srgbClr val="FF0000"/>
                </a:solidFill>
                <a:latin typeface="Bookman Old Style" panose="02050604050505020204" pitchFamily="18" charset="0"/>
              </a:rPr>
              <a:t>Здесь есть несколько </a:t>
            </a:r>
            <a:r>
              <a:rPr lang="ru-RU" sz="3600" b="1" u="sng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исключений:</a:t>
            </a:r>
            <a:endParaRPr lang="ru-RU" sz="3600" b="1" u="sng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8931" y="2536403"/>
            <a:ext cx="447109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/>
            <a:r>
              <a:rPr lang="en-US" sz="2800" b="1" i="1" dirty="0">
                <a:latin typeface="Bookman Old Style" panose="02050604050505020204" pitchFamily="18" charset="0"/>
              </a:rPr>
              <a:t>the Hague</a:t>
            </a:r>
            <a:r>
              <a:rPr lang="en-US" sz="2800" dirty="0">
                <a:latin typeface="Bookman Old Style" panose="02050604050505020204" pitchFamily="18" charset="0"/>
              </a:rPr>
              <a:t> – </a:t>
            </a:r>
            <a:r>
              <a:rPr lang="en-US" sz="2800" dirty="0" err="1">
                <a:latin typeface="Bookman Old Style" panose="02050604050505020204" pitchFamily="18" charset="0"/>
              </a:rPr>
              <a:t>Гаага</a:t>
            </a:r>
            <a:r>
              <a:rPr lang="en-US" sz="2800" dirty="0">
                <a:latin typeface="Bookman Old Style" panose="02050604050505020204" pitchFamily="18" charset="0"/>
              </a:rPr>
              <a:t>;</a:t>
            </a:r>
          </a:p>
          <a:p>
            <a:pPr algn="ctr" fontAlgn="base"/>
            <a:r>
              <a:rPr lang="en-US" sz="2800" b="1" i="1" dirty="0">
                <a:latin typeface="Bookman Old Style" panose="02050604050505020204" pitchFamily="18" charset="0"/>
              </a:rPr>
              <a:t>the Vatican</a:t>
            </a:r>
            <a:r>
              <a:rPr lang="en-US" sz="2800" dirty="0">
                <a:latin typeface="Bookman Old Style" panose="02050604050505020204" pitchFamily="18" charset="0"/>
              </a:rPr>
              <a:t> – </a:t>
            </a:r>
            <a:r>
              <a:rPr lang="en-US" sz="2800" dirty="0" err="1">
                <a:latin typeface="Bookman Old Style" panose="02050604050505020204" pitchFamily="18" charset="0"/>
              </a:rPr>
              <a:t>Ватикан</a:t>
            </a:r>
            <a:r>
              <a:rPr lang="en-US" sz="2800" dirty="0">
                <a:latin typeface="Bookman Old Style" panose="02050604050505020204" pitchFamily="18" charset="0"/>
              </a:rPr>
              <a:t>;</a:t>
            </a:r>
          </a:p>
          <a:p>
            <a:pPr algn="ctr" fontAlgn="base"/>
            <a:r>
              <a:rPr lang="en-US" sz="2800" b="1" i="1" dirty="0">
                <a:latin typeface="Bookman Old Style" panose="02050604050505020204" pitchFamily="18" charset="0"/>
              </a:rPr>
              <a:t>the Congo</a:t>
            </a:r>
            <a:r>
              <a:rPr lang="en-US" sz="2800" dirty="0">
                <a:latin typeface="Bookman Old Style" panose="02050604050505020204" pitchFamily="18" charset="0"/>
              </a:rPr>
              <a:t> – </a:t>
            </a:r>
            <a:r>
              <a:rPr lang="en-US" sz="2800" dirty="0" err="1">
                <a:latin typeface="Bookman Old Style" panose="02050604050505020204" pitchFamily="18" charset="0"/>
              </a:rPr>
              <a:t>Конго</a:t>
            </a:r>
            <a:r>
              <a:rPr lang="en-US" sz="2800" dirty="0">
                <a:latin typeface="Bookman Old Style" panose="02050604050505020204" pitchFamily="18" charset="0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60423" y="1341322"/>
            <a:ext cx="6506909" cy="36009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/>
            <a:r>
              <a:rPr lang="ru-RU" sz="2400" b="1" dirty="0">
                <a:latin typeface="Bookman Old Style" panose="02050604050505020204" pitchFamily="18" charset="0"/>
              </a:rPr>
              <a:t>Если </a:t>
            </a:r>
            <a:endParaRPr lang="ru-RU" sz="2400" b="1" dirty="0" smtClean="0">
              <a:latin typeface="Bookman Old Style" panose="02050604050505020204" pitchFamily="18" charset="0"/>
            </a:endParaRPr>
          </a:p>
          <a:p>
            <a:pPr algn="ctr" fontAlgn="base"/>
            <a:r>
              <a:rPr lang="ru-RU" sz="2400" b="1" dirty="0" smtClean="0">
                <a:latin typeface="Bookman Old Style" panose="02050604050505020204" pitchFamily="18" charset="0"/>
              </a:rPr>
              <a:t>в </a:t>
            </a:r>
            <a:r>
              <a:rPr lang="ru-RU" sz="2400" b="1" dirty="0">
                <a:latin typeface="Bookman Old Style" panose="02050604050505020204" pitchFamily="18" charset="0"/>
              </a:rPr>
              <a:t>названии города </a:t>
            </a:r>
            <a:endParaRPr lang="ru-RU" sz="2400" b="1" dirty="0" smtClean="0">
              <a:latin typeface="Bookman Old Style" panose="02050604050505020204" pitchFamily="18" charset="0"/>
            </a:endParaRPr>
          </a:p>
          <a:p>
            <a:pPr algn="ctr" fontAlgn="base"/>
            <a:r>
              <a:rPr lang="ru-RU" sz="2400" b="1" dirty="0" smtClean="0">
                <a:latin typeface="Bookman Old Style" panose="02050604050505020204" pitchFamily="18" charset="0"/>
              </a:rPr>
              <a:t>появляется </a:t>
            </a:r>
            <a:r>
              <a:rPr lang="ru-RU" sz="2400" b="1" dirty="0">
                <a:latin typeface="Bookman Old Style" panose="02050604050505020204" pitchFamily="18" charset="0"/>
              </a:rPr>
              <a:t>слово </a:t>
            </a:r>
            <a:r>
              <a:rPr lang="ru-RU" sz="2400" b="1" i="1" u="sng" dirty="0" err="1">
                <a:solidFill>
                  <a:srgbClr val="FF0000"/>
                </a:solidFill>
                <a:latin typeface="Bookman Old Style" panose="02050604050505020204" pitchFamily="18" charset="0"/>
              </a:rPr>
              <a:t>city</a:t>
            </a:r>
            <a:r>
              <a:rPr lang="ru-RU" sz="2400" b="1" dirty="0">
                <a:latin typeface="Bookman Old Style" panose="02050604050505020204" pitchFamily="18" charset="0"/>
              </a:rPr>
              <a:t>, </a:t>
            </a:r>
            <a:endParaRPr lang="ru-RU" sz="2400" b="1" dirty="0" smtClean="0">
              <a:latin typeface="Bookman Old Style" panose="02050604050505020204" pitchFamily="18" charset="0"/>
            </a:endParaRPr>
          </a:p>
          <a:p>
            <a:pPr algn="ctr" fontAlgn="base"/>
            <a:r>
              <a:rPr lang="ru-RU" sz="2400" b="1" dirty="0" smtClean="0">
                <a:latin typeface="Bookman Old Style" panose="02050604050505020204" pitchFamily="18" charset="0"/>
              </a:rPr>
              <a:t>то сразу </a:t>
            </a:r>
            <a:r>
              <a:rPr lang="ru-RU" sz="2400" b="1" dirty="0">
                <a:latin typeface="Bookman Old Style" panose="02050604050505020204" pitchFamily="18" charset="0"/>
              </a:rPr>
              <a:t>же появляется </a:t>
            </a:r>
            <a:endParaRPr lang="ru-RU" sz="2400" b="1" dirty="0" smtClean="0">
              <a:latin typeface="Bookman Old Style" panose="02050604050505020204" pitchFamily="18" charset="0"/>
            </a:endParaRPr>
          </a:p>
          <a:p>
            <a:pPr algn="ctr" fontAlgn="base"/>
            <a:r>
              <a:rPr lang="ru-RU" sz="2400" b="1" dirty="0" smtClean="0">
                <a:latin typeface="Bookman Old Style" panose="02050604050505020204" pitchFamily="18" charset="0"/>
              </a:rPr>
              <a:t>определенный </a:t>
            </a:r>
            <a:r>
              <a:rPr lang="ru-RU" sz="2400" b="1" dirty="0">
                <a:latin typeface="Bookman Old Style" panose="02050604050505020204" pitchFamily="18" charset="0"/>
              </a:rPr>
              <a:t>артикль и </a:t>
            </a:r>
            <a:endParaRPr lang="ru-RU" sz="2400" b="1" dirty="0" smtClean="0">
              <a:latin typeface="Bookman Old Style" panose="02050604050505020204" pitchFamily="18" charset="0"/>
            </a:endParaRPr>
          </a:p>
          <a:p>
            <a:pPr algn="ctr" fontAlgn="base"/>
            <a:r>
              <a:rPr lang="ru-RU" sz="2400" b="1" dirty="0" smtClean="0">
                <a:latin typeface="Bookman Old Style" panose="02050604050505020204" pitchFamily="18" charset="0"/>
              </a:rPr>
              <a:t>предлог</a:t>
            </a:r>
            <a:r>
              <a:rPr lang="ru-RU" sz="2400" b="1" dirty="0">
                <a:latin typeface="Bookman Old Style" panose="02050604050505020204" pitchFamily="18" charset="0"/>
              </a:rPr>
              <a:t> </a:t>
            </a:r>
            <a:r>
              <a:rPr lang="ru-RU" sz="2400" b="1" i="1" u="sng" dirty="0" err="1">
                <a:solidFill>
                  <a:srgbClr val="FF0000"/>
                </a:solidFill>
                <a:latin typeface="Bookman Old Style" panose="02050604050505020204" pitchFamily="18" charset="0"/>
              </a:rPr>
              <a:t>of</a:t>
            </a:r>
            <a:r>
              <a:rPr lang="ru-RU" sz="2400" b="1" dirty="0" smtClean="0">
                <a:latin typeface="Bookman Old Style" panose="02050604050505020204" pitchFamily="18" charset="0"/>
              </a:rPr>
              <a:t>:</a:t>
            </a:r>
          </a:p>
          <a:p>
            <a:pPr algn="ctr" fontAlgn="base"/>
            <a:endParaRPr lang="ru-RU" sz="2800" b="1" dirty="0">
              <a:latin typeface="Bookman Old Style" panose="02050604050505020204" pitchFamily="18" charset="0"/>
            </a:endParaRPr>
          </a:p>
          <a:p>
            <a:pPr algn="ctr" fontAlgn="base"/>
            <a:r>
              <a:rPr lang="ru-RU" sz="2800" b="1" i="1" dirty="0" err="1">
                <a:latin typeface="Bookman Old Style" panose="02050604050505020204" pitchFamily="18" charset="0"/>
              </a:rPr>
              <a:t>the</a:t>
            </a:r>
            <a:r>
              <a:rPr lang="ru-RU" sz="2800" b="1" i="1" dirty="0">
                <a:latin typeface="Bookman Old Style" panose="02050604050505020204" pitchFamily="18" charset="0"/>
              </a:rPr>
              <a:t> </a:t>
            </a:r>
            <a:r>
              <a:rPr lang="ru-RU" sz="2800" b="1" i="1" dirty="0" err="1">
                <a:latin typeface="Bookman Old Style" panose="02050604050505020204" pitchFamily="18" charset="0"/>
              </a:rPr>
              <a:t>city</a:t>
            </a:r>
            <a:r>
              <a:rPr lang="ru-RU" sz="2800" b="1" i="1" dirty="0">
                <a:latin typeface="Bookman Old Style" panose="02050604050505020204" pitchFamily="18" charset="0"/>
              </a:rPr>
              <a:t> </a:t>
            </a:r>
            <a:r>
              <a:rPr lang="ru-RU" sz="2800" b="1" i="1" dirty="0" err="1">
                <a:latin typeface="Bookman Old Style" panose="02050604050505020204" pitchFamily="18" charset="0"/>
              </a:rPr>
              <a:t>of</a:t>
            </a:r>
            <a:r>
              <a:rPr lang="ru-RU" sz="2800" b="1" i="1" dirty="0">
                <a:latin typeface="Bookman Old Style" panose="02050604050505020204" pitchFamily="18" charset="0"/>
              </a:rPr>
              <a:t> </a:t>
            </a:r>
            <a:r>
              <a:rPr lang="ru-RU" sz="2800" b="1" i="1" dirty="0" err="1">
                <a:latin typeface="Bookman Old Style" panose="02050604050505020204" pitchFamily="18" charset="0"/>
              </a:rPr>
              <a:t>Moscow</a:t>
            </a:r>
            <a:r>
              <a:rPr lang="ru-RU" sz="2800" b="1" dirty="0">
                <a:latin typeface="Bookman Old Style" panose="02050604050505020204" pitchFamily="18" charset="0"/>
              </a:rPr>
              <a:t> – </a:t>
            </a:r>
            <a:r>
              <a:rPr lang="ru-RU" sz="2400" b="1" dirty="0">
                <a:latin typeface="Bookman Old Style" panose="02050604050505020204" pitchFamily="18" charset="0"/>
              </a:rPr>
              <a:t>город Москва;</a:t>
            </a:r>
          </a:p>
          <a:p>
            <a:pPr algn="ctr" fontAlgn="base"/>
            <a:r>
              <a:rPr lang="ru-RU" sz="2800" b="1" i="1" dirty="0" err="1">
                <a:latin typeface="Bookman Old Style" panose="02050604050505020204" pitchFamily="18" charset="0"/>
              </a:rPr>
              <a:t>the</a:t>
            </a:r>
            <a:r>
              <a:rPr lang="ru-RU" sz="2800" b="1" i="1" dirty="0">
                <a:latin typeface="Bookman Old Style" panose="02050604050505020204" pitchFamily="18" charset="0"/>
              </a:rPr>
              <a:t> </a:t>
            </a:r>
            <a:r>
              <a:rPr lang="ru-RU" sz="2800" b="1" i="1" dirty="0" err="1">
                <a:latin typeface="Bookman Old Style" panose="02050604050505020204" pitchFamily="18" charset="0"/>
              </a:rPr>
              <a:t>city</a:t>
            </a:r>
            <a:r>
              <a:rPr lang="ru-RU" sz="2800" b="1" i="1" dirty="0">
                <a:latin typeface="Bookman Old Style" panose="02050604050505020204" pitchFamily="18" charset="0"/>
              </a:rPr>
              <a:t> </a:t>
            </a:r>
            <a:r>
              <a:rPr lang="ru-RU" sz="2800" b="1" i="1" dirty="0" err="1">
                <a:latin typeface="Bookman Old Style" panose="02050604050505020204" pitchFamily="18" charset="0"/>
              </a:rPr>
              <a:t>of</a:t>
            </a:r>
            <a:r>
              <a:rPr lang="ru-RU" sz="2800" b="1" i="1" dirty="0">
                <a:latin typeface="Bookman Old Style" panose="02050604050505020204" pitchFamily="18" charset="0"/>
              </a:rPr>
              <a:t> </a:t>
            </a:r>
            <a:r>
              <a:rPr lang="ru-RU" sz="2800" b="1" i="1" dirty="0" err="1">
                <a:latin typeface="Bookman Old Style" panose="02050604050505020204" pitchFamily="18" charset="0"/>
              </a:rPr>
              <a:t>Rome</a:t>
            </a:r>
            <a:r>
              <a:rPr lang="ru-RU" sz="2800" b="1" dirty="0">
                <a:latin typeface="Bookman Old Style" panose="02050604050505020204" pitchFamily="18" charset="0"/>
              </a:rPr>
              <a:t> – </a:t>
            </a:r>
            <a:r>
              <a:rPr lang="ru-RU" sz="2400" b="1" dirty="0">
                <a:latin typeface="Bookman Old Style" panose="02050604050505020204" pitchFamily="18" charset="0"/>
              </a:rPr>
              <a:t>город Рим.</a:t>
            </a:r>
          </a:p>
        </p:txBody>
      </p:sp>
    </p:spTree>
    <p:extLst>
      <p:ext uri="{BB962C8B-B14F-4D97-AF65-F5344CB8AC3E}">
        <p14:creationId xmlns:p14="http://schemas.microsoft.com/office/powerpoint/2010/main" val="4236704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963278" y="226423"/>
            <a:ext cx="8762335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/>
            <a:r>
              <a:rPr lang="ru-RU" sz="24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Bookman Old Style" panose="02050604050505020204" pitchFamily="18" charset="0"/>
              </a:rPr>
              <a:t> </a:t>
            </a:r>
            <a:r>
              <a:rPr lang="ru-RU" sz="24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Bookman Old Style" panose="02050604050505020204" pitchFamily="18" charset="0"/>
              </a:rPr>
              <a:t>            </a:t>
            </a:r>
            <a:r>
              <a:rPr lang="ru-RU" sz="2400" b="1" u="sng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Bookman Old Style" panose="02050604050505020204" pitchFamily="18" charset="0"/>
              </a:rPr>
              <a:t>3. Названия </a:t>
            </a:r>
            <a:r>
              <a:rPr lang="ru-RU" sz="2400" b="1" u="sng" dirty="0">
                <a:solidFill>
                  <a:schemeClr val="accent3">
                    <a:lumMod val="60000"/>
                    <a:lumOff val="40000"/>
                  </a:schemeClr>
                </a:solidFill>
                <a:latin typeface="Bookman Old Style" panose="02050604050505020204" pitchFamily="18" charset="0"/>
              </a:rPr>
              <a:t>отдельных островов (</a:t>
            </a:r>
            <a:r>
              <a:rPr lang="en-US" sz="2400" b="1" u="sng" dirty="0">
                <a:solidFill>
                  <a:schemeClr val="accent3">
                    <a:lumMod val="60000"/>
                    <a:lumOff val="40000"/>
                  </a:schemeClr>
                </a:solidFill>
                <a:latin typeface="Bookman Old Style" panose="02050604050505020204" pitchFamily="18" charset="0"/>
              </a:rPr>
              <a:t>islands), </a:t>
            </a:r>
            <a:endParaRPr lang="ru-RU" sz="2400" b="1" u="sng" dirty="0" smtClean="0">
              <a:solidFill>
                <a:schemeClr val="accent3">
                  <a:lumMod val="60000"/>
                  <a:lumOff val="40000"/>
                </a:schemeClr>
              </a:solidFill>
              <a:latin typeface="Bookman Old Style" panose="02050604050505020204" pitchFamily="18" charset="0"/>
            </a:endParaRPr>
          </a:p>
          <a:p>
            <a:pPr algn="ctr" fontAlgn="base"/>
            <a:r>
              <a:rPr lang="ru-RU" sz="24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Bookman Old Style" panose="02050604050505020204" pitchFamily="18" charset="0"/>
              </a:rPr>
              <a:t> </a:t>
            </a:r>
            <a:r>
              <a:rPr lang="ru-RU" sz="24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Bookman Old Style" panose="02050604050505020204" pitchFamily="18" charset="0"/>
              </a:rPr>
              <a:t>              </a:t>
            </a:r>
            <a:r>
              <a:rPr lang="ru-RU" sz="2400" b="1" u="sng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Bookman Old Style" panose="02050604050505020204" pitchFamily="18" charset="0"/>
              </a:rPr>
              <a:t>гор </a:t>
            </a:r>
            <a:r>
              <a:rPr lang="ru-RU" sz="2400" b="1" u="sng" dirty="0">
                <a:solidFill>
                  <a:schemeClr val="accent3">
                    <a:lumMod val="60000"/>
                    <a:lumOff val="40000"/>
                  </a:schemeClr>
                </a:solidFill>
                <a:latin typeface="Bookman Old Style" panose="02050604050505020204" pitchFamily="18" charset="0"/>
              </a:rPr>
              <a:t>(</a:t>
            </a:r>
            <a:r>
              <a:rPr lang="en-US" sz="2400" b="1" u="sng" dirty="0">
                <a:solidFill>
                  <a:schemeClr val="accent3">
                    <a:lumMod val="60000"/>
                    <a:lumOff val="40000"/>
                  </a:schemeClr>
                </a:solidFill>
                <a:latin typeface="Bookman Old Style" panose="02050604050505020204" pitchFamily="18" charset="0"/>
              </a:rPr>
              <a:t>mountains), </a:t>
            </a:r>
            <a:r>
              <a:rPr lang="ru-RU" sz="2400" b="1" u="sng" dirty="0">
                <a:solidFill>
                  <a:schemeClr val="accent3">
                    <a:lumMod val="60000"/>
                    <a:lumOff val="40000"/>
                  </a:schemeClr>
                </a:solidFill>
                <a:latin typeface="Bookman Old Style" panose="02050604050505020204" pitchFamily="18" charset="0"/>
              </a:rPr>
              <a:t>вулканов (</a:t>
            </a:r>
            <a:r>
              <a:rPr lang="en-US" sz="2400" b="1" u="sng" dirty="0">
                <a:solidFill>
                  <a:schemeClr val="accent3">
                    <a:lumMod val="60000"/>
                    <a:lumOff val="40000"/>
                  </a:schemeClr>
                </a:solidFill>
                <a:latin typeface="Bookman Old Style" panose="02050604050505020204" pitchFamily="18" charset="0"/>
              </a:rPr>
              <a:t>volcanoes</a:t>
            </a:r>
            <a:r>
              <a:rPr lang="en-US" sz="2400" b="1" u="sng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Bookman Old Style" panose="02050604050505020204" pitchFamily="18" charset="0"/>
              </a:rPr>
              <a:t>):</a:t>
            </a:r>
            <a:endParaRPr lang="ru-RU" sz="2400" b="1" u="sng" dirty="0" smtClean="0">
              <a:solidFill>
                <a:schemeClr val="accent3">
                  <a:lumMod val="60000"/>
                  <a:lumOff val="40000"/>
                </a:schemeClr>
              </a:solidFill>
              <a:latin typeface="Bookman Old Style" panose="02050604050505020204" pitchFamily="18" charset="0"/>
            </a:endParaRPr>
          </a:p>
          <a:p>
            <a:pPr fontAlgn="base"/>
            <a:endParaRPr lang="ru-RU" dirty="0" smtClean="0">
              <a:latin typeface="Bookman Old Style" panose="02050604050505020204" pitchFamily="18" charset="0"/>
            </a:endParaRPr>
          </a:p>
          <a:p>
            <a:pPr algn="ctr" fontAlgn="base"/>
            <a:r>
              <a:rPr lang="en-US" b="1" i="1" dirty="0" smtClean="0">
                <a:latin typeface="Bookman Old Style" panose="02050604050505020204" pitchFamily="18" charset="0"/>
              </a:rPr>
              <a:t>Greenland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Гренландия;</a:t>
            </a:r>
          </a:p>
          <a:p>
            <a:pPr algn="ctr" fontAlgn="base"/>
            <a:r>
              <a:rPr lang="en-US" b="1" i="1" dirty="0">
                <a:latin typeface="Bookman Old Style" panose="02050604050505020204" pitchFamily="18" charset="0"/>
              </a:rPr>
              <a:t>Java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Ява;</a:t>
            </a:r>
          </a:p>
          <a:p>
            <a:pPr algn="ctr" fontAlgn="base"/>
            <a:r>
              <a:rPr lang="en-US" b="1" i="1" dirty="0">
                <a:latin typeface="Bookman Old Style" panose="02050604050505020204" pitchFamily="18" charset="0"/>
              </a:rPr>
              <a:t>Cyprus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Кипр;</a:t>
            </a:r>
          </a:p>
          <a:p>
            <a:pPr algn="ctr" fontAlgn="base"/>
            <a:r>
              <a:rPr lang="en-US" b="1" i="1" dirty="0">
                <a:latin typeface="Bookman Old Style" panose="02050604050505020204" pitchFamily="18" charset="0"/>
              </a:rPr>
              <a:t>Madagascar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Мадагаскар;</a:t>
            </a:r>
          </a:p>
          <a:p>
            <a:pPr algn="ctr" fontAlgn="base"/>
            <a:r>
              <a:rPr lang="en-US" b="1" i="1" dirty="0">
                <a:latin typeface="Bookman Old Style" panose="02050604050505020204" pitchFamily="18" charset="0"/>
              </a:rPr>
              <a:t>Jamaica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Ямайка;</a:t>
            </a:r>
          </a:p>
          <a:p>
            <a:pPr algn="ctr" fontAlgn="base"/>
            <a:r>
              <a:rPr lang="en-US" b="1" i="1" dirty="0">
                <a:latin typeface="Bookman Old Style" panose="02050604050505020204" pitchFamily="18" charset="0"/>
              </a:rPr>
              <a:t>Vesuvius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Везувий;</a:t>
            </a:r>
          </a:p>
          <a:p>
            <a:pPr algn="ctr" fontAlgn="base"/>
            <a:r>
              <a:rPr lang="en-US" b="1" i="1" dirty="0">
                <a:latin typeface="Bookman Old Style" panose="02050604050505020204" pitchFamily="18" charset="0"/>
              </a:rPr>
              <a:t>Mount </a:t>
            </a:r>
            <a:r>
              <a:rPr lang="en-US" b="1" i="1" dirty="0" err="1">
                <a:latin typeface="Bookman Old Style" panose="02050604050505020204" pitchFamily="18" charset="0"/>
              </a:rPr>
              <a:t>Goverla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Говерла;</a:t>
            </a:r>
          </a:p>
          <a:p>
            <a:pPr algn="ctr" fontAlgn="base"/>
            <a:r>
              <a:rPr lang="en-US" b="1" i="1" dirty="0">
                <a:latin typeface="Bookman Old Style" panose="02050604050505020204" pitchFamily="18" charset="0"/>
              </a:rPr>
              <a:t>Elbrus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Эльбрус;</a:t>
            </a:r>
          </a:p>
          <a:p>
            <a:pPr algn="ctr" fontAlgn="base"/>
            <a:r>
              <a:rPr lang="en-US" b="1" i="1" dirty="0">
                <a:latin typeface="Bookman Old Style" panose="02050604050505020204" pitchFamily="18" charset="0"/>
              </a:rPr>
              <a:t>Kilimanjaro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Килиманджаро;</a:t>
            </a:r>
          </a:p>
          <a:p>
            <a:pPr algn="ctr" fontAlgn="base"/>
            <a:r>
              <a:rPr lang="en-US" b="1" i="1" dirty="0">
                <a:latin typeface="Bookman Old Style" panose="02050604050505020204" pitchFamily="18" charset="0"/>
              </a:rPr>
              <a:t>Mount Etna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вулкан Этна;</a:t>
            </a:r>
          </a:p>
          <a:p>
            <a:pPr algn="ctr" fontAlgn="base"/>
            <a:r>
              <a:rPr lang="en-US" b="1" i="1" dirty="0">
                <a:latin typeface="Bookman Old Style" panose="02050604050505020204" pitchFamily="18" charset="0"/>
              </a:rPr>
              <a:t>Mount Fuji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 err="1">
                <a:latin typeface="Bookman Old Style" panose="02050604050505020204" pitchFamily="18" charset="0"/>
              </a:rPr>
              <a:t>Фудзи</a:t>
            </a:r>
            <a:r>
              <a:rPr lang="ru-RU" dirty="0">
                <a:latin typeface="Bookman Old Style" panose="02050604050505020204" pitchFamily="18" charset="0"/>
              </a:rPr>
              <a:t>, Фудзияма.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5788" y="1915749"/>
            <a:ext cx="10259150" cy="4868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49352" y="505096"/>
            <a:ext cx="8885766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Теперь</a:t>
            </a: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вы знаете, </a:t>
            </a:r>
            <a:endParaRPr lang="ru-RU" sz="3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какой </a:t>
            </a: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артикль </a:t>
            </a:r>
            <a:r>
              <a:rPr lang="ru-RU" sz="3200" b="1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должен</a:t>
            </a: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употребляться </a:t>
            </a:r>
            <a:endParaRPr lang="ru-RU" sz="3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 </a:t>
            </a:r>
            <a:r>
              <a:rPr lang="ru-RU" sz="3200" b="1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тем</a:t>
            </a: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или иным </a:t>
            </a:r>
            <a:endParaRPr lang="ru-RU" sz="3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географическим </a:t>
            </a:r>
            <a:r>
              <a:rPr lang="ru-RU" sz="3200" b="1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названием</a:t>
            </a: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. </a:t>
            </a:r>
            <a:endParaRPr lang="ru-RU" sz="3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1068" y="2412274"/>
            <a:ext cx="4319451" cy="431945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18605" y="3204754"/>
            <a:ext cx="5336717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U</a:t>
            </a:r>
            <a:r>
              <a:rPr lang="en-US" sz="44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se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</a:p>
          <a:p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    </a:t>
            </a:r>
            <a:r>
              <a:rPr lang="en-US" sz="44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your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</a:p>
          <a:p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         </a:t>
            </a:r>
            <a:r>
              <a:rPr lang="en-US" sz="44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knowledge</a:t>
            </a:r>
            <a:endParaRPr lang="ru-RU" sz="4400" b="1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5491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85" y="65314"/>
            <a:ext cx="5733827" cy="672301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913118" y="182879"/>
            <a:ext cx="6148253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Не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удивляйтесь, </a:t>
            </a: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fontAlgn="base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когда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откроете </a:t>
            </a: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ctr" fontAlgn="base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атлас мира, </a:t>
            </a:r>
          </a:p>
          <a:p>
            <a:pPr algn="ctr" fontAlgn="base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увидите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,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что все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имена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собственные </a:t>
            </a:r>
          </a:p>
          <a:p>
            <a:pPr algn="ctr" fontAlgn="base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указаны </a:t>
            </a:r>
            <a:r>
              <a:rPr lang="ru-RU" sz="36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без артиклей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. </a:t>
            </a: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ctr" fontAlgn="base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 картах названия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принято давать </a:t>
            </a: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ctr" fontAlgn="base"/>
            <a:r>
              <a:rPr lang="ru-RU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без </a:t>
            </a:r>
            <a:r>
              <a:rPr lang="ru-RU" sz="36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артиклей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, </a:t>
            </a: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ctr" fontAlgn="base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чтобы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они занимали меньше места.</a:t>
            </a:r>
          </a:p>
        </p:txBody>
      </p:sp>
    </p:spTree>
    <p:extLst>
      <p:ext uri="{BB962C8B-B14F-4D97-AF65-F5344CB8AC3E}">
        <p14:creationId xmlns:p14="http://schemas.microsoft.com/office/powerpoint/2010/main" val="124909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22514"/>
            <a:ext cx="6000205" cy="574765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rot="21102647">
            <a:off x="604681" y="992965"/>
            <a:ext cx="4842992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Рассмотрим 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случаи, 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когда 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артикль </a:t>
            </a:r>
          </a:p>
          <a:p>
            <a:pPr algn="ctr"/>
            <a:r>
              <a:rPr lang="en-U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the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 </a:t>
            </a:r>
            <a:endParaRPr lang="ru-RU" sz="4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ctr"/>
            <a:r>
              <a:rPr lang="ru-RU" sz="4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употребляется…</a:t>
            </a:r>
            <a:endParaRPr lang="ru-RU" sz="40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6438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6754" y="278674"/>
            <a:ext cx="1191063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fontAlgn="base"/>
            <a:r>
              <a:rPr lang="ru-RU" sz="2000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      </a:t>
            </a:r>
            <a:r>
              <a:rPr lang="ru-RU" sz="2000" b="1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1)</a:t>
            </a:r>
            <a:r>
              <a:rPr lang="ru-RU" sz="2000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 </a:t>
            </a:r>
            <a:r>
              <a:rPr lang="ru-RU" sz="2000" b="1" u="sng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Стороны </a:t>
            </a:r>
            <a:r>
              <a:rPr lang="ru-RU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света </a:t>
            </a:r>
            <a:r>
              <a:rPr lang="ru-RU" sz="2000" dirty="0">
                <a:solidFill>
                  <a:srgbClr val="FFFF00"/>
                </a:solidFill>
                <a:latin typeface="Bookman Old Style" panose="02050604050505020204" pitchFamily="18" charset="0"/>
              </a:rPr>
              <a:t>(</a:t>
            </a:r>
            <a:r>
              <a:rPr lang="ru-RU" sz="2000" dirty="0" err="1">
                <a:solidFill>
                  <a:srgbClr val="FFFF00"/>
                </a:solidFill>
                <a:latin typeface="Bookman Old Style" panose="02050604050505020204" pitchFamily="18" charset="0"/>
              </a:rPr>
              <a:t>cardinal</a:t>
            </a:r>
            <a:r>
              <a:rPr lang="ru-RU" sz="2000" dirty="0">
                <a:solidFill>
                  <a:srgbClr val="FFFF00"/>
                </a:solidFill>
                <a:latin typeface="Bookman Old Style" panose="02050604050505020204" pitchFamily="18" charset="0"/>
              </a:rPr>
              <a:t> </a:t>
            </a:r>
            <a:r>
              <a:rPr lang="ru-RU" sz="2000" dirty="0" err="1">
                <a:solidFill>
                  <a:srgbClr val="FFFF00"/>
                </a:solidFill>
                <a:latin typeface="Bookman Old Style" panose="02050604050505020204" pitchFamily="18" charset="0"/>
              </a:rPr>
              <a:t>points</a:t>
            </a:r>
            <a:r>
              <a:rPr lang="ru-RU" sz="2000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):</a:t>
            </a:r>
          </a:p>
          <a:p>
            <a:pPr lvl="0" algn="ctr" fontAlgn="base"/>
            <a:endParaRPr lang="ru-RU" sz="2000" dirty="0">
              <a:latin typeface="Bookman Old Style" panose="02050604050505020204" pitchFamily="18" charset="0"/>
            </a:endParaRPr>
          </a:p>
          <a:p>
            <a:pPr lvl="1" algn="ctr" fontAlgn="base"/>
            <a:r>
              <a:rPr lang="ru-RU" sz="2000" b="1" i="1" dirty="0" err="1">
                <a:latin typeface="Bookman Old Style" panose="02050604050505020204" pitchFamily="18" charset="0"/>
              </a:rPr>
              <a:t>the</a:t>
            </a:r>
            <a:r>
              <a:rPr lang="ru-RU" sz="2000" b="1" i="1" dirty="0">
                <a:latin typeface="Bookman Old Style" panose="02050604050505020204" pitchFamily="18" charset="0"/>
              </a:rPr>
              <a:t> </a:t>
            </a:r>
            <a:r>
              <a:rPr lang="ru-RU" sz="2000" b="1" i="1" dirty="0" err="1">
                <a:latin typeface="Bookman Old Style" panose="02050604050505020204" pitchFamily="18" charset="0"/>
              </a:rPr>
              <a:t>North</a:t>
            </a:r>
            <a:r>
              <a:rPr lang="ru-RU" sz="2000" b="1" i="1" dirty="0">
                <a:latin typeface="Bookman Old Style" panose="02050604050505020204" pitchFamily="18" charset="0"/>
              </a:rPr>
              <a:t> / </a:t>
            </a:r>
            <a:r>
              <a:rPr lang="ru-RU" sz="2000" b="1" i="1" dirty="0" err="1">
                <a:latin typeface="Bookman Old Style" panose="02050604050505020204" pitchFamily="18" charset="0"/>
              </a:rPr>
              <a:t>the</a:t>
            </a:r>
            <a:r>
              <a:rPr lang="ru-RU" sz="2000" b="1" i="1" dirty="0">
                <a:latin typeface="Bookman Old Style" panose="02050604050505020204" pitchFamily="18" charset="0"/>
              </a:rPr>
              <a:t> </a:t>
            </a:r>
            <a:r>
              <a:rPr lang="ru-RU" sz="2000" b="1" i="1" dirty="0" err="1">
                <a:latin typeface="Bookman Old Style" panose="02050604050505020204" pitchFamily="18" charset="0"/>
              </a:rPr>
              <a:t>north</a:t>
            </a:r>
            <a:r>
              <a:rPr lang="ru-RU" sz="2000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Север (как территориальное обозначение) / север (как направление);</a:t>
            </a:r>
          </a:p>
          <a:p>
            <a:pPr lvl="1" algn="ctr" fontAlgn="base"/>
            <a:r>
              <a:rPr lang="ru-RU" sz="2000" b="1" i="1" dirty="0" err="1">
                <a:latin typeface="Bookman Old Style" panose="02050604050505020204" pitchFamily="18" charset="0"/>
              </a:rPr>
              <a:t>the</a:t>
            </a:r>
            <a:r>
              <a:rPr lang="ru-RU" sz="2000" b="1" i="1" dirty="0">
                <a:latin typeface="Bookman Old Style" panose="02050604050505020204" pitchFamily="18" charset="0"/>
              </a:rPr>
              <a:t> </a:t>
            </a:r>
            <a:r>
              <a:rPr lang="ru-RU" sz="2000" b="1" i="1" dirty="0" err="1">
                <a:latin typeface="Bookman Old Style" panose="02050604050505020204" pitchFamily="18" charset="0"/>
              </a:rPr>
              <a:t>South</a:t>
            </a:r>
            <a:r>
              <a:rPr lang="ru-RU" sz="2000" b="1" i="1" dirty="0">
                <a:latin typeface="Bookman Old Style" panose="02050604050505020204" pitchFamily="18" charset="0"/>
              </a:rPr>
              <a:t> / </a:t>
            </a:r>
            <a:r>
              <a:rPr lang="ru-RU" sz="2000" b="1" i="1" dirty="0" err="1">
                <a:latin typeface="Bookman Old Style" panose="02050604050505020204" pitchFamily="18" charset="0"/>
              </a:rPr>
              <a:t>the</a:t>
            </a:r>
            <a:r>
              <a:rPr lang="ru-RU" sz="2000" b="1" i="1" dirty="0">
                <a:latin typeface="Bookman Old Style" panose="02050604050505020204" pitchFamily="18" charset="0"/>
              </a:rPr>
              <a:t> </a:t>
            </a:r>
            <a:r>
              <a:rPr lang="ru-RU" sz="2000" b="1" i="1" dirty="0" err="1">
                <a:latin typeface="Bookman Old Style" panose="02050604050505020204" pitchFamily="18" charset="0"/>
              </a:rPr>
              <a:t>south</a:t>
            </a:r>
            <a:r>
              <a:rPr lang="ru-RU" sz="2000" b="1" dirty="0">
                <a:latin typeface="Bookman Old Style" panose="02050604050505020204" pitchFamily="18" charset="0"/>
              </a:rPr>
              <a:t> </a:t>
            </a:r>
            <a:r>
              <a:rPr lang="ru-RU" sz="2000" dirty="0">
                <a:latin typeface="Bookman Old Style" panose="02050604050505020204" pitchFamily="18" charset="0"/>
              </a:rPr>
              <a:t>– </a:t>
            </a:r>
            <a:r>
              <a:rPr lang="ru-RU" dirty="0">
                <a:latin typeface="Bookman Old Style" panose="02050604050505020204" pitchFamily="18" charset="0"/>
              </a:rPr>
              <a:t>Юг (как территориальное обозначение) / юг (как направление);</a:t>
            </a:r>
          </a:p>
          <a:p>
            <a:pPr lvl="1" algn="ctr" fontAlgn="base"/>
            <a:r>
              <a:rPr lang="ru-RU" sz="2000" b="1" i="1" dirty="0" err="1">
                <a:latin typeface="Bookman Old Style" panose="02050604050505020204" pitchFamily="18" charset="0"/>
              </a:rPr>
              <a:t>the</a:t>
            </a:r>
            <a:r>
              <a:rPr lang="ru-RU" sz="2000" b="1" i="1" dirty="0">
                <a:latin typeface="Bookman Old Style" panose="02050604050505020204" pitchFamily="18" charset="0"/>
              </a:rPr>
              <a:t> </a:t>
            </a:r>
            <a:r>
              <a:rPr lang="ru-RU" sz="2000" b="1" i="1" dirty="0" err="1">
                <a:latin typeface="Bookman Old Style" panose="02050604050505020204" pitchFamily="18" charset="0"/>
              </a:rPr>
              <a:t>East</a:t>
            </a:r>
            <a:r>
              <a:rPr lang="ru-RU" sz="2000" b="1" i="1" dirty="0">
                <a:latin typeface="Bookman Old Style" panose="02050604050505020204" pitchFamily="18" charset="0"/>
              </a:rPr>
              <a:t> / </a:t>
            </a:r>
            <a:r>
              <a:rPr lang="ru-RU" sz="2000" b="1" i="1" dirty="0" err="1">
                <a:latin typeface="Bookman Old Style" panose="02050604050505020204" pitchFamily="18" charset="0"/>
              </a:rPr>
              <a:t>the</a:t>
            </a:r>
            <a:r>
              <a:rPr lang="ru-RU" sz="2000" b="1" i="1" dirty="0">
                <a:latin typeface="Bookman Old Style" panose="02050604050505020204" pitchFamily="18" charset="0"/>
              </a:rPr>
              <a:t> </a:t>
            </a:r>
            <a:r>
              <a:rPr lang="ru-RU" sz="2000" b="1" i="1" dirty="0" err="1">
                <a:latin typeface="Bookman Old Style" panose="02050604050505020204" pitchFamily="18" charset="0"/>
              </a:rPr>
              <a:t>east</a:t>
            </a:r>
            <a:r>
              <a:rPr lang="ru-RU" sz="2000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Восток (как территориальное обозначение) / восток (как направление);</a:t>
            </a:r>
          </a:p>
          <a:p>
            <a:pPr lvl="1" algn="ctr" fontAlgn="base"/>
            <a:r>
              <a:rPr lang="ru-RU" sz="2000" b="1" i="1" dirty="0" err="1">
                <a:latin typeface="Bookman Old Style" panose="02050604050505020204" pitchFamily="18" charset="0"/>
              </a:rPr>
              <a:t>the</a:t>
            </a:r>
            <a:r>
              <a:rPr lang="ru-RU" sz="2000" b="1" i="1" dirty="0">
                <a:latin typeface="Bookman Old Style" panose="02050604050505020204" pitchFamily="18" charset="0"/>
              </a:rPr>
              <a:t> </a:t>
            </a:r>
            <a:r>
              <a:rPr lang="ru-RU" sz="2000" b="1" i="1" dirty="0" err="1">
                <a:latin typeface="Bookman Old Style" panose="02050604050505020204" pitchFamily="18" charset="0"/>
              </a:rPr>
              <a:t>West</a:t>
            </a:r>
            <a:r>
              <a:rPr lang="ru-RU" sz="2000" b="1" i="1" dirty="0">
                <a:latin typeface="Bookman Old Style" panose="02050604050505020204" pitchFamily="18" charset="0"/>
              </a:rPr>
              <a:t> / </a:t>
            </a:r>
            <a:r>
              <a:rPr lang="ru-RU" sz="2000" b="1" i="1" dirty="0" err="1">
                <a:latin typeface="Bookman Old Style" panose="02050604050505020204" pitchFamily="18" charset="0"/>
              </a:rPr>
              <a:t>the</a:t>
            </a:r>
            <a:r>
              <a:rPr lang="ru-RU" sz="2000" b="1" i="1" dirty="0">
                <a:latin typeface="Bookman Old Style" panose="02050604050505020204" pitchFamily="18" charset="0"/>
              </a:rPr>
              <a:t> </a:t>
            </a:r>
            <a:r>
              <a:rPr lang="ru-RU" sz="2000" b="1" i="1" dirty="0" err="1">
                <a:latin typeface="Bookman Old Style" panose="02050604050505020204" pitchFamily="18" charset="0"/>
              </a:rPr>
              <a:t>west</a:t>
            </a:r>
            <a:r>
              <a:rPr lang="ru-RU" sz="2000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Запад (как территориальное обозначение) / запад (как направление).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580" y="2358526"/>
            <a:ext cx="6331677" cy="4242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218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7086" y="315199"/>
            <a:ext cx="8105651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/>
            <a:r>
              <a:rPr lang="ru-RU" sz="2000" b="1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2) </a:t>
            </a:r>
            <a:r>
              <a:rPr lang="ru-RU" sz="2000" b="1" u="sng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Полюса</a:t>
            </a:r>
            <a:r>
              <a:rPr lang="ru-RU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, полушария </a:t>
            </a:r>
            <a:r>
              <a:rPr lang="ru-RU" dirty="0">
                <a:solidFill>
                  <a:srgbClr val="FFFF00"/>
                </a:solidFill>
                <a:latin typeface="Bookman Old Style" panose="02050604050505020204" pitchFamily="18" charset="0"/>
              </a:rPr>
              <a:t>(</a:t>
            </a:r>
            <a:r>
              <a:rPr lang="ru-RU" sz="2400" dirty="0" err="1">
                <a:solidFill>
                  <a:srgbClr val="FFFF00"/>
                </a:solidFill>
                <a:latin typeface="Bookman Old Style" panose="02050604050505020204" pitchFamily="18" charset="0"/>
              </a:rPr>
              <a:t>poles</a:t>
            </a:r>
            <a:r>
              <a:rPr lang="ru-RU" dirty="0">
                <a:solidFill>
                  <a:srgbClr val="FFFF00"/>
                </a:solidFill>
                <a:latin typeface="Bookman Old Style" panose="02050604050505020204" pitchFamily="18" charset="0"/>
              </a:rPr>
              <a:t>, </a:t>
            </a:r>
            <a:r>
              <a:rPr lang="ru-RU" sz="2400" dirty="0" err="1">
                <a:solidFill>
                  <a:srgbClr val="FFFF00"/>
                </a:solidFill>
                <a:latin typeface="Bookman Old Style" panose="02050604050505020204" pitchFamily="18" charset="0"/>
              </a:rPr>
              <a:t>hemispheres</a:t>
            </a:r>
            <a:r>
              <a:rPr lang="ru-RU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):</a:t>
            </a:r>
          </a:p>
          <a:p>
            <a:pPr lvl="0" algn="ctr" fontAlgn="base"/>
            <a:endParaRPr lang="ru-RU" sz="2000" dirty="0">
              <a:latin typeface="Bookman Old Style" panose="02050604050505020204" pitchFamily="18" charset="0"/>
            </a:endParaRPr>
          </a:p>
          <a:p>
            <a:pPr lvl="1" algn="ctr" fontAlgn="base"/>
            <a:r>
              <a:rPr lang="en-US" sz="2000" b="1" i="1" dirty="0">
                <a:latin typeface="Bookman Old Style" panose="02050604050505020204" pitchFamily="18" charset="0"/>
              </a:rPr>
              <a:t>the North Pole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 </a:t>
            </a:r>
            <a:r>
              <a:rPr lang="en-US" dirty="0">
                <a:latin typeface="Bookman Old Style" panose="02050604050505020204" pitchFamily="18" charset="0"/>
              </a:rPr>
              <a:t>– </a:t>
            </a:r>
            <a:r>
              <a:rPr lang="ru-RU" dirty="0">
                <a:latin typeface="Bookman Old Style" panose="02050604050505020204" pitchFamily="18" charset="0"/>
              </a:rPr>
              <a:t>Северный полюс</a:t>
            </a:r>
            <a:r>
              <a:rPr lang="en-US" dirty="0">
                <a:latin typeface="Bookman Old Style" panose="02050604050505020204" pitchFamily="18" charset="0"/>
              </a:rPr>
              <a:t>;</a:t>
            </a:r>
            <a:endParaRPr lang="ru-RU" sz="2000" dirty="0">
              <a:latin typeface="Bookman Old Style" panose="02050604050505020204" pitchFamily="18" charset="0"/>
            </a:endParaRPr>
          </a:p>
          <a:p>
            <a:pPr lvl="1" algn="ctr" fontAlgn="base"/>
            <a:r>
              <a:rPr lang="en-US" sz="2000" b="1" i="1" dirty="0">
                <a:latin typeface="Bookman Old Style" panose="02050604050505020204" pitchFamily="18" charset="0"/>
              </a:rPr>
              <a:t>the South Pole</a:t>
            </a:r>
            <a:r>
              <a:rPr lang="en-US" b="1" i="1" dirty="0">
                <a:latin typeface="Bookman Old Style" panose="02050604050505020204" pitchFamily="18" charset="0"/>
              </a:rPr>
              <a:t> </a:t>
            </a:r>
            <a:r>
              <a:rPr lang="en-US" dirty="0">
                <a:latin typeface="Bookman Old Style" panose="02050604050505020204" pitchFamily="18" charset="0"/>
              </a:rPr>
              <a:t>– </a:t>
            </a:r>
            <a:r>
              <a:rPr lang="ru-RU" dirty="0">
                <a:latin typeface="Bookman Old Style" panose="02050604050505020204" pitchFamily="18" charset="0"/>
              </a:rPr>
              <a:t>Южный полюс</a:t>
            </a:r>
            <a:r>
              <a:rPr lang="en-US" dirty="0">
                <a:latin typeface="Bookman Old Style" panose="02050604050505020204" pitchFamily="18" charset="0"/>
              </a:rPr>
              <a:t>;</a:t>
            </a:r>
            <a:endParaRPr lang="ru-RU" sz="2000" dirty="0">
              <a:latin typeface="Bookman Old Style" panose="02050604050505020204" pitchFamily="18" charset="0"/>
            </a:endParaRPr>
          </a:p>
          <a:p>
            <a:pPr lvl="1" algn="ctr" fontAlgn="base"/>
            <a:r>
              <a:rPr lang="ru-RU" sz="2000" b="1" i="1" dirty="0" err="1">
                <a:latin typeface="Bookman Old Style" panose="02050604050505020204" pitchFamily="18" charset="0"/>
              </a:rPr>
              <a:t>the</a:t>
            </a:r>
            <a:r>
              <a:rPr lang="ru-RU" sz="2000" b="1" i="1" dirty="0">
                <a:latin typeface="Bookman Old Style" panose="02050604050505020204" pitchFamily="18" charset="0"/>
              </a:rPr>
              <a:t> </a:t>
            </a:r>
            <a:r>
              <a:rPr lang="ru-RU" sz="2000" b="1" i="1" dirty="0" err="1">
                <a:latin typeface="Bookman Old Style" panose="02050604050505020204" pitchFamily="18" charset="0"/>
              </a:rPr>
              <a:t>Western</a:t>
            </a:r>
            <a:r>
              <a:rPr lang="ru-RU" sz="2000" b="1" i="1" dirty="0">
                <a:latin typeface="Bookman Old Style" panose="02050604050505020204" pitchFamily="18" charset="0"/>
              </a:rPr>
              <a:t> </a:t>
            </a:r>
            <a:r>
              <a:rPr lang="ru-RU" sz="2000" b="1" i="1" dirty="0" err="1">
                <a:latin typeface="Bookman Old Style" panose="02050604050505020204" pitchFamily="18" charset="0"/>
              </a:rPr>
              <a:t>Hemisphere</a:t>
            </a:r>
            <a:r>
              <a:rPr lang="ru-RU" sz="2000" dirty="0">
                <a:latin typeface="Bookman Old Style" panose="02050604050505020204" pitchFamily="18" charset="0"/>
              </a:rPr>
              <a:t> / </a:t>
            </a:r>
            <a:r>
              <a:rPr lang="ru-RU" sz="2000" b="1" i="1" dirty="0" err="1">
                <a:latin typeface="Bookman Old Style" panose="02050604050505020204" pitchFamily="18" charset="0"/>
              </a:rPr>
              <a:t>the</a:t>
            </a:r>
            <a:r>
              <a:rPr lang="ru-RU" sz="2000" b="1" i="1" dirty="0">
                <a:latin typeface="Bookman Old Style" panose="02050604050505020204" pitchFamily="18" charset="0"/>
              </a:rPr>
              <a:t> </a:t>
            </a:r>
            <a:r>
              <a:rPr lang="ru-RU" sz="2000" b="1" i="1" dirty="0" err="1">
                <a:latin typeface="Bookman Old Style" panose="02050604050505020204" pitchFamily="18" charset="0"/>
              </a:rPr>
              <a:t>western</a:t>
            </a:r>
            <a:r>
              <a:rPr lang="ru-RU" sz="2000" b="1" i="1" dirty="0">
                <a:latin typeface="Bookman Old Style" panose="02050604050505020204" pitchFamily="18" charset="0"/>
              </a:rPr>
              <a:t> </a:t>
            </a:r>
            <a:r>
              <a:rPr lang="ru-RU" sz="2000" b="1" i="1" dirty="0" err="1">
                <a:latin typeface="Bookman Old Style" panose="02050604050505020204" pitchFamily="18" charset="0"/>
              </a:rPr>
              <a:t>hemisphere</a:t>
            </a:r>
            <a:r>
              <a:rPr lang="ru-RU" b="1" i="1" dirty="0">
                <a:latin typeface="Bookman Old Style" panose="02050604050505020204" pitchFamily="18" charset="0"/>
              </a:rPr>
              <a:t> </a:t>
            </a:r>
            <a:r>
              <a:rPr lang="ru-RU" dirty="0">
                <a:latin typeface="Bookman Old Style" panose="02050604050505020204" pitchFamily="18" charset="0"/>
              </a:rPr>
              <a:t>– </a:t>
            </a:r>
            <a:endParaRPr lang="ru-RU" dirty="0" smtClean="0">
              <a:latin typeface="Bookman Old Style" panose="02050604050505020204" pitchFamily="18" charset="0"/>
            </a:endParaRPr>
          </a:p>
          <a:p>
            <a:pPr lvl="1" algn="ctr" fontAlgn="base"/>
            <a:r>
              <a:rPr lang="ru-RU" dirty="0" smtClean="0">
                <a:latin typeface="Bookman Old Style" panose="02050604050505020204" pitchFamily="18" charset="0"/>
              </a:rPr>
              <a:t>Западное </a:t>
            </a:r>
            <a:r>
              <a:rPr lang="ru-RU" dirty="0">
                <a:latin typeface="Bookman Old Style" panose="02050604050505020204" pitchFamily="18" charset="0"/>
              </a:rPr>
              <a:t>полушарие (как территориальное обозначение) / </a:t>
            </a:r>
            <a:endParaRPr lang="ru-RU" dirty="0" smtClean="0">
              <a:latin typeface="Bookman Old Style" panose="02050604050505020204" pitchFamily="18" charset="0"/>
            </a:endParaRPr>
          </a:p>
          <a:p>
            <a:pPr lvl="1" algn="ctr" fontAlgn="base"/>
            <a:r>
              <a:rPr lang="ru-RU" dirty="0" smtClean="0">
                <a:latin typeface="Bookman Old Style" panose="02050604050505020204" pitchFamily="18" charset="0"/>
              </a:rPr>
              <a:t>западное </a:t>
            </a:r>
            <a:r>
              <a:rPr lang="ru-RU" dirty="0">
                <a:latin typeface="Bookman Old Style" panose="02050604050505020204" pitchFamily="18" charset="0"/>
              </a:rPr>
              <a:t>полушарие (как направление);</a:t>
            </a:r>
            <a:endParaRPr lang="ru-RU" sz="2000" dirty="0">
              <a:latin typeface="Bookman Old Style" panose="02050604050505020204" pitchFamily="18" charset="0"/>
            </a:endParaRPr>
          </a:p>
          <a:p>
            <a:pPr lvl="1" algn="ctr" fontAlgn="base"/>
            <a:r>
              <a:rPr lang="ru-RU" sz="2000" b="1" i="1" dirty="0" err="1">
                <a:latin typeface="Bookman Old Style" panose="02050604050505020204" pitchFamily="18" charset="0"/>
              </a:rPr>
              <a:t>the</a:t>
            </a:r>
            <a:r>
              <a:rPr lang="ru-RU" sz="2000" b="1" i="1" dirty="0">
                <a:latin typeface="Bookman Old Style" panose="02050604050505020204" pitchFamily="18" charset="0"/>
              </a:rPr>
              <a:t> </a:t>
            </a:r>
            <a:r>
              <a:rPr lang="ru-RU" sz="2000" b="1" i="1" dirty="0" err="1">
                <a:latin typeface="Bookman Old Style" panose="02050604050505020204" pitchFamily="18" charset="0"/>
              </a:rPr>
              <a:t>Eastern</a:t>
            </a:r>
            <a:r>
              <a:rPr lang="ru-RU" sz="2000" b="1" i="1" dirty="0">
                <a:latin typeface="Bookman Old Style" panose="02050604050505020204" pitchFamily="18" charset="0"/>
              </a:rPr>
              <a:t> </a:t>
            </a:r>
            <a:r>
              <a:rPr lang="ru-RU" sz="2000" b="1" i="1" dirty="0" err="1">
                <a:latin typeface="Bookman Old Style" panose="02050604050505020204" pitchFamily="18" charset="0"/>
              </a:rPr>
              <a:t>Hemisphere</a:t>
            </a:r>
            <a:r>
              <a:rPr lang="ru-RU" sz="2000" dirty="0">
                <a:latin typeface="Bookman Old Style" panose="02050604050505020204" pitchFamily="18" charset="0"/>
              </a:rPr>
              <a:t> / </a:t>
            </a:r>
            <a:r>
              <a:rPr lang="ru-RU" sz="2000" b="1" i="1" dirty="0" err="1">
                <a:latin typeface="Bookman Old Style" panose="02050604050505020204" pitchFamily="18" charset="0"/>
              </a:rPr>
              <a:t>the</a:t>
            </a:r>
            <a:r>
              <a:rPr lang="ru-RU" sz="2000" b="1" i="1" dirty="0">
                <a:latin typeface="Bookman Old Style" panose="02050604050505020204" pitchFamily="18" charset="0"/>
              </a:rPr>
              <a:t> </a:t>
            </a:r>
            <a:r>
              <a:rPr lang="ru-RU" sz="2000" b="1" i="1" dirty="0" err="1">
                <a:latin typeface="Bookman Old Style" panose="02050604050505020204" pitchFamily="18" charset="0"/>
              </a:rPr>
              <a:t>eastern</a:t>
            </a:r>
            <a:r>
              <a:rPr lang="ru-RU" sz="2000" b="1" i="1" dirty="0">
                <a:latin typeface="Bookman Old Style" panose="02050604050505020204" pitchFamily="18" charset="0"/>
              </a:rPr>
              <a:t> </a:t>
            </a:r>
            <a:r>
              <a:rPr lang="ru-RU" sz="2000" b="1" i="1" dirty="0" err="1">
                <a:latin typeface="Bookman Old Style" panose="02050604050505020204" pitchFamily="18" charset="0"/>
              </a:rPr>
              <a:t>hemisphere</a:t>
            </a:r>
            <a:r>
              <a:rPr lang="ru-RU" sz="2000" dirty="0">
                <a:latin typeface="Bookman Old Style" panose="02050604050505020204" pitchFamily="18" charset="0"/>
              </a:rPr>
              <a:t> – </a:t>
            </a:r>
            <a:endParaRPr lang="ru-RU" sz="2000" dirty="0" smtClean="0">
              <a:latin typeface="Bookman Old Style" panose="02050604050505020204" pitchFamily="18" charset="0"/>
            </a:endParaRPr>
          </a:p>
          <a:p>
            <a:pPr lvl="1" algn="ctr" fontAlgn="base"/>
            <a:r>
              <a:rPr lang="ru-RU" dirty="0" smtClean="0">
                <a:latin typeface="Bookman Old Style" panose="02050604050505020204" pitchFamily="18" charset="0"/>
              </a:rPr>
              <a:t>Восточное </a:t>
            </a:r>
            <a:r>
              <a:rPr lang="ru-RU" dirty="0">
                <a:latin typeface="Bookman Old Style" panose="02050604050505020204" pitchFamily="18" charset="0"/>
              </a:rPr>
              <a:t>полушарие (как территориальное обозначение) / </a:t>
            </a:r>
            <a:endParaRPr lang="ru-RU" dirty="0" smtClean="0">
              <a:latin typeface="Bookman Old Style" panose="02050604050505020204" pitchFamily="18" charset="0"/>
            </a:endParaRPr>
          </a:p>
          <a:p>
            <a:pPr lvl="1" algn="ctr" fontAlgn="base"/>
            <a:r>
              <a:rPr lang="ru-RU" dirty="0" smtClean="0">
                <a:latin typeface="Bookman Old Style" panose="02050604050505020204" pitchFamily="18" charset="0"/>
              </a:rPr>
              <a:t>восточное </a:t>
            </a:r>
            <a:r>
              <a:rPr lang="ru-RU" dirty="0">
                <a:latin typeface="Bookman Old Style" panose="02050604050505020204" pitchFamily="18" charset="0"/>
              </a:rPr>
              <a:t>полушарие (как направление);</a:t>
            </a:r>
            <a:endParaRPr lang="ru-RU" sz="2000" dirty="0">
              <a:latin typeface="Bookman Old Style" panose="02050604050505020204" pitchFamily="18" charset="0"/>
            </a:endParaRPr>
          </a:p>
          <a:p>
            <a:pPr lvl="1" algn="ctr" fontAlgn="base"/>
            <a:r>
              <a:rPr lang="ru-RU" sz="2000" b="1" i="1" dirty="0" err="1">
                <a:latin typeface="Bookman Old Style" panose="02050604050505020204" pitchFamily="18" charset="0"/>
              </a:rPr>
              <a:t>the</a:t>
            </a:r>
            <a:r>
              <a:rPr lang="ru-RU" sz="2000" b="1" i="1" dirty="0">
                <a:latin typeface="Bookman Old Style" panose="02050604050505020204" pitchFamily="18" charset="0"/>
              </a:rPr>
              <a:t> </a:t>
            </a:r>
            <a:r>
              <a:rPr lang="ru-RU" sz="2000" b="1" i="1" dirty="0" err="1">
                <a:latin typeface="Bookman Old Style" panose="02050604050505020204" pitchFamily="18" charset="0"/>
              </a:rPr>
              <a:t>Northern</a:t>
            </a:r>
            <a:r>
              <a:rPr lang="ru-RU" sz="2000" b="1" i="1" dirty="0">
                <a:latin typeface="Bookman Old Style" panose="02050604050505020204" pitchFamily="18" charset="0"/>
              </a:rPr>
              <a:t> </a:t>
            </a:r>
            <a:r>
              <a:rPr lang="ru-RU" sz="2000" b="1" i="1" dirty="0" err="1">
                <a:latin typeface="Bookman Old Style" panose="02050604050505020204" pitchFamily="18" charset="0"/>
              </a:rPr>
              <a:t>Hemisphere</a:t>
            </a:r>
            <a:r>
              <a:rPr lang="ru-RU" sz="2000" dirty="0">
                <a:latin typeface="Bookman Old Style" panose="02050604050505020204" pitchFamily="18" charset="0"/>
              </a:rPr>
              <a:t> / </a:t>
            </a:r>
            <a:r>
              <a:rPr lang="ru-RU" sz="2000" b="1" i="1" dirty="0" err="1">
                <a:latin typeface="Bookman Old Style" panose="02050604050505020204" pitchFamily="18" charset="0"/>
              </a:rPr>
              <a:t>the</a:t>
            </a:r>
            <a:r>
              <a:rPr lang="ru-RU" sz="2000" b="1" i="1" dirty="0">
                <a:latin typeface="Bookman Old Style" panose="02050604050505020204" pitchFamily="18" charset="0"/>
              </a:rPr>
              <a:t> </a:t>
            </a:r>
            <a:r>
              <a:rPr lang="ru-RU" sz="2000" b="1" i="1" dirty="0" err="1">
                <a:latin typeface="Bookman Old Style" panose="02050604050505020204" pitchFamily="18" charset="0"/>
              </a:rPr>
              <a:t>northern</a:t>
            </a:r>
            <a:r>
              <a:rPr lang="ru-RU" sz="2000" b="1" i="1" dirty="0">
                <a:latin typeface="Bookman Old Style" panose="02050604050505020204" pitchFamily="18" charset="0"/>
              </a:rPr>
              <a:t> </a:t>
            </a:r>
            <a:r>
              <a:rPr lang="ru-RU" sz="2000" b="1" i="1" dirty="0" err="1">
                <a:latin typeface="Bookman Old Style" panose="02050604050505020204" pitchFamily="18" charset="0"/>
              </a:rPr>
              <a:t>hemisphere</a:t>
            </a:r>
            <a:r>
              <a:rPr lang="ru-RU" sz="2000" dirty="0">
                <a:latin typeface="Bookman Old Style" panose="02050604050505020204" pitchFamily="18" charset="0"/>
              </a:rPr>
              <a:t> – </a:t>
            </a:r>
            <a:endParaRPr lang="ru-RU" sz="2000" dirty="0" smtClean="0">
              <a:latin typeface="Bookman Old Style" panose="02050604050505020204" pitchFamily="18" charset="0"/>
            </a:endParaRPr>
          </a:p>
          <a:p>
            <a:pPr lvl="1" algn="ctr" fontAlgn="base"/>
            <a:r>
              <a:rPr lang="ru-RU" dirty="0" smtClean="0">
                <a:latin typeface="Bookman Old Style" panose="02050604050505020204" pitchFamily="18" charset="0"/>
              </a:rPr>
              <a:t>Северное </a:t>
            </a:r>
            <a:r>
              <a:rPr lang="ru-RU" dirty="0">
                <a:latin typeface="Bookman Old Style" panose="02050604050505020204" pitchFamily="18" charset="0"/>
              </a:rPr>
              <a:t>полушарие (как территориальное обозначение) / </a:t>
            </a:r>
            <a:endParaRPr lang="ru-RU" dirty="0" smtClean="0">
              <a:latin typeface="Bookman Old Style" panose="02050604050505020204" pitchFamily="18" charset="0"/>
            </a:endParaRPr>
          </a:p>
          <a:p>
            <a:pPr lvl="1" algn="ctr" fontAlgn="base"/>
            <a:r>
              <a:rPr lang="ru-RU" dirty="0" smtClean="0">
                <a:latin typeface="Bookman Old Style" panose="02050604050505020204" pitchFamily="18" charset="0"/>
              </a:rPr>
              <a:t>северное </a:t>
            </a:r>
            <a:r>
              <a:rPr lang="ru-RU" dirty="0">
                <a:latin typeface="Bookman Old Style" panose="02050604050505020204" pitchFamily="18" charset="0"/>
              </a:rPr>
              <a:t>полушарие (как направление);</a:t>
            </a:r>
            <a:endParaRPr lang="ru-RU" sz="2000" dirty="0">
              <a:latin typeface="Bookman Old Style" panose="02050604050505020204" pitchFamily="18" charset="0"/>
            </a:endParaRPr>
          </a:p>
          <a:p>
            <a:pPr lvl="1" algn="ctr" fontAlgn="base"/>
            <a:r>
              <a:rPr lang="ru-RU" sz="2000" b="1" i="1" dirty="0" err="1">
                <a:latin typeface="Bookman Old Style" panose="02050604050505020204" pitchFamily="18" charset="0"/>
              </a:rPr>
              <a:t>the</a:t>
            </a:r>
            <a:r>
              <a:rPr lang="ru-RU" sz="2000" b="1" i="1" dirty="0">
                <a:latin typeface="Bookman Old Style" panose="02050604050505020204" pitchFamily="18" charset="0"/>
              </a:rPr>
              <a:t> </a:t>
            </a:r>
            <a:r>
              <a:rPr lang="ru-RU" sz="2000" b="1" i="1" dirty="0" err="1">
                <a:latin typeface="Bookman Old Style" panose="02050604050505020204" pitchFamily="18" charset="0"/>
              </a:rPr>
              <a:t>Southern</a:t>
            </a:r>
            <a:r>
              <a:rPr lang="ru-RU" sz="2000" b="1" i="1" dirty="0">
                <a:latin typeface="Bookman Old Style" panose="02050604050505020204" pitchFamily="18" charset="0"/>
              </a:rPr>
              <a:t> </a:t>
            </a:r>
            <a:r>
              <a:rPr lang="ru-RU" sz="2000" b="1" i="1" dirty="0" err="1">
                <a:latin typeface="Bookman Old Style" panose="02050604050505020204" pitchFamily="18" charset="0"/>
              </a:rPr>
              <a:t>Hemisphere</a:t>
            </a:r>
            <a:r>
              <a:rPr lang="ru-RU" sz="2000" dirty="0">
                <a:latin typeface="Bookman Old Style" panose="02050604050505020204" pitchFamily="18" charset="0"/>
              </a:rPr>
              <a:t> / </a:t>
            </a:r>
            <a:r>
              <a:rPr lang="ru-RU" sz="2000" b="1" i="1" dirty="0" err="1">
                <a:latin typeface="Bookman Old Style" panose="02050604050505020204" pitchFamily="18" charset="0"/>
              </a:rPr>
              <a:t>the</a:t>
            </a:r>
            <a:r>
              <a:rPr lang="ru-RU" sz="2000" b="1" i="1" dirty="0">
                <a:latin typeface="Bookman Old Style" panose="02050604050505020204" pitchFamily="18" charset="0"/>
              </a:rPr>
              <a:t> </a:t>
            </a:r>
            <a:r>
              <a:rPr lang="ru-RU" sz="2000" b="1" i="1" dirty="0" err="1">
                <a:latin typeface="Bookman Old Style" panose="02050604050505020204" pitchFamily="18" charset="0"/>
              </a:rPr>
              <a:t>southern</a:t>
            </a:r>
            <a:r>
              <a:rPr lang="ru-RU" sz="2000" b="1" i="1" dirty="0">
                <a:latin typeface="Bookman Old Style" panose="02050604050505020204" pitchFamily="18" charset="0"/>
              </a:rPr>
              <a:t> </a:t>
            </a:r>
            <a:r>
              <a:rPr lang="ru-RU" sz="2000" b="1" i="1" dirty="0" err="1">
                <a:latin typeface="Bookman Old Style" panose="02050604050505020204" pitchFamily="18" charset="0"/>
              </a:rPr>
              <a:t>hemisphere</a:t>
            </a:r>
            <a:r>
              <a:rPr lang="ru-RU" sz="2000" dirty="0">
                <a:latin typeface="Bookman Old Style" panose="02050604050505020204" pitchFamily="18" charset="0"/>
              </a:rPr>
              <a:t> – </a:t>
            </a:r>
            <a:endParaRPr lang="ru-RU" sz="2000" dirty="0" smtClean="0">
              <a:latin typeface="Bookman Old Style" panose="02050604050505020204" pitchFamily="18" charset="0"/>
            </a:endParaRPr>
          </a:p>
          <a:p>
            <a:pPr lvl="1" algn="ctr" fontAlgn="base"/>
            <a:r>
              <a:rPr lang="ru-RU" dirty="0" smtClean="0">
                <a:latin typeface="Bookman Old Style" panose="02050604050505020204" pitchFamily="18" charset="0"/>
              </a:rPr>
              <a:t>Южное </a:t>
            </a:r>
            <a:r>
              <a:rPr lang="ru-RU" dirty="0">
                <a:latin typeface="Bookman Old Style" panose="02050604050505020204" pitchFamily="18" charset="0"/>
              </a:rPr>
              <a:t>полушарие (как территориальное обозначение) / </a:t>
            </a:r>
            <a:endParaRPr lang="ru-RU" dirty="0" smtClean="0">
              <a:latin typeface="Bookman Old Style" panose="02050604050505020204" pitchFamily="18" charset="0"/>
            </a:endParaRPr>
          </a:p>
          <a:p>
            <a:pPr lvl="1" algn="ctr" fontAlgn="base"/>
            <a:r>
              <a:rPr lang="ru-RU" dirty="0" smtClean="0">
                <a:latin typeface="Bookman Old Style" panose="02050604050505020204" pitchFamily="18" charset="0"/>
              </a:rPr>
              <a:t>южное </a:t>
            </a:r>
            <a:r>
              <a:rPr lang="ru-RU" dirty="0">
                <a:latin typeface="Bookman Old Style" panose="02050604050505020204" pitchFamily="18" charset="0"/>
              </a:rPr>
              <a:t>полушарие (как направление).</a:t>
            </a:r>
            <a:endParaRPr lang="ru-RU" sz="2000" dirty="0">
              <a:latin typeface="Bookman Old Style" panose="0205060405050502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7957" y="1926455"/>
            <a:ext cx="4714043" cy="4714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816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2845" y="278674"/>
            <a:ext cx="6356227" cy="26161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fontAlgn="base"/>
            <a:r>
              <a:rPr lang="ru-RU" sz="2000" b="1" u="sng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3) Регионы </a:t>
            </a:r>
            <a:r>
              <a:rPr lang="ru-RU" dirty="0">
                <a:solidFill>
                  <a:srgbClr val="FFFF00"/>
                </a:solidFill>
              </a:rPr>
              <a:t>(</a:t>
            </a:r>
            <a:r>
              <a:rPr lang="ru-RU" sz="2400" dirty="0" err="1">
                <a:solidFill>
                  <a:srgbClr val="FFFF00"/>
                </a:solidFill>
              </a:rPr>
              <a:t>regions</a:t>
            </a:r>
            <a:r>
              <a:rPr lang="ru-RU" dirty="0" smtClean="0">
                <a:solidFill>
                  <a:srgbClr val="FFFF00"/>
                </a:solidFill>
              </a:rPr>
              <a:t>):</a:t>
            </a:r>
          </a:p>
          <a:p>
            <a:pPr lvl="0" fontAlgn="base"/>
            <a:endParaRPr lang="ru-RU" sz="2000" dirty="0"/>
          </a:p>
          <a:p>
            <a:pPr lvl="1" algn="ctr" fontAlgn="base"/>
            <a:r>
              <a:rPr lang="ru-RU" sz="2000" b="1" i="1" dirty="0" err="1">
                <a:latin typeface="Bookman Old Style" panose="02050604050505020204" pitchFamily="18" charset="0"/>
              </a:rPr>
              <a:t>the</a:t>
            </a:r>
            <a:r>
              <a:rPr lang="ru-RU" sz="2000" b="1" i="1" dirty="0">
                <a:latin typeface="Bookman Old Style" panose="02050604050505020204" pitchFamily="18" charset="0"/>
              </a:rPr>
              <a:t> </a:t>
            </a:r>
            <a:r>
              <a:rPr lang="ru-RU" sz="2000" b="1" i="1" dirty="0" err="1">
                <a:latin typeface="Bookman Old Style" panose="02050604050505020204" pitchFamily="18" charset="0"/>
              </a:rPr>
              <a:t>Far</a:t>
            </a:r>
            <a:r>
              <a:rPr lang="ru-RU" sz="2000" b="1" i="1" dirty="0">
                <a:latin typeface="Bookman Old Style" panose="02050604050505020204" pitchFamily="18" charset="0"/>
              </a:rPr>
              <a:t> </a:t>
            </a:r>
            <a:r>
              <a:rPr lang="ru-RU" sz="2000" b="1" i="1" dirty="0" err="1">
                <a:latin typeface="Bookman Old Style" panose="02050604050505020204" pitchFamily="18" charset="0"/>
              </a:rPr>
              <a:t>East</a:t>
            </a:r>
            <a:r>
              <a:rPr lang="ru-RU" dirty="0">
                <a:latin typeface="Bookman Old Style" panose="02050604050505020204" pitchFamily="18" charset="0"/>
              </a:rPr>
              <a:t> – Дальний Восток;</a:t>
            </a:r>
            <a:endParaRPr lang="ru-RU" sz="2000" dirty="0">
              <a:latin typeface="Bookman Old Style" panose="02050604050505020204" pitchFamily="18" charset="0"/>
            </a:endParaRPr>
          </a:p>
          <a:p>
            <a:pPr lvl="1" algn="ctr" fontAlgn="base"/>
            <a:r>
              <a:rPr lang="en-US" sz="2000" b="1" i="1" dirty="0">
                <a:latin typeface="Bookman Old Style" panose="02050604050505020204" pitchFamily="18" charset="0"/>
              </a:rPr>
              <a:t>the north of Canada</a:t>
            </a:r>
            <a:r>
              <a:rPr lang="en-US" sz="1400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север Канады</a:t>
            </a:r>
            <a:r>
              <a:rPr lang="en-US" dirty="0">
                <a:latin typeface="Bookman Old Style" panose="02050604050505020204" pitchFamily="18" charset="0"/>
              </a:rPr>
              <a:t>;</a:t>
            </a:r>
            <a:endParaRPr lang="ru-RU" dirty="0">
              <a:latin typeface="Bookman Old Style" panose="02050604050505020204" pitchFamily="18" charset="0"/>
            </a:endParaRPr>
          </a:p>
          <a:p>
            <a:pPr lvl="1" algn="ctr" fontAlgn="base"/>
            <a:r>
              <a:rPr lang="en-US" sz="2000" b="1" i="1" dirty="0">
                <a:latin typeface="Bookman Old Style" panose="02050604050505020204" pitchFamily="18" charset="0"/>
              </a:rPr>
              <a:t>the Middle East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Ближний Восток</a:t>
            </a:r>
            <a:r>
              <a:rPr lang="en-US" dirty="0">
                <a:latin typeface="Bookman Old Style" panose="02050604050505020204" pitchFamily="18" charset="0"/>
              </a:rPr>
              <a:t>;</a:t>
            </a:r>
            <a:endParaRPr lang="ru-RU" sz="2000" dirty="0">
              <a:latin typeface="Bookman Old Style" panose="02050604050505020204" pitchFamily="18" charset="0"/>
            </a:endParaRPr>
          </a:p>
          <a:p>
            <a:pPr lvl="1" algn="ctr" fontAlgn="base"/>
            <a:r>
              <a:rPr lang="ru-RU" sz="2000" b="1" i="1" dirty="0" err="1">
                <a:latin typeface="Bookman Old Style" panose="02050604050505020204" pitchFamily="18" charset="0"/>
              </a:rPr>
              <a:t>the</a:t>
            </a:r>
            <a:r>
              <a:rPr lang="ru-RU" sz="2000" b="1" i="1" dirty="0">
                <a:latin typeface="Bookman Old Style" panose="02050604050505020204" pitchFamily="18" charset="0"/>
              </a:rPr>
              <a:t> </a:t>
            </a:r>
            <a:r>
              <a:rPr lang="ru-RU" sz="2000" b="1" i="1" dirty="0" err="1">
                <a:latin typeface="Bookman Old Style" panose="02050604050505020204" pitchFamily="18" charset="0"/>
              </a:rPr>
              <a:t>Highlands</a:t>
            </a:r>
            <a:r>
              <a:rPr lang="ru-RU" dirty="0">
                <a:latin typeface="Bookman Old Style" panose="02050604050505020204" pitchFamily="18" charset="0"/>
              </a:rPr>
              <a:t> – Северо-Шотландское нагорье;</a:t>
            </a:r>
            <a:endParaRPr lang="ru-RU" sz="2000" dirty="0">
              <a:latin typeface="Bookman Old Style" panose="02050604050505020204" pitchFamily="18" charset="0"/>
            </a:endParaRPr>
          </a:p>
          <a:p>
            <a:pPr lvl="1" algn="ctr" fontAlgn="base"/>
            <a:r>
              <a:rPr lang="en-US" sz="2000" b="1" i="1" dirty="0">
                <a:latin typeface="Bookman Old Style" panose="02050604050505020204" pitchFamily="18" charset="0"/>
              </a:rPr>
              <a:t>the south of England</a:t>
            </a:r>
            <a:r>
              <a:rPr lang="en-US" sz="1400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юг Англии</a:t>
            </a:r>
            <a:r>
              <a:rPr lang="en-US" dirty="0">
                <a:latin typeface="Bookman Old Style" panose="02050604050505020204" pitchFamily="18" charset="0"/>
              </a:rPr>
              <a:t>;</a:t>
            </a:r>
            <a:endParaRPr lang="ru-RU" dirty="0">
              <a:latin typeface="Bookman Old Style" panose="02050604050505020204" pitchFamily="18" charset="0"/>
            </a:endParaRPr>
          </a:p>
          <a:p>
            <a:pPr lvl="1" algn="ctr" fontAlgn="base"/>
            <a:r>
              <a:rPr lang="ru-RU" sz="2000" b="1" i="1" dirty="0" err="1">
                <a:latin typeface="Bookman Old Style" panose="02050604050505020204" pitchFamily="18" charset="0"/>
              </a:rPr>
              <a:t>the</a:t>
            </a:r>
            <a:r>
              <a:rPr lang="ru-RU" sz="2000" b="1" i="1" dirty="0">
                <a:latin typeface="Bookman Old Style" panose="02050604050505020204" pitchFamily="18" charset="0"/>
              </a:rPr>
              <a:t> </a:t>
            </a:r>
            <a:r>
              <a:rPr lang="ru-RU" sz="2000" b="1" i="1" dirty="0" err="1">
                <a:latin typeface="Bookman Old Style" panose="02050604050505020204" pitchFamily="18" charset="0"/>
              </a:rPr>
              <a:t>Caucasus</a:t>
            </a:r>
            <a:r>
              <a:rPr lang="ru-RU" sz="1400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Кавказ.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37" y="3209779"/>
            <a:ext cx="4961252" cy="34778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351" y="191588"/>
            <a:ext cx="4519593" cy="33896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3763" y="3997939"/>
            <a:ext cx="3384126" cy="22555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0689" y="3713913"/>
            <a:ext cx="2981020" cy="2823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076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87885" y="365508"/>
            <a:ext cx="8052204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/>
            <a:r>
              <a:rPr lang="ru-RU" sz="2000" b="1" u="sng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4) Страны </a:t>
            </a:r>
            <a:r>
              <a:rPr lang="ru-RU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(</a:t>
            </a:r>
            <a:r>
              <a:rPr lang="en-US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countries), </a:t>
            </a:r>
            <a:r>
              <a:rPr lang="ru-RU" sz="2000" b="1" u="sng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названия </a:t>
            </a:r>
            <a:r>
              <a:rPr lang="ru-RU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которых </a:t>
            </a:r>
            <a:endParaRPr lang="ru-RU" sz="2000" b="1" u="sng" dirty="0" smtClean="0">
              <a:solidFill>
                <a:srgbClr val="FFFF00"/>
              </a:solidFill>
              <a:latin typeface="Bookman Old Style" panose="02050604050505020204" pitchFamily="18" charset="0"/>
            </a:endParaRPr>
          </a:p>
          <a:p>
            <a:pPr algn="ctr" fontAlgn="base"/>
            <a:r>
              <a:rPr lang="ru-RU" sz="2000" b="1" u="sng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представляют собой </a:t>
            </a:r>
          </a:p>
          <a:p>
            <a:pPr algn="ctr" fontAlgn="base"/>
            <a:r>
              <a:rPr lang="ru-RU" sz="2000" b="1" u="sng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существительные во множественном числе:</a:t>
            </a:r>
          </a:p>
          <a:p>
            <a:pPr algn="ctr" fontAlgn="base"/>
            <a:endParaRPr lang="ru-RU" sz="2000" b="1" u="sng" dirty="0" smtClean="0">
              <a:solidFill>
                <a:srgbClr val="FFFF00"/>
              </a:solidFill>
              <a:latin typeface="Bookman Old Style" panose="02050604050505020204" pitchFamily="18" charset="0"/>
            </a:endParaRPr>
          </a:p>
          <a:p>
            <a:pPr algn="ctr" fontAlgn="base"/>
            <a:r>
              <a:rPr lang="en-US" sz="2000" b="1" i="1" dirty="0" smtClean="0">
                <a:latin typeface="Bookman Old Style" panose="02050604050505020204" pitchFamily="18" charset="0"/>
              </a:rPr>
              <a:t>the </a:t>
            </a:r>
            <a:r>
              <a:rPr lang="en-US" sz="2000" b="1" i="1" dirty="0">
                <a:latin typeface="Bookman Old Style" panose="02050604050505020204" pitchFamily="18" charset="0"/>
              </a:rPr>
              <a:t>Philippines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Филиппины;</a:t>
            </a:r>
          </a:p>
          <a:p>
            <a:pPr algn="ctr" fontAlgn="base"/>
            <a:r>
              <a:rPr lang="en-US" sz="2000" b="1" i="1" dirty="0">
                <a:latin typeface="Bookman Old Style" panose="02050604050505020204" pitchFamily="18" charset="0"/>
              </a:rPr>
              <a:t>the Netherlands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Нидерланды;</a:t>
            </a:r>
          </a:p>
          <a:p>
            <a:pPr algn="ctr" fontAlgn="base"/>
            <a:r>
              <a:rPr lang="en-US" sz="2000" b="1" i="1" dirty="0">
                <a:latin typeface="Bookman Old Style" panose="02050604050505020204" pitchFamily="18" charset="0"/>
              </a:rPr>
              <a:t>the United States of America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США;</a:t>
            </a:r>
          </a:p>
          <a:p>
            <a:pPr algn="ctr" fontAlgn="base"/>
            <a:r>
              <a:rPr lang="en-US" sz="2000" b="1" i="1" dirty="0">
                <a:latin typeface="Bookman Old Style" panose="02050604050505020204" pitchFamily="18" charset="0"/>
              </a:rPr>
              <a:t>the United Arab Emirates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Объединенные Арабские Эмираты;</a:t>
            </a:r>
          </a:p>
          <a:p>
            <a:pPr algn="ctr" fontAlgn="base"/>
            <a:r>
              <a:rPr lang="en-US" sz="2000" b="1" i="1" dirty="0">
                <a:latin typeface="Bookman Old Style" panose="02050604050505020204" pitchFamily="18" charset="0"/>
              </a:rPr>
              <a:t>the Baltic States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Прибалтика.</a:t>
            </a: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574" y="296092"/>
            <a:ext cx="3344092" cy="209005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900" y="2935878"/>
            <a:ext cx="3796615" cy="254181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5886" y="3875314"/>
            <a:ext cx="4188237" cy="27954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494" y="3423558"/>
            <a:ext cx="3729414" cy="2483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949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5760" y="261257"/>
            <a:ext cx="9645589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/>
            <a:r>
              <a:rPr lang="ru-RU" sz="2000" b="1" u="sng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5) Страны</a:t>
            </a:r>
            <a:r>
              <a:rPr lang="ru-RU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, в названии которых есть слова </a:t>
            </a:r>
            <a:r>
              <a:rPr lang="en-US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kingdom (</a:t>
            </a:r>
            <a:r>
              <a:rPr lang="ru-RU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королевство), </a:t>
            </a:r>
            <a:endParaRPr lang="ru-RU" sz="2000" b="1" u="sng" dirty="0" smtClean="0">
              <a:solidFill>
                <a:srgbClr val="FFFF00"/>
              </a:solidFill>
              <a:latin typeface="Bookman Old Style" panose="02050604050505020204" pitchFamily="18" charset="0"/>
            </a:endParaRPr>
          </a:p>
          <a:p>
            <a:pPr algn="ctr" fontAlgn="base"/>
            <a:r>
              <a:rPr lang="en-US" sz="2000" b="1" u="sng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republic</a:t>
            </a:r>
            <a:r>
              <a:rPr lang="en-US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 (</a:t>
            </a:r>
            <a:r>
              <a:rPr lang="ru-RU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республика), </a:t>
            </a:r>
            <a:r>
              <a:rPr lang="en-US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federation (</a:t>
            </a:r>
            <a:r>
              <a:rPr lang="ru-RU" sz="2000" b="1" u="sng" dirty="0">
                <a:solidFill>
                  <a:srgbClr val="FFFF00"/>
                </a:solidFill>
                <a:latin typeface="Bookman Old Style" panose="02050604050505020204" pitchFamily="18" charset="0"/>
              </a:rPr>
              <a:t>федерация</a:t>
            </a:r>
            <a:r>
              <a:rPr lang="ru-RU" sz="2000" b="1" u="sng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):</a:t>
            </a:r>
          </a:p>
          <a:p>
            <a:pPr algn="ctr" fontAlgn="base"/>
            <a:endParaRPr lang="ru-RU" sz="2000" b="1" u="sng" dirty="0" smtClean="0">
              <a:latin typeface="Bookman Old Style" panose="02050604050505020204" pitchFamily="18" charset="0"/>
            </a:endParaRPr>
          </a:p>
          <a:p>
            <a:pPr algn="ctr" fontAlgn="base"/>
            <a:r>
              <a:rPr lang="en-US" sz="2000" b="1" i="1" dirty="0" smtClean="0">
                <a:latin typeface="Bookman Old Style" panose="02050604050505020204" pitchFamily="18" charset="0"/>
              </a:rPr>
              <a:t>the </a:t>
            </a:r>
            <a:r>
              <a:rPr lang="en-US" sz="2000" b="1" i="1" dirty="0">
                <a:latin typeface="Bookman Old Style" panose="02050604050505020204" pitchFamily="18" charset="0"/>
              </a:rPr>
              <a:t>United Kingdom of Great Britain and Northern Ireland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endParaRPr lang="ru-RU" dirty="0" smtClean="0">
              <a:latin typeface="Bookman Old Style" panose="02050604050505020204" pitchFamily="18" charset="0"/>
            </a:endParaRPr>
          </a:p>
          <a:p>
            <a:pPr algn="ctr" fontAlgn="base"/>
            <a:r>
              <a:rPr lang="ru-RU" dirty="0" smtClean="0">
                <a:latin typeface="Bookman Old Style" panose="02050604050505020204" pitchFamily="18" charset="0"/>
              </a:rPr>
              <a:t>Объединенное </a:t>
            </a:r>
            <a:r>
              <a:rPr lang="ru-RU" dirty="0">
                <a:latin typeface="Bookman Old Style" panose="02050604050505020204" pitchFamily="18" charset="0"/>
              </a:rPr>
              <a:t>Королевство Великобритании и Северной Ирландии;</a:t>
            </a:r>
          </a:p>
          <a:p>
            <a:pPr algn="ctr" fontAlgn="base"/>
            <a:r>
              <a:rPr lang="en-US" sz="2000" b="1" i="1" dirty="0">
                <a:latin typeface="Bookman Old Style" panose="02050604050505020204" pitchFamily="18" charset="0"/>
              </a:rPr>
              <a:t>the Kingdom of Denmark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Королевство Дании;</a:t>
            </a:r>
          </a:p>
          <a:p>
            <a:pPr algn="ctr" fontAlgn="base"/>
            <a:r>
              <a:rPr lang="en-US" sz="2000" b="1" i="1" dirty="0">
                <a:latin typeface="Bookman Old Style" panose="02050604050505020204" pitchFamily="18" charset="0"/>
              </a:rPr>
              <a:t>the Republic of Cuba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Республика Куба;</a:t>
            </a:r>
          </a:p>
          <a:p>
            <a:pPr fontAlgn="base"/>
            <a:r>
              <a:rPr lang="en-US" sz="2000" b="1" i="1" dirty="0">
                <a:latin typeface="Bookman Old Style" panose="02050604050505020204" pitchFamily="18" charset="0"/>
              </a:rPr>
              <a:t>the German Federal Republic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Федеративная Республика Германии;</a:t>
            </a:r>
          </a:p>
          <a:p>
            <a:pPr algn="ctr" fontAlgn="base"/>
            <a:r>
              <a:rPr lang="en-US" sz="2000" b="1" i="1" dirty="0">
                <a:latin typeface="Bookman Old Style" panose="02050604050505020204" pitchFamily="18" charset="0"/>
              </a:rPr>
              <a:t>the Russian Federation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Российская Федерация;</a:t>
            </a:r>
          </a:p>
          <a:p>
            <a:pPr algn="ctr" fontAlgn="base"/>
            <a:r>
              <a:rPr lang="en-US" sz="2000" b="1" i="1" dirty="0">
                <a:latin typeface="Bookman Old Style" panose="02050604050505020204" pitchFamily="18" charset="0"/>
              </a:rPr>
              <a:t>the Czech Republic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Чешская Республика;</a:t>
            </a:r>
          </a:p>
          <a:p>
            <a:pPr fontAlgn="base"/>
            <a:r>
              <a:rPr lang="en-US" sz="2000" b="1" i="1" dirty="0">
                <a:latin typeface="Bookman Old Style" panose="02050604050505020204" pitchFamily="18" charset="0"/>
              </a:rPr>
              <a:t>the People’s Republic of China</a:t>
            </a:r>
            <a:r>
              <a:rPr lang="en-US" dirty="0">
                <a:latin typeface="Bookman Old Style" panose="02050604050505020204" pitchFamily="18" charset="0"/>
              </a:rPr>
              <a:t> – </a:t>
            </a:r>
            <a:r>
              <a:rPr lang="ru-RU" dirty="0">
                <a:latin typeface="Bookman Old Style" panose="02050604050505020204" pitchFamily="18" charset="0"/>
              </a:rPr>
              <a:t>Китайская Народная Республика.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656" y="3881004"/>
            <a:ext cx="2397037" cy="25624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2453" y="1295392"/>
            <a:ext cx="2620168" cy="35552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7824" y="4370451"/>
            <a:ext cx="2738244" cy="230485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3650" y="3881004"/>
            <a:ext cx="3568803" cy="2155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176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269</TotalTime>
  <Words>482</Words>
  <Application>Microsoft Office PowerPoint</Application>
  <PresentationFormat>Широкоэкранный</PresentationFormat>
  <Paragraphs>266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1" baseType="lpstr">
      <vt:lpstr>Algerian</vt:lpstr>
      <vt:lpstr>Arial</vt:lpstr>
      <vt:lpstr>Bookman Old Style</vt:lpstr>
      <vt:lpstr>Century Gothic</vt:lpstr>
      <vt:lpstr>Comic Sans MS</vt:lpstr>
      <vt:lpstr>Wingdings 3</vt:lpstr>
      <vt:lpstr>Ион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30</cp:revision>
  <dcterms:created xsi:type="dcterms:W3CDTF">2020-04-21T14:31:42Z</dcterms:created>
  <dcterms:modified xsi:type="dcterms:W3CDTF">2021-04-01T18:37:30Z</dcterms:modified>
</cp:coreProperties>
</file>