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1" r:id="rId5"/>
    <p:sldId id="259" r:id="rId6"/>
    <p:sldId id="260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51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B953E2-5C2A-442E-B88D-09D998D1EF30}" type="datetimeFigureOut">
              <a:rPr lang="ru-RU" smtClean="0"/>
              <a:pPr/>
              <a:t>15.02.2017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5D2195-C7B1-481C-A9B6-0B15C94A30E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B953E2-5C2A-442E-B88D-09D998D1EF30}" type="datetimeFigureOut">
              <a:rPr lang="ru-RU" smtClean="0"/>
              <a:pPr/>
              <a:t>15.02.2017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5D2195-C7B1-481C-A9B6-0B15C94A30E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B953E2-5C2A-442E-B88D-09D998D1EF30}" type="datetimeFigureOut">
              <a:rPr lang="ru-RU" smtClean="0"/>
              <a:pPr/>
              <a:t>15.02.2017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5D2195-C7B1-481C-A9B6-0B15C94A30E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B953E2-5C2A-442E-B88D-09D998D1EF30}" type="datetimeFigureOut">
              <a:rPr lang="ru-RU" smtClean="0"/>
              <a:pPr/>
              <a:t>15.02.2017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5D2195-C7B1-481C-A9B6-0B15C94A30E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B953E2-5C2A-442E-B88D-09D998D1EF30}" type="datetimeFigureOut">
              <a:rPr lang="ru-RU" smtClean="0"/>
              <a:pPr/>
              <a:t>15.02.2017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5D2195-C7B1-481C-A9B6-0B15C94A30E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B953E2-5C2A-442E-B88D-09D998D1EF30}" type="datetimeFigureOut">
              <a:rPr lang="ru-RU" smtClean="0"/>
              <a:pPr/>
              <a:t>15.02.2017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5D2195-C7B1-481C-A9B6-0B15C94A30E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B953E2-5C2A-442E-B88D-09D998D1EF30}" type="datetimeFigureOut">
              <a:rPr lang="ru-RU" smtClean="0"/>
              <a:pPr/>
              <a:t>15.02.2017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5D2195-C7B1-481C-A9B6-0B15C94A30E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B953E2-5C2A-442E-B88D-09D998D1EF30}" type="datetimeFigureOut">
              <a:rPr lang="ru-RU" smtClean="0"/>
              <a:pPr/>
              <a:t>15.02.2017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5D2195-C7B1-481C-A9B6-0B15C94A30E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B953E2-5C2A-442E-B88D-09D998D1EF30}" type="datetimeFigureOut">
              <a:rPr lang="ru-RU" smtClean="0"/>
              <a:pPr/>
              <a:t>15.02.2017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5D2195-C7B1-481C-A9B6-0B15C94A30E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B953E2-5C2A-442E-B88D-09D998D1EF30}" type="datetimeFigureOut">
              <a:rPr lang="ru-RU" smtClean="0"/>
              <a:pPr/>
              <a:t>15.02.2017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5D2195-C7B1-481C-A9B6-0B15C94A30E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B953E2-5C2A-442E-B88D-09D998D1EF30}" type="datetimeFigureOut">
              <a:rPr lang="ru-RU" smtClean="0"/>
              <a:pPr/>
              <a:t>15.02.2017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5D2195-C7B1-481C-A9B6-0B15C94A30E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B953E2-5C2A-442E-B88D-09D998D1EF30}" type="datetimeFigureOut">
              <a:rPr lang="ru-RU" smtClean="0"/>
              <a:pPr/>
              <a:t>15.02.2017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5D2195-C7B1-481C-A9B6-0B15C94A30EA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7" Type="http://schemas.openxmlformats.org/officeDocument/2006/relationships/image" Target="../media/image7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st.depositphotos.com/1007712/3781/v/950/depositphotos_37816171-abstract-road-bridge-icon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4214818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14348" y="3214686"/>
            <a:ext cx="7772400" cy="1470025"/>
          </a:xfrm>
        </p:spPr>
        <p:txBody>
          <a:bodyPr>
            <a:normAutofit/>
          </a:bodyPr>
          <a:lstStyle/>
          <a:p>
            <a:r>
              <a:rPr lang="ru-RU" sz="6000" b="1" dirty="0" smtClean="0">
                <a:solidFill>
                  <a:schemeClr val="tx2">
                    <a:lumMod val="50000"/>
                  </a:schemeClr>
                </a:solidFill>
              </a:rPr>
              <a:t>МЫ СТРОИМ МОСТ</a:t>
            </a:r>
            <a:endParaRPr lang="ru-RU" sz="6000" b="1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chemeClr val="tx2">
                    <a:lumMod val="50000"/>
                  </a:schemeClr>
                </a:solidFill>
              </a:rPr>
              <a:t>ПРАВИЛА</a:t>
            </a:r>
            <a:endParaRPr lang="ru-RU" b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285860"/>
            <a:ext cx="8229600" cy="5143536"/>
          </a:xfrm>
        </p:spPr>
        <p:txBody>
          <a:bodyPr>
            <a:normAutofit fontScale="92500" lnSpcReduction="20000"/>
          </a:bodyPr>
          <a:lstStyle/>
          <a:p>
            <a:pPr lvl="0"/>
            <a:r>
              <a:rPr lang="ru-RU" dirty="0">
                <a:solidFill>
                  <a:schemeClr val="tx2">
                    <a:lumMod val="50000"/>
                  </a:schemeClr>
                </a:solidFill>
              </a:rPr>
              <a:t>для работы вы используете только выданные материалы;</a:t>
            </a:r>
          </a:p>
          <a:p>
            <a:pPr lvl="0"/>
            <a:r>
              <a:rPr lang="ru-RU" dirty="0">
                <a:solidFill>
                  <a:schemeClr val="tx2">
                    <a:lumMod val="50000"/>
                  </a:schemeClr>
                </a:solidFill>
              </a:rPr>
              <a:t>группы не должны контактировать между собой;</a:t>
            </a:r>
          </a:p>
          <a:p>
            <a:pPr lvl="0"/>
            <a:r>
              <a:rPr lang="ru-RU" dirty="0">
                <a:solidFill>
                  <a:schemeClr val="tx2">
                    <a:lumMod val="50000"/>
                  </a:schemeClr>
                </a:solidFill>
              </a:rPr>
              <a:t>координация работы 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осуществляется </a:t>
            </a:r>
            <a:r>
              <a:rPr lang="ru-RU" dirty="0">
                <a:solidFill>
                  <a:schemeClr val="tx2">
                    <a:lumMod val="50000"/>
                  </a:schemeClr>
                </a:solidFill>
              </a:rPr>
              <a:t>переговорщиками от каждой группы (их вы выберете сами); встречаться переговорщики будут за пределами класса.</a:t>
            </a:r>
          </a:p>
          <a:p>
            <a:pPr lvl="0"/>
            <a:r>
              <a:rPr lang="ru-RU" dirty="0">
                <a:solidFill>
                  <a:schemeClr val="tx2">
                    <a:lumMod val="50000"/>
                  </a:schemeClr>
                </a:solidFill>
              </a:rPr>
              <a:t>переговорщики могут встречаться только три раза: через 7 мин., через 15 мин. и через 20 мин. после начала работы; встреча не должна превышать 1,5 мин.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ТРЕБОВАНИЯ К МОСТУ</a:t>
            </a:r>
            <a:endParaRPr lang="ru-RU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dirty="0">
                <a:solidFill>
                  <a:schemeClr val="tx2">
                    <a:lumMod val="50000"/>
                  </a:schemeClr>
                </a:solidFill>
              </a:rPr>
              <a:t>высота моста – 15 см;</a:t>
            </a:r>
          </a:p>
          <a:p>
            <a:pPr lvl="0"/>
            <a:r>
              <a:rPr lang="ru-RU" dirty="0">
                <a:solidFill>
                  <a:schemeClr val="tx2">
                    <a:lumMod val="50000"/>
                  </a:schemeClr>
                </a:solidFill>
              </a:rPr>
              <a:t>общая длина моста – 50 см;</a:t>
            </a:r>
          </a:p>
          <a:p>
            <a:pPr lvl="0"/>
            <a:r>
              <a:rPr lang="ru-RU" dirty="0">
                <a:solidFill>
                  <a:schemeClr val="tx2">
                    <a:lumMod val="50000"/>
                  </a:schemeClr>
                </a:solidFill>
              </a:rPr>
              <a:t>ширина моста – 15 см;</a:t>
            </a:r>
          </a:p>
          <a:p>
            <a:pPr lvl="0"/>
            <a:r>
              <a:rPr lang="ru-RU" dirty="0">
                <a:solidFill>
                  <a:schemeClr val="tx2">
                    <a:lumMod val="50000"/>
                  </a:schemeClr>
                </a:solidFill>
              </a:rPr>
              <a:t>половинки моста д.б. соединены между собой;</a:t>
            </a:r>
          </a:p>
          <a:p>
            <a:pPr lvl="0"/>
            <a:r>
              <a:rPr lang="ru-RU" dirty="0">
                <a:solidFill>
                  <a:schemeClr val="tx2">
                    <a:lumMod val="50000"/>
                  </a:schemeClr>
                </a:solidFill>
              </a:rPr>
              <a:t>в теч. 10 сек мост должен выдержать вес пенала.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034682"/>
          </a:xfrm>
        </p:spPr>
        <p:txBody>
          <a:bodyPr>
            <a:normAutofit/>
          </a:bodyPr>
          <a:lstStyle/>
          <a:p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Какие проблемы могут возникнуть?</a:t>
            </a:r>
            <a:b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</a:br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Не хватит времени.</a:t>
            </a:r>
            <a:b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</a:br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Не сможем договориться.</a:t>
            </a:r>
            <a:b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</a:br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Мост не будет соответствовать требованиям.</a:t>
            </a:r>
            <a:b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</a:br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Не получится работать командой.</a:t>
            </a:r>
            <a:b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</a:br>
            <a:endParaRPr lang="ru-RU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338990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511288"/>
          </a:xfrm>
        </p:spPr>
        <p:txBody>
          <a:bodyPr>
            <a:normAutofit/>
          </a:bodyPr>
          <a:lstStyle/>
          <a:p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Самоанализ групп по результатам работы:</a:t>
            </a:r>
            <a:endParaRPr lang="ru-RU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928802"/>
            <a:ext cx="8229600" cy="4197361"/>
          </a:xfrm>
        </p:spPr>
        <p:txBody>
          <a:bodyPr>
            <a:normAutofit lnSpcReduction="10000"/>
          </a:bodyPr>
          <a:lstStyle/>
          <a:p>
            <a:pPr lvl="0"/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Какова </a:t>
            </a:r>
            <a:r>
              <a:rPr lang="ru-RU" dirty="0">
                <a:solidFill>
                  <a:schemeClr val="tx2">
                    <a:lumMod val="50000"/>
                  </a:schemeClr>
                </a:solidFill>
              </a:rPr>
              <a:t>была цель вашей работы?</a:t>
            </a:r>
          </a:p>
          <a:p>
            <a:pPr lvl="0"/>
            <a:r>
              <a:rPr lang="ru-RU" dirty="0">
                <a:solidFill>
                  <a:schemeClr val="tx2">
                    <a:lumMod val="50000"/>
                  </a:schemeClr>
                </a:solidFill>
              </a:rPr>
              <a:t>Удалось ли достичь поставленной цели? Почему?</a:t>
            </a:r>
          </a:p>
          <a:p>
            <a:pPr lvl="0"/>
            <a:r>
              <a:rPr lang="ru-RU" dirty="0">
                <a:solidFill>
                  <a:schemeClr val="tx2">
                    <a:lumMod val="50000"/>
                  </a:schemeClr>
                </a:solidFill>
              </a:rPr>
              <a:t>Какие трудности возникли? Удалось ли избежать проблем, озвученных в начале урока?</a:t>
            </a:r>
          </a:p>
          <a:p>
            <a:pPr lvl="0"/>
            <a:r>
              <a:rPr lang="ru-RU" dirty="0">
                <a:solidFill>
                  <a:schemeClr val="tx2">
                    <a:lumMod val="50000"/>
                  </a:schemeClr>
                </a:solidFill>
              </a:rPr>
              <a:t>Совпадает ли ваше мнение с мнением наблюдателей?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F:\мост 5.jpg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7158" y="642918"/>
            <a:ext cx="2714644" cy="20272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Рисунок 4" descr="F:\мост.jp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28596" y="3143248"/>
            <a:ext cx="2214578" cy="22860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Рисунок 5" descr="F:\мост 4.jpg"/>
          <p:cNvPicPr/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643702" y="428604"/>
            <a:ext cx="2214578" cy="21431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Рисунок 6" descr="F:\мост 3.jpg"/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071802" y="3143248"/>
            <a:ext cx="3071834" cy="22145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Рисунок 7" descr="F:\мост 2.jpg"/>
          <p:cNvPicPr/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3428992" y="428604"/>
            <a:ext cx="2786082" cy="20571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Рисунок 8" descr="F:\МОСТ 6.jpg"/>
          <p:cNvPicPr/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6357950" y="3357562"/>
            <a:ext cx="2571768" cy="19288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097" name="Rectangle 1"/>
          <p:cNvSpPr>
            <a:spLocks noChangeArrowheads="1"/>
          </p:cNvSpPr>
          <p:nvPr/>
        </p:nvSpPr>
        <p:spPr bwMode="auto">
          <a:xfrm>
            <a:off x="1428728" y="0"/>
            <a:ext cx="6455999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Люди одиноки, потому что вместо мостов они строят стены.</a:t>
            </a:r>
            <a:endParaRPr kumimoji="0" lang="ru-RU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357158" y="2714620"/>
            <a:ext cx="842968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Сила команды </a:t>
            </a:r>
            <a:r>
              <a:rPr kumimoji="0" lang="ru-RU" sz="1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—</a:t>
            </a:r>
            <a:r>
              <a:rPr kumimoji="0" lang="ru-RU" sz="1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каждый ее участник. Сила каждого участника </a:t>
            </a:r>
            <a:r>
              <a:rPr kumimoji="0" lang="ru-RU" sz="1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—</a:t>
            </a:r>
            <a:r>
              <a:rPr kumimoji="0" lang="ru-RU" sz="1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команда.</a:t>
            </a:r>
            <a:endParaRPr kumimoji="0" lang="ru-RU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099" name="Rectangle 3"/>
          <p:cNvSpPr>
            <a:spLocks noChangeArrowheads="1"/>
          </p:cNvSpPr>
          <p:nvPr/>
        </p:nvSpPr>
        <p:spPr bwMode="auto">
          <a:xfrm>
            <a:off x="357158" y="5715016"/>
            <a:ext cx="8501122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То, как команда играет как единое целое, определяет ее успех. У вас может быть самая большая группа мировых звезд, но если они не будут играть вместе, то клуб не будет стоить и десяти центов.</a:t>
            </a:r>
            <a:endParaRPr kumimoji="0" lang="ru-RU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109</TotalTime>
  <Words>222</Words>
  <Application>Microsoft Office PowerPoint</Application>
  <PresentationFormat>Экран (4:3)</PresentationFormat>
  <Paragraphs>21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0" baseType="lpstr">
      <vt:lpstr>Arial</vt:lpstr>
      <vt:lpstr>Calibri</vt:lpstr>
      <vt:lpstr>Times New Roman</vt:lpstr>
      <vt:lpstr>Тема Office</vt:lpstr>
      <vt:lpstr>МЫ СТРОИМ МОСТ</vt:lpstr>
      <vt:lpstr>ПРАВИЛА</vt:lpstr>
      <vt:lpstr>ТРЕБОВАНИЯ К МОСТУ</vt:lpstr>
      <vt:lpstr>Какие проблемы могут возникнуть? Не хватит времени. Не сможем договориться. Мост не будет соответствовать требованиям. Не получится работать командой. </vt:lpstr>
      <vt:lpstr>Самоанализ групп по результатам работы:</vt:lpstr>
      <vt:lpstr>Презентация PowerPoint</vt:lpstr>
    </vt:vector>
  </TitlesOfParts>
  <Company>School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МЫ СТРОИМ МОСТ</dc:title>
  <dc:creator>Администратор</dc:creator>
  <cp:lastModifiedBy>Учитель</cp:lastModifiedBy>
  <cp:revision>6</cp:revision>
  <dcterms:created xsi:type="dcterms:W3CDTF">2017-02-14T12:15:19Z</dcterms:created>
  <dcterms:modified xsi:type="dcterms:W3CDTF">2017-02-15T10:05:37Z</dcterms:modified>
</cp:coreProperties>
</file>