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notesMasterIdLst>
    <p:notesMasterId r:id="rId34"/>
  </p:notesMasterIdLst>
  <p:handoutMasterIdLst>
    <p:handoutMasterId r:id="rId35"/>
  </p:handoutMasterIdLst>
  <p:sldIdLst>
    <p:sldId id="259" r:id="rId2"/>
    <p:sldId id="317" r:id="rId3"/>
    <p:sldId id="315" r:id="rId4"/>
    <p:sldId id="288" r:id="rId5"/>
    <p:sldId id="289" r:id="rId6"/>
    <p:sldId id="292" r:id="rId7"/>
    <p:sldId id="290" r:id="rId8"/>
    <p:sldId id="294" r:id="rId9"/>
    <p:sldId id="293" r:id="rId10"/>
    <p:sldId id="297" r:id="rId11"/>
    <p:sldId id="298" r:id="rId12"/>
    <p:sldId id="299" r:id="rId13"/>
    <p:sldId id="296" r:id="rId14"/>
    <p:sldId id="300" r:id="rId15"/>
    <p:sldId id="282" r:id="rId16"/>
    <p:sldId id="291" r:id="rId17"/>
    <p:sldId id="283" r:id="rId18"/>
    <p:sldId id="284" r:id="rId19"/>
    <p:sldId id="301" r:id="rId20"/>
    <p:sldId id="302" r:id="rId21"/>
    <p:sldId id="305" r:id="rId22"/>
    <p:sldId id="304" r:id="rId23"/>
    <p:sldId id="295" r:id="rId24"/>
    <p:sldId id="309" r:id="rId25"/>
    <p:sldId id="310" r:id="rId26"/>
    <p:sldId id="312" r:id="rId27"/>
    <p:sldId id="314" r:id="rId28"/>
    <p:sldId id="313" r:id="rId29"/>
    <p:sldId id="307" r:id="rId30"/>
    <p:sldId id="269" r:id="rId31"/>
    <p:sldId id="316" r:id="rId32"/>
    <p:sldId id="286" r:id="rId33"/>
  </p:sldIdLst>
  <p:sldSz cx="9144000" cy="6858000" type="screen4x3"/>
  <p:notesSz cx="6810375" cy="9942513"/>
  <p:defaultTextStyle>
    <a:defPPr>
      <a:defRPr lang="ru-RU"/>
    </a:defPPr>
    <a:lvl1pPr marL="0" algn="l" defTabSz="914400" rtl="0" eaLnBrk="1" latinLnBrk="0" hangingPunct="1">
      <a:defRPr lang="ru-RU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lang="ru-RU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lang="ru-RU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lang="ru-RU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lang="ru-RU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lang="ru-RU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lang="ru-RU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lang="ru-RU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lang="ru-RU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779CC93D-E52E-4D84-901B-11D7331DD495}">
          <p14:sldIdLst>
            <p14:sldId id="259"/>
            <p14:sldId id="317"/>
            <p14:sldId id="315"/>
            <p14:sldId id="288"/>
            <p14:sldId id="289"/>
            <p14:sldId id="292"/>
            <p14:sldId id="290"/>
            <p14:sldId id="294"/>
            <p14:sldId id="293"/>
            <p14:sldId id="297"/>
            <p14:sldId id="298"/>
            <p14:sldId id="299"/>
            <p14:sldId id="296"/>
            <p14:sldId id="300"/>
            <p14:sldId id="282"/>
            <p14:sldId id="291"/>
          </p14:sldIdLst>
        </p14:section>
        <p14:section name="Обзор и цели" id="{ABA716BF-3A5C-4ADB-94C9-CFEF84EBA240}">
          <p14:sldIdLst>
            <p14:sldId id="283"/>
            <p14:sldId id="284"/>
            <p14:sldId id="301"/>
            <p14:sldId id="302"/>
            <p14:sldId id="305"/>
            <p14:sldId id="304"/>
            <p14:sldId id="295"/>
            <p14:sldId id="309"/>
            <p14:sldId id="310"/>
            <p14:sldId id="312"/>
            <p14:sldId id="314"/>
            <p14:sldId id="313"/>
            <p14:sldId id="307"/>
            <p14:sldId id="269"/>
            <p14:sldId id="316"/>
          </p14:sldIdLst>
        </p14:section>
        <p14:section name="Раздел 1" id="{6D9936A3-3945-4757-BC8B-B5C252D8E036}">
          <p14:sldIdLst>
            <p14:sldId id="286"/>
          </p14:sldIdLst>
        </p14:section>
        <p14:section name="Образцы слайдов для визуальных элементов" id="{BAB3A466-96C9-4230-9978-795378D75699}">
          <p14:sldIdLst/>
        </p14:section>
        <p14:section name="Пример" id="{8C0305C9-B152-4FBA-A789-FE1976D53990}">
          <p14:sldIdLst/>
        </p14:section>
        <p14:section name="Заключение и итог" id="{790CEF5B-569A-4C2F-BED5-750B08C0E5AD}">
          <p14:sldIdLst/>
        </p14:section>
        <p14:section name="Приложение" id="{3F78B471-41DA-46F2-A8E4-97E471896AB3}">
          <p14:sldIdLst/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32" userDrawn="1">
          <p15:clr>
            <a:srgbClr val="A4A3A4"/>
          </p15:clr>
        </p15:guide>
        <p15:guide id="2" pos="2145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9ED6"/>
    <a:srgbClr val="003300"/>
  </p:clrMru>
  <p:extLst>
    <p:ext uri="{E76CE94A-603C-4142-B9EB-6D1370010A27}">
      <p14:discardImageEditData xmlns:p14="http://schemas.microsoft.com/office/powerpoint/2010/main" val="1"/>
    </p:ext>
    <p:ext uri="{D31A062A-798A-4329-ABDD-BBA856620510}">
      <p14:defaultImageDpi xmlns:p14="http://schemas.microsoft.com/office/powerpoint/2010/main" val="96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174" autoAdjust="0"/>
    <p:restoredTop sz="83977" autoAdjust="0"/>
  </p:normalViewPr>
  <p:slideViewPr>
    <p:cSldViewPr>
      <p:cViewPr varScale="1">
        <p:scale>
          <a:sx n="83" d="100"/>
          <a:sy n="83" d="100"/>
        </p:scale>
        <p:origin x="1565" y="6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54" d="100"/>
        <a:sy n="154" d="100"/>
      </p:scale>
      <p:origin x="0" y="0"/>
    </p:cViewPr>
  </p:sorterViewPr>
  <p:notesViewPr>
    <p:cSldViewPr>
      <p:cViewPr varScale="1">
        <p:scale>
          <a:sx n="83" d="100"/>
          <a:sy n="83" d="100"/>
        </p:scale>
        <p:origin x="-3144" y="-96"/>
      </p:cViewPr>
      <p:guideLst>
        <p:guide orient="horz" pos="3132"/>
        <p:guide pos="2145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handoutMaster" Target="handoutMasters/handoutMaster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51163" cy="49712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latinLnBrk="0">
              <a:defRPr lang="ru-RU" sz="1200"/>
            </a:lvl1pPr>
          </a:lstStyle>
          <a:p>
            <a:endParaRPr lang="ru-RU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7636" y="0"/>
            <a:ext cx="2951163" cy="49712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latinLnBrk="0">
              <a:defRPr lang="ru-RU" sz="1200"/>
            </a:lvl1pPr>
          </a:lstStyle>
          <a:p>
            <a:fld id="{D83FDC75-7F73-4A4A-A77C-09AADF00E0EA}" type="datetimeFigureOut">
              <a:rPr lang="ru-RU" smtClean="0"/>
              <a:pPr/>
              <a:t>13.09.2021</a:t>
            </a:fld>
            <a:endParaRPr lang="ru-R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43662"/>
            <a:ext cx="2951163" cy="49712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latinLnBrk="0">
              <a:defRPr lang="ru-RU" sz="1200"/>
            </a:lvl1pPr>
          </a:lstStyle>
          <a:p>
            <a:endParaRPr lang="ru-R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7636" y="9443662"/>
            <a:ext cx="2951163" cy="49712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latinLnBrk="0">
              <a:defRPr lang="ru-RU" sz="1200"/>
            </a:lvl1pPr>
          </a:lstStyle>
          <a:p>
            <a:fld id="{459226BF-1F13-42D3-80DC-373E7ADD1EBC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3529433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51163" cy="49712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latinLnBrk="0">
              <a:defRPr lang="ru-RU" sz="1200"/>
            </a:lvl1pPr>
          </a:lstStyle>
          <a:p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7636" y="0"/>
            <a:ext cx="2951163" cy="49712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latinLnBrk="0">
              <a:defRPr lang="ru-RU" sz="1200"/>
            </a:lvl1pPr>
          </a:lstStyle>
          <a:p>
            <a:fld id="{48AEF76B-3757-4A0B-AF93-28494465C1DD}" type="datetimeFigureOut">
              <a:pPr/>
              <a:t>13.09.2021</a:t>
            </a:fld>
            <a:endParaRPr lang="ru-R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20750" y="746125"/>
            <a:ext cx="4968875" cy="3727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1038" y="4722694"/>
            <a:ext cx="5448300" cy="447413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43662"/>
            <a:ext cx="2951163" cy="49712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latinLnBrk="0">
              <a:defRPr lang="ru-RU" sz="1200"/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7636" y="9443662"/>
            <a:ext cx="2951163" cy="49712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latinLnBrk="0">
              <a:defRPr lang="ru-RU" sz="1200"/>
            </a:lvl1pPr>
          </a:lstStyle>
          <a:p>
            <a:fld id="{75693FD4-8F83-4EF7-AC3F-0DC0388986B0}" type="slidenum"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647950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lang="ru-RU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lang="ru-RU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lang="ru-RU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lang="ru-RU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lang="ru-RU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lang="ru-RU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lang="ru-RU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lang="ru-RU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lang="ru-RU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ru-RU"/>
            </a:pPr>
            <a:r>
              <a:rPr lang="ru-RU" dirty="0"/>
              <a:t>Этот шаблон можно использовать как начальный файл для представления учебных материалов группе слушателей.</a:t>
            </a:r>
          </a:p>
          <a:p>
            <a:endParaRPr lang="ru-RU" dirty="0"/>
          </a:p>
          <a:p>
            <a:pPr lvl="0"/>
            <a:r>
              <a:rPr lang="ru-RU" sz="1200" b="1" dirty="0"/>
              <a:t>Разделы</a:t>
            </a:r>
            <a:endParaRPr lang="ru-RU" sz="1200" b="0" dirty="0"/>
          </a:p>
          <a:p>
            <a:pPr lvl="0"/>
            <a:r>
              <a:rPr lang="ru-RU" sz="1200" b="0" dirty="0"/>
              <a:t>Для добавления разделов щелкните слайд правой кнопкой мыши.</a:t>
            </a:r>
            <a:r>
              <a:rPr lang="ru-RU" sz="1200" b="0" baseline="0" dirty="0"/>
              <a:t> Разделы позволяют упорядочить слайды и организовать совместную работу нескольких авторов.</a:t>
            </a:r>
            <a:endParaRPr lang="ru-RU" sz="1200" b="0" dirty="0"/>
          </a:p>
          <a:p>
            <a:pPr lvl="0"/>
            <a:endParaRPr lang="ru-RU" sz="1200" b="1" dirty="0"/>
          </a:p>
          <a:p>
            <a:pPr lvl="0"/>
            <a:r>
              <a:rPr lang="ru-RU" sz="1200" b="1" dirty="0"/>
              <a:t>Заметки</a:t>
            </a:r>
          </a:p>
          <a:p>
            <a:pPr lvl="0"/>
            <a:r>
              <a:rPr lang="ru-RU" sz="1200" dirty="0"/>
              <a:t>Используйте раздел заметок для размещения заметок докладчика или дополнительных сведений для аудитории.</a:t>
            </a:r>
            <a:r>
              <a:rPr lang="ru-RU" sz="1200" baseline="0" dirty="0"/>
              <a:t> Во время воспроизведения презентации эти заметки отображаются в представлении презентации. </a:t>
            </a:r>
          </a:p>
          <a:p>
            <a:pPr lvl="0">
              <a:buFontTx/>
              <a:buNone/>
            </a:pPr>
            <a:r>
              <a:rPr lang="ru-RU" sz="1200" dirty="0"/>
              <a:t>Обращайте внимание на размер шрифта (важно обеспечить различимость при ослабленном зрении, видеосъемке и чтении с экрана)</a:t>
            </a:r>
          </a:p>
          <a:p>
            <a:pPr lvl="0"/>
            <a:endParaRPr lang="ru-RU" sz="1200" dirty="0"/>
          </a:p>
          <a:p>
            <a:pPr lvl="0">
              <a:buFontTx/>
              <a:buNone/>
            </a:pPr>
            <a:r>
              <a:rPr lang="ru-RU" sz="1200" b="1" dirty="0"/>
              <a:t>Сочетаемые цвета </a:t>
            </a:r>
          </a:p>
          <a:p>
            <a:pPr lvl="0">
              <a:buFontTx/>
              <a:buNone/>
            </a:pPr>
            <a:r>
              <a:rPr lang="ru-RU" sz="1200" dirty="0"/>
              <a:t>Обратите особое внимание на графики, диаграммы и надписи.</a:t>
            </a:r>
            <a:r>
              <a:rPr lang="ru-RU" sz="1200" baseline="0" dirty="0"/>
              <a:t> </a:t>
            </a:r>
            <a:endParaRPr lang="ru-RU" sz="1200" dirty="0"/>
          </a:p>
          <a:p>
            <a:pPr lvl="0"/>
            <a:r>
              <a:rPr lang="ru-RU" sz="1200" dirty="0"/>
              <a:t>Учтите, что печать будет выполняться </a:t>
            </a:r>
            <a:r>
              <a:rPr lang="ru-RU" sz="1200" dirty="0" err="1"/>
              <a:t>в черно-белом режиме или в оттенках серого</a:t>
            </a:r>
            <a:r>
              <a:rPr lang="ru-RU" sz="1200" dirty="0"/>
              <a:t>. Выполните пробную печать, чтобы убедиться в сохранении разницы между цветами при печати </a:t>
            </a:r>
            <a:r>
              <a:rPr lang="ru-RU" sz="1200" dirty="0" err="1"/>
              <a:t>в черно-белом режиме или в оттенках серого</a:t>
            </a:r>
            <a:r>
              <a:rPr lang="ru-RU" sz="1200" dirty="0"/>
              <a:t>.</a:t>
            </a:r>
          </a:p>
          <a:p>
            <a:pPr lvl="0">
              <a:buFontTx/>
              <a:buNone/>
            </a:pPr>
            <a:endParaRPr lang="ru-RU" sz="1200" dirty="0"/>
          </a:p>
          <a:p>
            <a:pPr lvl="0">
              <a:buFontTx/>
              <a:buNone/>
            </a:pPr>
            <a:r>
              <a:rPr lang="ru-RU" sz="1200" b="1" dirty="0"/>
              <a:t>Диаграммы, таблицы и графики</a:t>
            </a:r>
          </a:p>
          <a:p>
            <a:pPr lvl="0"/>
            <a:r>
              <a:rPr lang="ru-RU" sz="1200" dirty="0"/>
              <a:t>Не усложняйте восприятие: по возможности используйте согласованные, простые стили и цвета.</a:t>
            </a:r>
          </a:p>
          <a:p>
            <a:pPr lvl="0"/>
            <a:r>
              <a:rPr lang="ru-RU" sz="1200" dirty="0"/>
              <a:t>Снабдите все диаграммы и таблицы подписями.</a:t>
            </a:r>
          </a:p>
          <a:p>
            <a:endParaRPr lang="ru-RU" dirty="0"/>
          </a:p>
          <a:p>
            <a:endParaRPr lang="ru-RU" dirty="0"/>
          </a:p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6EAC7D-5A89-47C2-8ABA-56C9C2DEF7A4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5693FD4-8F83-4EF7-AC3F-0DC0388986B0}" type="slidenum">
              <a:rPr lang="ru-RU" smtClean="0"/>
              <a:pPr/>
              <a:t>28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7868888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3"/>
          <p:cNvSpPr>
            <a:spLocks noGrp="1" noChangeArrowheads="1"/>
          </p:cNvSpPr>
          <p:nvPr>
            <p:ph type="hdr" sz="quarter"/>
          </p:nvPr>
        </p:nvSpPr>
        <p:spPr>
          <a:noFill/>
        </p:spPr>
        <p:txBody>
          <a:bodyPr/>
          <a:lstStyle/>
          <a:p>
            <a:r>
              <a:rPr lang="ru-RU"/>
              <a:t>Microsoft </a:t>
            </a:r>
            <a:r>
              <a:rPr lang="ru-RU" b="1"/>
              <a:t>Инженерное мастерство</a:t>
            </a:r>
            <a:endParaRPr lang="ru-RU"/>
          </a:p>
        </p:txBody>
      </p:sp>
      <p:sp>
        <p:nvSpPr>
          <p:cNvPr id="46083" name="Rectangle 25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ru-RU"/>
              <a:t>Конфиденциальная информация Майкрософт</a:t>
            </a:r>
          </a:p>
        </p:txBody>
      </p:sp>
      <p:sp>
        <p:nvSpPr>
          <p:cNvPr id="46084" name="Rectangle 26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2C51ECC-86A3-4073-ADEB-F5E3C216F85C}" type="slidenum">
              <a:rPr lang="ru-RU" smtClean="0"/>
              <a:pPr/>
              <a:t>30</a:t>
            </a:fld>
            <a:endParaRPr lang="ru-RU"/>
          </a:p>
        </p:txBody>
      </p:sp>
      <p:sp>
        <p:nvSpPr>
          <p:cNvPr id="4608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20750" y="490538"/>
            <a:ext cx="4968875" cy="3727450"/>
          </a:xfrm>
          <a:ln/>
        </p:spPr>
      </p:sp>
      <p:sp>
        <p:nvSpPr>
          <p:cNvPr id="4608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05357" y="4490771"/>
            <a:ext cx="6218168" cy="4995027"/>
          </a:xfrm>
          <a:noFill/>
          <a:ln/>
        </p:spPr>
        <p:txBody>
          <a:bodyPr/>
          <a:lstStyle/>
          <a:p>
            <a:endParaRPr lang="ru-RU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ru-RU"/>
            </a:pPr>
            <a:r>
              <a:rPr lang="ru-RU" dirty="0"/>
              <a:t>Используйте заголовки разделов для каждой из тем, чтобы переход был понятен для аудитории. </a:t>
            </a:r>
          </a:p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693FD4-8F83-4EF7-AC3F-0DC0388986B0}" type="slidenum">
              <a:rPr lang="ru-RU" smtClean="0"/>
              <a:pPr/>
              <a:t>32</a:t>
            </a:fld>
            <a:endParaRPr lang="ru-RU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5693FD4-8F83-4EF7-AC3F-0DC0388986B0}" type="slidenum">
              <a:rPr lang="ru-RU" smtClean="0"/>
              <a:pPr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627899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5693FD4-8F83-4EF7-AC3F-0DC0388986B0}" type="slidenum">
              <a:rPr lang="ru-RU" smtClean="0"/>
              <a:pPr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2392492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693FD4-8F83-4EF7-AC3F-0DC0388986B0}" type="slidenum">
              <a:rPr lang="ru-RU" smtClean="0"/>
              <a:pPr/>
              <a:t>15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693FD4-8F83-4EF7-AC3F-0DC0388986B0}" type="slidenum">
              <a:rPr lang="ru-RU" smtClean="0"/>
              <a:pPr/>
              <a:t>17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693FD4-8F83-4EF7-AC3F-0DC0388986B0}" type="slidenum">
              <a:rPr lang="ru-RU" smtClean="0"/>
              <a:pPr/>
              <a:t>18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693FD4-8F83-4EF7-AC3F-0DC0388986B0}" type="slidenum">
              <a:rPr lang="ru-RU" smtClean="0"/>
              <a:pPr/>
              <a:t>19</a:t>
            </a:fld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693FD4-8F83-4EF7-AC3F-0DC0388986B0}" type="slidenum">
              <a:rPr lang="ru-RU" smtClean="0"/>
              <a:pPr/>
              <a:t>20</a:t>
            </a:fld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693FD4-8F83-4EF7-AC3F-0DC0388986B0}" type="slidenum">
              <a:rPr lang="ru-RU" smtClean="0"/>
              <a:pPr/>
              <a:t>21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3543" y="0"/>
            <a:ext cx="9100457" cy="687977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590800" y="2286000"/>
            <a:ext cx="6180224" cy="1470025"/>
          </a:xfrm>
        </p:spPr>
        <p:txBody>
          <a:bodyPr anchor="t"/>
          <a:lstStyle>
            <a:lvl1pPr algn="r" eaLnBrk="1" latinLnBrk="0" hangingPunct="1">
              <a:defRPr kumimoji="0" lang="ru-RU" b="1" cap="small" baseline="0">
                <a:solidFill>
                  <a:srgbClr val="003300"/>
                </a:solidFill>
              </a:defRPr>
            </a:lvl1pPr>
          </a:lstStyle>
          <a:p>
            <a:r>
              <a:rPr kumimoji="0" lang="ru-RU"/>
              <a:t>Образец заголовка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962400" y="4038600"/>
            <a:ext cx="4772528" cy="990600"/>
          </a:xfrm>
        </p:spPr>
        <p:txBody>
          <a:bodyPr>
            <a:normAutofit/>
          </a:bodyPr>
          <a:lstStyle>
            <a:lvl1pPr marL="0" indent="0" algn="r" eaLnBrk="1" latinLnBrk="0" hangingPunct="1">
              <a:buNone/>
              <a:defRPr kumimoji="0" lang="ru-RU" sz="2000" b="0">
                <a:solidFill>
                  <a:schemeClr val="tx1"/>
                </a:solidFill>
                <a:latin typeface="Georgia" pitchFamily="18" charset="0"/>
              </a:defRPr>
            </a:lvl1pPr>
            <a:lvl2pPr marL="457200" indent="0" algn="ctr" eaLnBrk="1" latinLnBrk="0" hangingPunct="1">
              <a:buNone/>
              <a:defRPr kumimoji="0" lang="ru-RU"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 eaLnBrk="1" latinLnBrk="0" hangingPunct="1">
              <a:buNone/>
              <a:defRPr kumimoji="0" lang="ru-RU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 eaLnBrk="1" latinLnBrk="0" hangingPunct="1">
              <a:buNone/>
              <a:defRPr kumimoji="0" lang="ru-RU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 eaLnBrk="1" latinLnBrk="0" hangingPunct="1">
              <a:buNone/>
              <a:defRPr kumimoji="0" lang="ru-RU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 eaLnBrk="1" latinLnBrk="0" hangingPunct="1">
              <a:buNone/>
              <a:defRPr kumimoji="0" lang="ru-RU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 eaLnBrk="1" latinLnBrk="0" hangingPunct="1">
              <a:buNone/>
              <a:defRPr kumimoji="0" lang="ru-RU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 eaLnBrk="1" latinLnBrk="0" hangingPunct="1">
              <a:buNone/>
              <a:defRPr kumimoji="0" lang="ru-RU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 eaLnBrk="1" latinLnBrk="0" hangingPunct="1">
              <a:buNone/>
              <a:defRPr kumimoji="0" lang="ru-RU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eaLnBrk="1" latinLnBrk="0" hangingPunct="1"/>
            <a:r>
              <a:rPr lang="ru-RU"/>
              <a:t>Образец подзаголовка</a:t>
            </a:r>
            <a:endParaRPr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251"/>
            <a:ext cx="3721618" cy="6858000"/>
          </a:xfrm>
          <a:prstGeom prst="rect">
            <a:avLst/>
          </a:prstGeom>
        </p:spPr>
      </p:pic>
      <p:sp>
        <p:nvSpPr>
          <p:cNvPr id="10" name="Picture Placeholder 9"/>
          <p:cNvSpPr>
            <a:spLocks noGrp="1"/>
          </p:cNvSpPr>
          <p:nvPr>
            <p:ph type="pic" sz="quarter" idx="13" hasCustomPrompt="1"/>
          </p:nvPr>
        </p:nvSpPr>
        <p:spPr>
          <a:xfrm>
            <a:off x="6858000" y="5105400"/>
            <a:ext cx="1828800" cy="990600"/>
          </a:xfrm>
        </p:spPr>
        <p:txBody>
          <a:bodyPr>
            <a:normAutofit/>
          </a:bodyPr>
          <a:lstStyle>
            <a:lvl1pPr marL="0" indent="0" algn="ctr" eaLnBrk="1" latinLnBrk="0" hangingPunct="1">
              <a:buNone/>
              <a:defRPr kumimoji="0" lang="ru-RU" sz="2000" baseline="0"/>
            </a:lvl1pPr>
          </a:lstStyle>
          <a:p>
            <a:r>
              <a:rPr kumimoji="0" lang="ru-RU"/>
              <a:t>Эмблема организации</a:t>
            </a:r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latinLnBrk="0" hangingPunct="1"/>
            <a:r>
              <a:rPr lang="ru-RU"/>
              <a:t>Образец заголовка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7B281C-5159-4971-8228-52B9A72E9ED2}" type="datetimeFigureOut">
              <a:pPr/>
              <a:t>13.09.2021</a:t>
            </a:fld>
            <a:endParaRPr kumimoji="0"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D6E5A2-EC83-451F-A719-9AC1370DD5CF}" type="slidenum">
              <a:pPr/>
              <a:t>‹#›</a:t>
            </a:fld>
            <a:endParaRPr kumimoji="0" lang="ru-RU"/>
          </a:p>
        </p:txBody>
      </p:sp>
    </p:spTree>
  </p:cSld>
  <p:clrMapOvr>
    <a:masterClrMapping/>
  </p:clrMapOvr>
  <p:transition spd="slow">
    <p:wipe dir="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7B281C-5159-4971-8228-52B9A72E9ED2}" type="datetimeFigureOut">
              <a:pPr/>
              <a:t>13.09.2021</a:t>
            </a:fld>
            <a:endParaRPr kumimoji="0"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D6E5A2-EC83-451F-A719-9AC1370DD5CF}" type="slidenum">
              <a:pPr/>
              <a:t>‹#›</a:t>
            </a:fld>
            <a:endParaRPr kumimoji="0" lang="ru-RU"/>
          </a:p>
        </p:txBody>
      </p:sp>
    </p:spTree>
  </p:cSld>
  <p:clrMapOvr>
    <a:masterClrMapping/>
  </p:clrMapOvr>
  <p:transition spd="slow">
    <p:wipe dir="d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Только фо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3543" y="0"/>
            <a:ext cx="9100457" cy="6879771"/>
          </a:xfrm>
          <a:prstGeom prst="rect">
            <a:avLst/>
          </a:prstGeom>
        </p:spPr>
      </p:pic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>
          <a:xfrm>
            <a:off x="762000" y="6356350"/>
            <a:ext cx="2133600" cy="365125"/>
          </a:xfrm>
        </p:spPr>
        <p:txBody>
          <a:bodyPr/>
          <a:lstStyle/>
          <a:p>
            <a:fld id="{757B281C-5159-4971-8228-52B9A72E9ED2}" type="datetimeFigureOut">
              <a:pPr/>
              <a:t>13.09.2021</a:t>
            </a:fld>
            <a:endParaRPr kumimoji="0"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352800" y="6356350"/>
            <a:ext cx="2895600" cy="365125"/>
          </a:xfrm>
        </p:spPr>
        <p:txBody>
          <a:bodyPr/>
          <a:lstStyle/>
          <a:p>
            <a:endParaRPr kumimoji="0" lang="ru-RU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705600" y="6356350"/>
            <a:ext cx="2133600" cy="365125"/>
          </a:xfrm>
        </p:spPr>
        <p:txBody>
          <a:bodyPr/>
          <a:lstStyle/>
          <a:p>
            <a:fld id="{33D6E5A2-EC83-451F-A719-9AC1370DD5CF}" type="slidenum">
              <a:pPr/>
              <a:t>‹#›</a:t>
            </a:fld>
            <a:endParaRPr kumimoji="0" lang="ru-RU"/>
          </a:p>
        </p:txBody>
      </p:sp>
    </p:spTree>
  </p:cSld>
  <p:clrMapOvr>
    <a:masterClrMapping/>
  </p:clrMapOvr>
  <p:transition spd="slow">
    <p:wipe dir="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3543" y="0"/>
            <a:ext cx="9100457" cy="6879771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5400000">
            <a:off x="3161049" y="-3176815"/>
            <a:ext cx="2819400" cy="917303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72000" y="3048000"/>
            <a:ext cx="4343400" cy="1362075"/>
          </a:xfrm>
        </p:spPr>
        <p:txBody>
          <a:bodyPr anchor="b" anchorCtr="0"/>
          <a:lstStyle>
            <a:lvl1pPr algn="l" eaLnBrk="1" latinLnBrk="0" hangingPunct="1">
              <a:defRPr kumimoji="0" lang="ru-RU" sz="4000" b="1" cap="small" baseline="0">
                <a:solidFill>
                  <a:srgbClr val="003300"/>
                </a:solidFill>
              </a:defRPr>
            </a:lvl1pPr>
          </a:lstStyle>
          <a:p>
            <a:r>
              <a:rPr kumimoji="0" lang="ru-RU"/>
              <a:t>Образец заголовка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7B281C-5159-4971-8228-52B9A72E9ED2}" type="datetimeFigureOut">
              <a:pPr/>
              <a:t>13.09.2021</a:t>
            </a:fld>
            <a:endParaRPr kumimoji="0"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D6E5A2-EC83-451F-A719-9AC1370DD5CF}" type="slidenum">
              <a:pPr/>
              <a:t>‹#›</a:t>
            </a:fld>
            <a:endParaRPr kumimoji="0" lang="ru-RU"/>
          </a:p>
        </p:txBody>
      </p:sp>
      <p:sp>
        <p:nvSpPr>
          <p:cNvPr id="10" name="Picture Placeholder 9"/>
          <p:cNvSpPr>
            <a:spLocks noGrp="1"/>
          </p:cNvSpPr>
          <p:nvPr>
            <p:ph type="pic" sz="quarter" idx="13" hasCustomPrompt="1"/>
          </p:nvPr>
        </p:nvSpPr>
        <p:spPr>
          <a:xfrm>
            <a:off x="6781800" y="5334000"/>
            <a:ext cx="2133600" cy="990600"/>
          </a:xfrm>
        </p:spPr>
        <p:txBody>
          <a:bodyPr>
            <a:normAutofit/>
          </a:bodyPr>
          <a:lstStyle>
            <a:lvl1pPr marL="0" indent="0" algn="ctr" eaLnBrk="1" latinLnBrk="0" hangingPunct="1">
              <a:buNone/>
              <a:defRPr kumimoji="0" lang="ru-RU" sz="1800"/>
            </a:lvl1pPr>
          </a:lstStyle>
          <a:p>
            <a:r>
              <a:rPr kumimoji="0" lang="ru-RU"/>
              <a:t>Эмблема организации</a:t>
            </a:r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62000" y="269632"/>
            <a:ext cx="8077200" cy="1143000"/>
          </a:xfrm>
        </p:spPr>
        <p:txBody>
          <a:bodyPr anchor="ctr" anchorCtr="0"/>
          <a:lstStyle>
            <a:lvl1pPr algn="l" eaLnBrk="1" latinLnBrk="0" hangingPunct="1">
              <a:defRPr kumimoji="0" lang="ru-RU"/>
            </a:lvl1pPr>
          </a:lstStyle>
          <a:p>
            <a:r>
              <a:rPr kumimoji="0" lang="ru-RU"/>
              <a:t>Образец заголовка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0" y="1596413"/>
            <a:ext cx="8077200" cy="4297363"/>
          </a:xfrm>
        </p:spPr>
        <p:txBody>
          <a:bodyPr>
            <a:normAutofit/>
          </a:bodyPr>
          <a:lstStyle>
            <a:lvl1pPr eaLnBrk="1" latinLnBrk="0" hangingPunct="1">
              <a:defRPr kumimoji="0" lang="ru-RU" sz="3200">
                <a:latin typeface="+mn-lt"/>
              </a:defRPr>
            </a:lvl1pPr>
            <a:lvl2pPr eaLnBrk="1" latinLnBrk="0" hangingPunct="1">
              <a:defRPr kumimoji="0" lang="ru-RU" sz="2800">
                <a:latin typeface="+mn-lt"/>
              </a:defRPr>
            </a:lvl2pPr>
            <a:lvl3pPr eaLnBrk="1" latinLnBrk="0" hangingPunct="1">
              <a:defRPr kumimoji="0" lang="ru-RU" sz="2400">
                <a:latin typeface="+mn-lt"/>
              </a:defRPr>
            </a:lvl3pPr>
            <a:lvl4pPr eaLnBrk="1" latinLnBrk="0" hangingPunct="1">
              <a:defRPr kumimoji="0" lang="ru-RU" sz="2400">
                <a:latin typeface="+mn-lt"/>
              </a:defRPr>
            </a:lvl4pPr>
            <a:lvl5pPr eaLnBrk="1" latinLnBrk="0" hangingPunct="1">
              <a:defRPr kumimoji="0" lang="ru-RU" sz="2400">
                <a:latin typeface="+mn-lt"/>
              </a:defRPr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7B281C-5159-4971-8228-52B9A72E9ED2}" type="datetimeFigureOut">
              <a:pPr/>
              <a:t>13.09.2021</a:t>
            </a:fld>
            <a:endParaRPr kumimoji="0"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705600" y="6356350"/>
            <a:ext cx="2133600" cy="365125"/>
          </a:xfrm>
        </p:spPr>
        <p:txBody>
          <a:bodyPr/>
          <a:lstStyle/>
          <a:p>
            <a:fld id="{33D6E5A2-EC83-451F-A719-9AC1370DD5CF}" type="slidenum">
              <a:pPr/>
              <a:t>‹#›</a:t>
            </a:fld>
            <a:endParaRPr kumimoji="0" lang="ru-RU"/>
          </a:p>
        </p:txBody>
      </p:sp>
    </p:spTree>
  </p:cSld>
  <p:clrMapOvr>
    <a:masterClrMapping/>
  </p:clrMapOvr>
  <p:transition spd="slow">
    <p:wipe dir="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latinLnBrk="0" hangingPunct="1"/>
            <a:r>
              <a:rPr lang="ru-RU"/>
              <a:t>Образец заголовка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600200"/>
            <a:ext cx="4038600" cy="4525963"/>
          </a:xfrm>
        </p:spPr>
        <p:txBody>
          <a:bodyPr/>
          <a:lstStyle>
            <a:lvl1pPr eaLnBrk="1" latinLnBrk="0" hangingPunct="1">
              <a:defRPr kumimoji="0" lang="ru-RU" sz="2800"/>
            </a:lvl1pPr>
            <a:lvl2pPr eaLnBrk="1" latinLnBrk="0" hangingPunct="1">
              <a:defRPr kumimoji="0" lang="ru-RU" sz="2400"/>
            </a:lvl2pPr>
            <a:lvl3pPr eaLnBrk="1" latinLnBrk="0" hangingPunct="1">
              <a:defRPr kumimoji="0" lang="ru-RU" sz="2000"/>
            </a:lvl3pPr>
            <a:lvl4pPr eaLnBrk="1" latinLnBrk="0" hangingPunct="1">
              <a:defRPr kumimoji="0" lang="ru-RU" sz="1800"/>
            </a:lvl4pPr>
            <a:lvl5pPr eaLnBrk="1" latinLnBrk="0" hangingPunct="1">
              <a:defRPr kumimoji="0" lang="ru-RU" sz="1800"/>
            </a:lvl5pPr>
            <a:lvl6pPr eaLnBrk="1" latinLnBrk="0" hangingPunct="1">
              <a:defRPr kumimoji="0" lang="ru-RU" sz="1800"/>
            </a:lvl6pPr>
            <a:lvl7pPr eaLnBrk="1" latinLnBrk="0" hangingPunct="1">
              <a:defRPr kumimoji="0" lang="ru-RU" sz="1800"/>
            </a:lvl7pPr>
            <a:lvl8pPr eaLnBrk="1" latinLnBrk="0" hangingPunct="1">
              <a:defRPr kumimoji="0" lang="ru-RU" sz="1800"/>
            </a:lvl8pPr>
            <a:lvl9pPr eaLnBrk="1" latinLnBrk="0" hangingPunct="1">
              <a:defRPr kumimoji="0" lang="ru-RU" sz="1800"/>
            </a:lvl9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76800" y="1600200"/>
            <a:ext cx="4038600" cy="4525963"/>
          </a:xfrm>
        </p:spPr>
        <p:txBody>
          <a:bodyPr/>
          <a:lstStyle>
            <a:lvl1pPr eaLnBrk="1" latinLnBrk="0" hangingPunct="1">
              <a:defRPr kumimoji="0" lang="ru-RU" sz="2800"/>
            </a:lvl1pPr>
            <a:lvl2pPr eaLnBrk="1" latinLnBrk="0" hangingPunct="1">
              <a:defRPr kumimoji="0" lang="ru-RU" sz="2400"/>
            </a:lvl2pPr>
            <a:lvl3pPr eaLnBrk="1" latinLnBrk="0" hangingPunct="1">
              <a:defRPr kumimoji="0" lang="ru-RU" sz="2000"/>
            </a:lvl3pPr>
            <a:lvl4pPr eaLnBrk="1" latinLnBrk="0" hangingPunct="1">
              <a:defRPr kumimoji="0" lang="ru-RU" sz="1800"/>
            </a:lvl4pPr>
            <a:lvl5pPr eaLnBrk="1" latinLnBrk="0" hangingPunct="1">
              <a:defRPr kumimoji="0" lang="ru-RU" sz="1800"/>
            </a:lvl5pPr>
            <a:lvl6pPr eaLnBrk="1" latinLnBrk="0" hangingPunct="1">
              <a:defRPr kumimoji="0" lang="ru-RU" sz="1800"/>
            </a:lvl6pPr>
            <a:lvl7pPr eaLnBrk="1" latinLnBrk="0" hangingPunct="1">
              <a:defRPr kumimoji="0" lang="ru-RU" sz="1800"/>
            </a:lvl7pPr>
            <a:lvl8pPr eaLnBrk="1" latinLnBrk="0" hangingPunct="1">
              <a:defRPr kumimoji="0" lang="ru-RU" sz="1800"/>
            </a:lvl8pPr>
            <a:lvl9pPr eaLnBrk="1" latinLnBrk="0" hangingPunct="1">
              <a:defRPr kumimoji="0" lang="ru-RU" sz="1800"/>
            </a:lvl9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7B281C-5159-4971-8228-52B9A72E9ED2}" type="datetimeFigureOut">
              <a:pPr/>
              <a:t>13.09.2021</a:t>
            </a:fld>
            <a:endParaRPr kumimoji="0"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D6E5A2-EC83-451F-A719-9AC1370DD5CF}" type="slidenum">
              <a:pPr/>
              <a:t>‹#›</a:t>
            </a:fld>
            <a:endParaRPr kumimoji="0" lang="ru-RU"/>
          </a:p>
        </p:txBody>
      </p:sp>
    </p:spTree>
  </p:cSld>
  <p:clrMapOvr>
    <a:masterClrMapping/>
  </p:clrMapOvr>
  <p:transition spd="slow">
    <p:wipe dir="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eaLnBrk="1" latinLnBrk="0" hangingPunct="1">
              <a:defRPr kumimoji="0" lang="ru-RU"/>
            </a:lvl1pPr>
          </a:lstStyle>
          <a:p>
            <a:pPr eaLnBrk="1" latinLnBrk="0" hangingPunct="1"/>
            <a:r>
              <a:rPr lang="ru-RU"/>
              <a:t>Образец заголовка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1535113"/>
            <a:ext cx="4040188" cy="639762"/>
          </a:xfrm>
        </p:spPr>
        <p:txBody>
          <a:bodyPr anchor="b"/>
          <a:lstStyle>
            <a:lvl1pPr marL="0" indent="0" eaLnBrk="1" latinLnBrk="0" hangingPunct="1">
              <a:buNone/>
              <a:defRPr kumimoji="0" lang="ru-RU" sz="2400" b="1"/>
            </a:lvl1pPr>
            <a:lvl2pPr marL="457200" indent="0" eaLnBrk="1" latinLnBrk="0" hangingPunct="1">
              <a:buNone/>
              <a:defRPr kumimoji="0" lang="ru-RU" sz="2000" b="1"/>
            </a:lvl2pPr>
            <a:lvl3pPr marL="914400" indent="0" eaLnBrk="1" latinLnBrk="0" hangingPunct="1">
              <a:buNone/>
              <a:defRPr kumimoji="0" lang="ru-RU" sz="1800" b="1"/>
            </a:lvl3pPr>
            <a:lvl4pPr marL="1371600" indent="0" eaLnBrk="1" latinLnBrk="0" hangingPunct="1">
              <a:buNone/>
              <a:defRPr kumimoji="0" lang="ru-RU" sz="1600" b="1"/>
            </a:lvl4pPr>
            <a:lvl5pPr marL="1828800" indent="0" eaLnBrk="1" latinLnBrk="0" hangingPunct="1">
              <a:buNone/>
              <a:defRPr kumimoji="0" lang="ru-RU" sz="1600" b="1"/>
            </a:lvl5pPr>
            <a:lvl6pPr marL="2286000" indent="0" eaLnBrk="1" latinLnBrk="0" hangingPunct="1">
              <a:buNone/>
              <a:defRPr kumimoji="0" lang="ru-RU" sz="1600" b="1"/>
            </a:lvl6pPr>
            <a:lvl7pPr marL="2743200" indent="0" eaLnBrk="1" latinLnBrk="0" hangingPunct="1">
              <a:buNone/>
              <a:defRPr kumimoji="0" lang="ru-RU" sz="1600" b="1"/>
            </a:lvl7pPr>
            <a:lvl8pPr marL="3200400" indent="0" eaLnBrk="1" latinLnBrk="0" hangingPunct="1">
              <a:buNone/>
              <a:defRPr kumimoji="0" lang="ru-RU" sz="1600" b="1"/>
            </a:lvl8pPr>
            <a:lvl9pPr marL="3657600" indent="0" eaLnBrk="1" latinLnBrk="0" hangingPunct="1">
              <a:buNone/>
              <a:defRPr kumimoji="0" lang="ru-RU" sz="1600" b="1"/>
            </a:lvl9pPr>
          </a:lstStyle>
          <a:p>
            <a:pPr lvl="0" eaLnBrk="1" latinLnBrk="0" hangingPunct="1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5800" y="2174875"/>
            <a:ext cx="4040188" cy="3951288"/>
          </a:xfrm>
        </p:spPr>
        <p:txBody>
          <a:bodyPr/>
          <a:lstStyle>
            <a:lvl1pPr eaLnBrk="1" latinLnBrk="0" hangingPunct="1">
              <a:defRPr kumimoji="0" lang="ru-RU" sz="2400"/>
            </a:lvl1pPr>
            <a:lvl2pPr eaLnBrk="1" latinLnBrk="0" hangingPunct="1">
              <a:defRPr kumimoji="0" lang="ru-RU" sz="2000"/>
            </a:lvl2pPr>
            <a:lvl3pPr eaLnBrk="1" latinLnBrk="0" hangingPunct="1">
              <a:defRPr kumimoji="0" lang="ru-RU" sz="1800"/>
            </a:lvl3pPr>
            <a:lvl4pPr eaLnBrk="1" latinLnBrk="0" hangingPunct="1">
              <a:defRPr kumimoji="0" lang="ru-RU" sz="1600"/>
            </a:lvl4pPr>
            <a:lvl5pPr eaLnBrk="1" latinLnBrk="0" hangingPunct="1">
              <a:defRPr kumimoji="0" lang="ru-RU" sz="1600"/>
            </a:lvl5pPr>
            <a:lvl6pPr eaLnBrk="1" latinLnBrk="0" hangingPunct="1">
              <a:defRPr kumimoji="0" lang="ru-RU" sz="1600"/>
            </a:lvl6pPr>
            <a:lvl7pPr eaLnBrk="1" latinLnBrk="0" hangingPunct="1">
              <a:defRPr kumimoji="0" lang="ru-RU" sz="1600"/>
            </a:lvl7pPr>
            <a:lvl8pPr eaLnBrk="1" latinLnBrk="0" hangingPunct="1">
              <a:defRPr kumimoji="0" lang="ru-RU" sz="1600"/>
            </a:lvl8pPr>
            <a:lvl9pPr eaLnBrk="1" latinLnBrk="0" hangingPunct="1">
              <a:defRPr kumimoji="0" lang="ru-RU" sz="1600"/>
            </a:lvl9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73625" y="1535113"/>
            <a:ext cx="4041775" cy="639762"/>
          </a:xfrm>
        </p:spPr>
        <p:txBody>
          <a:bodyPr anchor="b"/>
          <a:lstStyle>
            <a:lvl1pPr marL="0" indent="0" eaLnBrk="1" latinLnBrk="0" hangingPunct="1">
              <a:buNone/>
              <a:defRPr kumimoji="0" lang="ru-RU" sz="2400" b="1"/>
            </a:lvl1pPr>
            <a:lvl2pPr marL="457200" indent="0" eaLnBrk="1" latinLnBrk="0" hangingPunct="1">
              <a:buNone/>
              <a:defRPr kumimoji="0" lang="ru-RU" sz="2000" b="1"/>
            </a:lvl2pPr>
            <a:lvl3pPr marL="914400" indent="0" eaLnBrk="1" latinLnBrk="0" hangingPunct="1">
              <a:buNone/>
              <a:defRPr kumimoji="0" lang="ru-RU" sz="1800" b="1"/>
            </a:lvl3pPr>
            <a:lvl4pPr marL="1371600" indent="0" eaLnBrk="1" latinLnBrk="0" hangingPunct="1">
              <a:buNone/>
              <a:defRPr kumimoji="0" lang="ru-RU" sz="1600" b="1"/>
            </a:lvl4pPr>
            <a:lvl5pPr marL="1828800" indent="0" eaLnBrk="1" latinLnBrk="0" hangingPunct="1">
              <a:buNone/>
              <a:defRPr kumimoji="0" lang="ru-RU" sz="1600" b="1"/>
            </a:lvl5pPr>
            <a:lvl6pPr marL="2286000" indent="0" eaLnBrk="1" latinLnBrk="0" hangingPunct="1">
              <a:buNone/>
              <a:defRPr kumimoji="0" lang="ru-RU" sz="1600" b="1"/>
            </a:lvl6pPr>
            <a:lvl7pPr marL="2743200" indent="0" eaLnBrk="1" latinLnBrk="0" hangingPunct="1">
              <a:buNone/>
              <a:defRPr kumimoji="0" lang="ru-RU" sz="1600" b="1"/>
            </a:lvl7pPr>
            <a:lvl8pPr marL="3200400" indent="0" eaLnBrk="1" latinLnBrk="0" hangingPunct="1">
              <a:buNone/>
              <a:defRPr kumimoji="0" lang="ru-RU" sz="1600" b="1"/>
            </a:lvl8pPr>
            <a:lvl9pPr marL="3657600" indent="0" eaLnBrk="1" latinLnBrk="0" hangingPunct="1">
              <a:buNone/>
              <a:defRPr kumimoji="0" lang="ru-RU" sz="1600" b="1"/>
            </a:lvl9pPr>
          </a:lstStyle>
          <a:p>
            <a:pPr lvl="0" eaLnBrk="1" latinLnBrk="0" hangingPunct="1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873625" y="2174875"/>
            <a:ext cx="4041775" cy="3951288"/>
          </a:xfrm>
        </p:spPr>
        <p:txBody>
          <a:bodyPr/>
          <a:lstStyle>
            <a:lvl1pPr eaLnBrk="1" latinLnBrk="0" hangingPunct="1">
              <a:defRPr kumimoji="0" lang="ru-RU" sz="2400"/>
            </a:lvl1pPr>
            <a:lvl2pPr eaLnBrk="1" latinLnBrk="0" hangingPunct="1">
              <a:defRPr kumimoji="0" lang="ru-RU" sz="2000"/>
            </a:lvl2pPr>
            <a:lvl3pPr eaLnBrk="1" latinLnBrk="0" hangingPunct="1">
              <a:defRPr kumimoji="0" lang="ru-RU" sz="1800"/>
            </a:lvl3pPr>
            <a:lvl4pPr eaLnBrk="1" latinLnBrk="0" hangingPunct="1">
              <a:defRPr kumimoji="0" lang="ru-RU" sz="1600"/>
            </a:lvl4pPr>
            <a:lvl5pPr eaLnBrk="1" latinLnBrk="0" hangingPunct="1">
              <a:defRPr kumimoji="0" lang="ru-RU" sz="1600"/>
            </a:lvl5pPr>
            <a:lvl6pPr eaLnBrk="1" latinLnBrk="0" hangingPunct="1">
              <a:defRPr kumimoji="0" lang="ru-RU" sz="1600"/>
            </a:lvl6pPr>
            <a:lvl7pPr eaLnBrk="1" latinLnBrk="0" hangingPunct="1">
              <a:defRPr kumimoji="0" lang="ru-RU" sz="1600"/>
            </a:lvl7pPr>
            <a:lvl8pPr eaLnBrk="1" latinLnBrk="0" hangingPunct="1">
              <a:defRPr kumimoji="0" lang="ru-RU" sz="1600"/>
            </a:lvl8pPr>
            <a:lvl9pPr eaLnBrk="1" latinLnBrk="0" hangingPunct="1">
              <a:defRPr kumimoji="0" lang="ru-RU" sz="1600"/>
            </a:lvl9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7B281C-5159-4971-8228-52B9A72E9ED2}" type="datetimeFigureOut">
              <a:pPr/>
              <a:t>13.09.2021</a:t>
            </a:fld>
            <a:endParaRPr kumimoji="0"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D6E5A2-EC83-451F-A719-9AC1370DD5CF}" type="slidenum">
              <a:pPr/>
              <a:t>‹#›</a:t>
            </a:fld>
            <a:endParaRPr kumimoji="0" lang="ru-RU"/>
          </a:p>
        </p:txBody>
      </p:sp>
    </p:spTree>
  </p:cSld>
  <p:clrMapOvr>
    <a:masterClrMapping/>
  </p:clrMapOvr>
  <p:transition spd="slow">
    <p:wipe dir="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73050"/>
            <a:ext cx="3008313" cy="1162050"/>
          </a:xfrm>
        </p:spPr>
        <p:txBody>
          <a:bodyPr anchor="b"/>
          <a:lstStyle>
            <a:lvl1pPr algn="l" eaLnBrk="1" latinLnBrk="0" hangingPunct="1">
              <a:defRPr kumimoji="0" lang="ru-RU" sz="2000" b="1"/>
            </a:lvl1pPr>
          </a:lstStyle>
          <a:p>
            <a:pPr eaLnBrk="1" latinLnBrk="0" hangingPunct="1"/>
            <a:r>
              <a:rPr lang="ru-RU"/>
              <a:t>Образец заголовка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03650" y="273050"/>
            <a:ext cx="5111750" cy="5853113"/>
          </a:xfrm>
        </p:spPr>
        <p:txBody>
          <a:bodyPr/>
          <a:lstStyle>
            <a:lvl1pPr eaLnBrk="1" latinLnBrk="0" hangingPunct="1">
              <a:defRPr kumimoji="0" lang="ru-RU" sz="3200"/>
            </a:lvl1pPr>
            <a:lvl2pPr eaLnBrk="1" latinLnBrk="0" hangingPunct="1">
              <a:defRPr kumimoji="0" lang="ru-RU" sz="2800"/>
            </a:lvl2pPr>
            <a:lvl3pPr eaLnBrk="1" latinLnBrk="0" hangingPunct="1">
              <a:defRPr kumimoji="0" lang="ru-RU" sz="2400"/>
            </a:lvl3pPr>
            <a:lvl4pPr eaLnBrk="1" latinLnBrk="0" hangingPunct="1">
              <a:defRPr kumimoji="0" lang="ru-RU" sz="2000"/>
            </a:lvl4pPr>
            <a:lvl5pPr eaLnBrk="1" latinLnBrk="0" hangingPunct="1">
              <a:defRPr kumimoji="0" lang="ru-RU" sz="2000"/>
            </a:lvl5pPr>
            <a:lvl6pPr eaLnBrk="1" latinLnBrk="0" hangingPunct="1">
              <a:defRPr kumimoji="0" lang="ru-RU" sz="2000"/>
            </a:lvl6pPr>
            <a:lvl7pPr eaLnBrk="1" latinLnBrk="0" hangingPunct="1">
              <a:defRPr kumimoji="0" lang="ru-RU" sz="2000"/>
            </a:lvl7pPr>
            <a:lvl8pPr eaLnBrk="1" latinLnBrk="0" hangingPunct="1">
              <a:defRPr kumimoji="0" lang="ru-RU" sz="2000"/>
            </a:lvl8pPr>
            <a:lvl9pPr eaLnBrk="1" latinLnBrk="0" hangingPunct="1">
              <a:defRPr kumimoji="0" lang="ru-RU" sz="2000"/>
            </a:lvl9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1435100"/>
            <a:ext cx="3008313" cy="4691063"/>
          </a:xfrm>
        </p:spPr>
        <p:txBody>
          <a:bodyPr/>
          <a:lstStyle>
            <a:lvl1pPr marL="0" indent="0" eaLnBrk="1" latinLnBrk="0" hangingPunct="1">
              <a:buNone/>
              <a:defRPr kumimoji="0" lang="ru-RU" sz="1400"/>
            </a:lvl1pPr>
            <a:lvl2pPr marL="457200" indent="0" eaLnBrk="1" latinLnBrk="0" hangingPunct="1">
              <a:buNone/>
              <a:defRPr kumimoji="0" lang="ru-RU" sz="1200"/>
            </a:lvl2pPr>
            <a:lvl3pPr marL="914400" indent="0" eaLnBrk="1" latinLnBrk="0" hangingPunct="1">
              <a:buNone/>
              <a:defRPr kumimoji="0" lang="ru-RU" sz="1000"/>
            </a:lvl3pPr>
            <a:lvl4pPr marL="1371600" indent="0" eaLnBrk="1" latinLnBrk="0" hangingPunct="1">
              <a:buNone/>
              <a:defRPr kumimoji="0" lang="ru-RU" sz="900"/>
            </a:lvl4pPr>
            <a:lvl5pPr marL="1828800" indent="0" eaLnBrk="1" latinLnBrk="0" hangingPunct="1">
              <a:buNone/>
              <a:defRPr kumimoji="0" lang="ru-RU" sz="900"/>
            </a:lvl5pPr>
            <a:lvl6pPr marL="2286000" indent="0" eaLnBrk="1" latinLnBrk="0" hangingPunct="1">
              <a:buNone/>
              <a:defRPr kumimoji="0" lang="ru-RU" sz="900"/>
            </a:lvl6pPr>
            <a:lvl7pPr marL="2743200" indent="0" eaLnBrk="1" latinLnBrk="0" hangingPunct="1">
              <a:buNone/>
              <a:defRPr kumimoji="0" lang="ru-RU" sz="900"/>
            </a:lvl7pPr>
            <a:lvl8pPr marL="3200400" indent="0" eaLnBrk="1" latinLnBrk="0" hangingPunct="1">
              <a:buNone/>
              <a:defRPr kumimoji="0" lang="ru-RU" sz="900"/>
            </a:lvl8pPr>
            <a:lvl9pPr marL="3657600" indent="0" eaLnBrk="1" latinLnBrk="0" hangingPunct="1">
              <a:buNone/>
              <a:defRPr kumimoji="0" lang="ru-RU" sz="900"/>
            </a:lvl9pPr>
          </a:lstStyle>
          <a:p>
            <a:pPr lvl="0" eaLnBrk="1" latinLnBrk="0" hangingPunct="1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7B281C-5159-4971-8228-52B9A72E9ED2}" type="datetimeFigureOut">
              <a:pPr/>
              <a:t>13.09.2021</a:t>
            </a:fld>
            <a:endParaRPr kumimoji="0"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D6E5A2-EC83-451F-A719-9AC1370DD5CF}" type="slidenum">
              <a:pPr/>
              <a:t>‹#›</a:t>
            </a:fld>
            <a:endParaRPr kumimoji="0" lang="ru-RU"/>
          </a:p>
        </p:txBody>
      </p:sp>
    </p:spTree>
  </p:cSld>
  <p:clrMapOvr>
    <a:masterClrMapping/>
  </p:clrMapOvr>
  <p:transition spd="slow">
    <p:wipe dir="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 eaLnBrk="1" latinLnBrk="0" hangingPunct="1">
              <a:defRPr kumimoji="0" lang="ru-RU" sz="2000" b="1"/>
            </a:lvl1pPr>
          </a:lstStyle>
          <a:p>
            <a:pPr eaLnBrk="1" latinLnBrk="0" hangingPunct="1"/>
            <a:r>
              <a:rPr lang="ru-RU"/>
              <a:t>Образец заголовка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 eaLnBrk="1" latinLnBrk="0" hangingPunct="1">
              <a:buNone/>
              <a:defRPr kumimoji="0" lang="ru-RU" sz="3200"/>
            </a:lvl1pPr>
            <a:lvl2pPr marL="457200" indent="0" eaLnBrk="1" latinLnBrk="0" hangingPunct="1">
              <a:buNone/>
              <a:defRPr kumimoji="0" lang="ru-RU" sz="2800"/>
            </a:lvl2pPr>
            <a:lvl3pPr marL="914400" indent="0" eaLnBrk="1" latinLnBrk="0" hangingPunct="1">
              <a:buNone/>
              <a:defRPr kumimoji="0" lang="ru-RU" sz="2400"/>
            </a:lvl3pPr>
            <a:lvl4pPr marL="1371600" indent="0" eaLnBrk="1" latinLnBrk="0" hangingPunct="1">
              <a:buNone/>
              <a:defRPr kumimoji="0" lang="ru-RU" sz="2000"/>
            </a:lvl4pPr>
            <a:lvl5pPr marL="1828800" indent="0" eaLnBrk="1" latinLnBrk="0" hangingPunct="1">
              <a:buNone/>
              <a:defRPr kumimoji="0" lang="ru-RU" sz="2000"/>
            </a:lvl5pPr>
            <a:lvl6pPr marL="2286000" indent="0" eaLnBrk="1" latinLnBrk="0" hangingPunct="1">
              <a:buNone/>
              <a:defRPr kumimoji="0" lang="ru-RU" sz="2000"/>
            </a:lvl6pPr>
            <a:lvl7pPr marL="2743200" indent="0" eaLnBrk="1" latinLnBrk="0" hangingPunct="1">
              <a:buNone/>
              <a:defRPr kumimoji="0" lang="ru-RU" sz="2000"/>
            </a:lvl7pPr>
            <a:lvl8pPr marL="3200400" indent="0" eaLnBrk="1" latinLnBrk="0" hangingPunct="1">
              <a:buNone/>
              <a:defRPr kumimoji="0" lang="ru-RU" sz="2000"/>
            </a:lvl8pPr>
            <a:lvl9pPr marL="3657600" indent="0" eaLnBrk="1" latinLnBrk="0" hangingPunct="1">
              <a:buNone/>
              <a:defRPr kumimoji="0" lang="ru-RU" sz="2000"/>
            </a:lvl9pPr>
          </a:lstStyle>
          <a:p>
            <a:pPr eaLnBrk="1" latinLnBrk="0" hangingPunct="1"/>
            <a:r>
              <a:rPr lang="ru-RU"/>
              <a:t>Вставка рисунка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 eaLnBrk="1" latinLnBrk="0" hangingPunct="1">
              <a:buNone/>
              <a:defRPr kumimoji="0" lang="ru-RU" sz="1400"/>
            </a:lvl1pPr>
            <a:lvl2pPr marL="457200" indent="0" eaLnBrk="1" latinLnBrk="0" hangingPunct="1">
              <a:buNone/>
              <a:defRPr kumimoji="0" lang="ru-RU" sz="1200"/>
            </a:lvl2pPr>
            <a:lvl3pPr marL="914400" indent="0" eaLnBrk="1" latinLnBrk="0" hangingPunct="1">
              <a:buNone/>
              <a:defRPr kumimoji="0" lang="ru-RU" sz="1000"/>
            </a:lvl3pPr>
            <a:lvl4pPr marL="1371600" indent="0" eaLnBrk="1" latinLnBrk="0" hangingPunct="1">
              <a:buNone/>
              <a:defRPr kumimoji="0" lang="ru-RU" sz="900"/>
            </a:lvl4pPr>
            <a:lvl5pPr marL="1828800" indent="0" eaLnBrk="1" latinLnBrk="0" hangingPunct="1">
              <a:buNone/>
              <a:defRPr kumimoji="0" lang="ru-RU" sz="900"/>
            </a:lvl5pPr>
            <a:lvl6pPr marL="2286000" indent="0" eaLnBrk="1" latinLnBrk="0" hangingPunct="1">
              <a:buNone/>
              <a:defRPr kumimoji="0" lang="ru-RU" sz="900"/>
            </a:lvl6pPr>
            <a:lvl7pPr marL="2743200" indent="0" eaLnBrk="1" latinLnBrk="0" hangingPunct="1">
              <a:buNone/>
              <a:defRPr kumimoji="0" lang="ru-RU" sz="900"/>
            </a:lvl7pPr>
            <a:lvl8pPr marL="3200400" indent="0" eaLnBrk="1" latinLnBrk="0" hangingPunct="1">
              <a:buNone/>
              <a:defRPr kumimoji="0" lang="ru-RU" sz="900"/>
            </a:lvl8pPr>
            <a:lvl9pPr marL="3657600" indent="0" eaLnBrk="1" latinLnBrk="0" hangingPunct="1">
              <a:buNone/>
              <a:defRPr kumimoji="0" lang="ru-RU" sz="900"/>
            </a:lvl9pPr>
          </a:lstStyle>
          <a:p>
            <a:pPr lvl="0" eaLnBrk="1" latinLnBrk="0" hangingPunct="1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7B281C-5159-4971-8228-52B9A72E9ED2}" type="datetimeFigureOut">
              <a:pPr/>
              <a:t>13.09.2021</a:t>
            </a:fld>
            <a:endParaRPr kumimoji="0"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D6E5A2-EC83-451F-A719-9AC1370DD5CF}" type="slidenum">
              <a:pPr/>
              <a:t>‹#›</a:t>
            </a:fld>
            <a:endParaRPr kumimoji="0" lang="ru-RU"/>
          </a:p>
        </p:txBody>
      </p:sp>
    </p:spTree>
  </p:cSld>
  <p:clrMapOvr>
    <a:masterClrMapping/>
  </p:clrMapOvr>
  <p:transition spd="slow">
    <p:wipe dir="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latinLnBrk="0" hangingPunct="1"/>
            <a:r>
              <a:rPr lang="ru-RU"/>
              <a:t>Образец заголовка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7B281C-5159-4971-8228-52B9A72E9ED2}" type="datetimeFigureOut">
              <a:pPr/>
              <a:t>13.09.2021</a:t>
            </a:fld>
            <a:endParaRPr kumimoji="0"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D6E5A2-EC83-451F-A719-9AC1370DD5CF}" type="slidenum">
              <a:pPr/>
              <a:t>‹#›</a:t>
            </a:fld>
            <a:endParaRPr kumimoji="0" lang="ru-RU"/>
          </a:p>
        </p:txBody>
      </p:sp>
    </p:spTree>
  </p:cSld>
  <p:clrMapOvr>
    <a:masterClrMapping/>
  </p:clrMapOvr>
  <p:transition spd="slow">
    <p:wipe dir="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81800" y="274638"/>
            <a:ext cx="2057400" cy="5851525"/>
          </a:xfrm>
        </p:spPr>
        <p:txBody>
          <a:bodyPr vert="eaVert"/>
          <a:lstStyle/>
          <a:p>
            <a:pPr eaLnBrk="1" latinLnBrk="0" hangingPunct="1"/>
            <a:r>
              <a:rPr lang="ru-RU"/>
              <a:t>Образец заголовка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62000" y="274638"/>
            <a:ext cx="5867400" cy="5851525"/>
          </a:xfrm>
        </p:spPr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7B281C-5159-4971-8228-52B9A72E9ED2}" type="datetimeFigureOut">
              <a:pPr/>
              <a:t>13.09.2021</a:t>
            </a:fld>
            <a:endParaRPr kumimoji="0"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D6E5A2-EC83-451F-A719-9AC1370DD5CF}" type="slidenum">
              <a:pPr/>
              <a:t>‹#›</a:t>
            </a:fld>
            <a:endParaRPr kumimoji="0" lang="ru-RU"/>
          </a:p>
        </p:txBody>
      </p:sp>
    </p:spTree>
  </p:cSld>
  <p:clrMapOvr>
    <a:masterClrMapping/>
  </p:clrMapOvr>
  <p:transition spd="slow">
    <p:wipe dir="d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3543" y="0"/>
            <a:ext cx="9100457" cy="6879771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62000" y="274638"/>
            <a:ext cx="80772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eaLnBrk="1" latinLnBrk="0" hangingPunct="1"/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0" y="1600200"/>
            <a:ext cx="80772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eaLnBrk="1" latinLnBrk="0" hangingPunct="1"/>
            <a:r>
              <a:rPr kumimoji="0" lang="ru-RU"/>
              <a:t>Образец текста</a:t>
            </a:r>
          </a:p>
          <a:p>
            <a:pPr lvl="1" eaLnBrk="1" latinLnBrk="0" hangingPunct="1"/>
            <a:r>
              <a:rPr kumimoji="0" lang="ru-RU"/>
              <a:t>Второй уровень</a:t>
            </a:r>
          </a:p>
          <a:p>
            <a:pPr lvl="2" eaLnBrk="1" latinLnBrk="0" hangingPunct="1"/>
            <a:r>
              <a:rPr kumimoji="0" lang="ru-RU"/>
              <a:t>Третий уровень</a:t>
            </a:r>
          </a:p>
          <a:p>
            <a:pPr lvl="3" eaLnBrk="1" latinLnBrk="0" hangingPunct="1"/>
            <a:r>
              <a:rPr kumimoji="0" lang="ru-RU"/>
              <a:t>Четвертый уровень</a:t>
            </a:r>
          </a:p>
          <a:p>
            <a:pPr lvl="4" eaLnBrk="1" latinLnBrk="0" hangingPunct="1"/>
            <a:r>
              <a:rPr kumimoji="0" lang="ru-RU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20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latinLnBrk="0" hangingPunct="1">
              <a:defRPr kumimoji="0" lang="ru-RU"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7B281C-5159-4971-8228-52B9A72E9ED2}" type="datetimeFigureOut">
              <a:pPr/>
              <a:t>13.09.2021</a:t>
            </a:fld>
            <a:endParaRPr kumimoji="0"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3528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latinLnBrk="0" hangingPunct="1">
              <a:defRPr kumimoji="0" lang="ru-RU"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0"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7056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latinLnBrk="0" hangingPunct="1">
              <a:defRPr kumimoji="0" lang="ru-RU"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D6E5A2-EC83-451F-A719-9AC1370DD5CF}" type="slidenum">
              <a:pPr/>
              <a:t>‹#›</a:t>
            </a:fld>
            <a:endParaRPr kumimoji="0" lang="ru-RU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52400" y="-109183"/>
            <a:ext cx="818707" cy="7083189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1" r:id="rId2"/>
    <p:sldLayoutId id="2147483650" r:id="rId3"/>
    <p:sldLayoutId id="2147483652" r:id="rId4"/>
    <p:sldLayoutId id="2147483653" r:id="rId5"/>
    <p:sldLayoutId id="2147483656" r:id="rId6"/>
    <p:sldLayoutId id="2147483657" r:id="rId7"/>
    <p:sldLayoutId id="2147483658" r:id="rId8"/>
    <p:sldLayoutId id="2147483659" r:id="rId9"/>
    <p:sldLayoutId id="2147483654" r:id="rId10"/>
    <p:sldLayoutId id="2147483655" r:id="rId11"/>
    <p:sldLayoutId id="2147483663" r:id="rId12"/>
  </p:sldLayoutIdLst>
  <p:transition spd="slow">
    <p:wipe dir="d"/>
  </p:transition>
  <p:txStyles>
    <p:titleStyle>
      <a:lvl1pPr algn="l" defTabSz="914400" rtl="0" eaLnBrk="1" latinLnBrk="0" hangingPunct="1">
        <a:spcBef>
          <a:spcPct val="0"/>
        </a:spcBef>
        <a:buNone/>
        <a:defRPr kumimoji="0" lang="ru-RU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0" lang="ru-RU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0" lang="ru-RU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0" lang="ru-RU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0" lang="ru-RU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0" lang="ru-RU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0" lang="ru-RU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0" lang="ru-RU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0" lang="ru-RU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0" lang="ru-RU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kumimoji="0" lang="ru-RU"/>
      </a:defPPr>
      <a:lvl1pPr marL="0" algn="l" defTabSz="914400" rtl="0" eaLnBrk="1" latinLnBrk="0" hangingPunct="1">
        <a:defRPr kumimoji="0" lang="ru-RU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0" lang="ru-RU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0" lang="ru-RU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0" lang="ru-RU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0" lang="ru-RU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0" lang="ru-RU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0" lang="ru-RU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0" lang="ru-RU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0" lang="ru-RU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17.png"/><Relationship Id="rId7" Type="http://schemas.openxmlformats.org/officeDocument/2006/relationships/image" Target="../media/image2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0.png"/><Relationship Id="rId11" Type="http://schemas.openxmlformats.org/officeDocument/2006/relationships/image" Target="../media/image13.png"/><Relationship Id="rId5" Type="http://schemas.openxmlformats.org/officeDocument/2006/relationships/image" Target="../media/image19.png"/><Relationship Id="rId10" Type="http://schemas.openxmlformats.org/officeDocument/2006/relationships/image" Target="../media/image24.png"/><Relationship Id="rId4" Type="http://schemas.openxmlformats.org/officeDocument/2006/relationships/image" Target="../media/image18.png"/><Relationship Id="rId9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6" Type="http://schemas.openxmlformats.org/officeDocument/2006/relationships/hyperlink" Target="https://bibliomaniya.blogspot.com/2010/10/blog-post.html" TargetMode="External"/><Relationship Id="rId5" Type="http://schemas.openxmlformats.org/officeDocument/2006/relationships/image" Target="../media/image9.jpeg"/><Relationship Id="rId4" Type="http://schemas.openxmlformats.org/officeDocument/2006/relationships/image" Target="../media/image2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7" Type="http://schemas.openxmlformats.org/officeDocument/2006/relationships/hyperlink" Target="https://mydebianblog.blogspot.com/2008/02/gnuplot_18.html" TargetMode="Externa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1.png"/><Relationship Id="rId5" Type="http://schemas.openxmlformats.org/officeDocument/2006/relationships/hyperlink" Target="https://commons.wikimedia.org/wiki/File:Natural_Population_Growth_of_Ukraine.PNG" TargetMode="External"/><Relationship Id="rId4" Type="http://schemas.openxmlformats.org/officeDocument/2006/relationships/image" Target="../media/image30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2.xml"/><Relationship Id="rId4" Type="http://schemas.openxmlformats.org/officeDocument/2006/relationships/hyperlink" Target="https://bibliomaniya.blogspot.com/2010/10/blog-post.html" TargetMode="Externa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https://commons.wikimedia.org/wiki/File:%D0%95%D1%81%D1%82%D0%B5%D1%81%D1%82%D0%B2%D0%B5%D0%BD%D0%BD%D1%8B%D0%B9_%D0%BF%D1%80%D0%B8%D1%80%D0%BE%D1%81%D1%82_%D0%BD%D0%B0%D1%81%D0%B5%D0%BB%D0%B5%D0%BD%D0%B8%D1%8F_%D0%A0%D0%BE%D1%81%D1%81%D0%B8%D0%B8.jpg" TargetMode="External"/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pxhere.com/ru/photo/223234" TargetMode="Externa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hyperlink" Target="https://en.wiktionary.org/wiki/kasha" TargetMode="External"/><Relationship Id="rId7" Type="http://schemas.openxmlformats.org/officeDocument/2006/relationships/image" Target="../media/image42.pn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1.png"/><Relationship Id="rId5" Type="http://schemas.openxmlformats.org/officeDocument/2006/relationships/hyperlink" Target="https://pxhere.com/ru/photo/1105512" TargetMode="External"/><Relationship Id="rId4" Type="http://schemas.openxmlformats.org/officeDocument/2006/relationships/image" Target="../media/image40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png"/><Relationship Id="rId3" Type="http://schemas.openxmlformats.org/officeDocument/2006/relationships/image" Target="../media/image45.png"/><Relationship Id="rId7" Type="http://schemas.openxmlformats.org/officeDocument/2006/relationships/image" Target="../media/image4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7.png"/><Relationship Id="rId5" Type="http://schemas.openxmlformats.org/officeDocument/2006/relationships/hyperlink" Target="https://en.wiktionary.org/wiki/%D1%80%D0%B0%D0%B4%D1%83%D0%B3%D0%B0" TargetMode="External"/><Relationship Id="rId4" Type="http://schemas.openxmlformats.org/officeDocument/2006/relationships/image" Target="../media/image46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pixabay.com/illustrations/question-mark-question-help-2314117/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tags" Target="../tags/tag10.xml"/><Relationship Id="rId3" Type="http://schemas.openxmlformats.org/officeDocument/2006/relationships/tags" Target="../tags/tag5.xml"/><Relationship Id="rId7" Type="http://schemas.openxmlformats.org/officeDocument/2006/relationships/tags" Target="../tags/tag9.xml"/><Relationship Id="rId12" Type="http://schemas.openxmlformats.org/officeDocument/2006/relationships/notesSlide" Target="../notesSlides/notesSlide11.xml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6" Type="http://schemas.openxmlformats.org/officeDocument/2006/relationships/tags" Target="../tags/tag8.xml"/><Relationship Id="rId11" Type="http://schemas.openxmlformats.org/officeDocument/2006/relationships/slideLayout" Target="../slideLayouts/slideLayout10.xml"/><Relationship Id="rId5" Type="http://schemas.openxmlformats.org/officeDocument/2006/relationships/tags" Target="../tags/tag7.xml"/><Relationship Id="rId10" Type="http://schemas.openxmlformats.org/officeDocument/2006/relationships/tags" Target="../tags/tag12.xml"/><Relationship Id="rId4" Type="http://schemas.openxmlformats.org/officeDocument/2006/relationships/tags" Target="../tags/tag6.xml"/><Relationship Id="rId9" Type="http://schemas.openxmlformats.org/officeDocument/2006/relationships/tags" Target="../tags/tag1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hyperlink" Target="https://bibliomaniya.blogspot.com/2010/10/blog-post.html" TargetMode="External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10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en.wikiquote.org/wiki/Albert_Einstein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bibliomaniya.blogspot.com/2010/10/blog-post.html" TargetMode="External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3275856" y="4149079"/>
            <a:ext cx="5760640" cy="2698477"/>
          </a:xfrm>
        </p:spPr>
        <p:txBody>
          <a:bodyPr>
            <a:normAutofit/>
          </a:bodyPr>
          <a:lstStyle/>
          <a:p>
            <a:r>
              <a:rPr lang="ru-RU" sz="2400" dirty="0">
                <a:solidFill>
                  <a:srgbClr val="0070C0"/>
                </a:solidFill>
                <a:latin typeface="+mn-lt"/>
              </a:rPr>
              <a:t>Интегрированный урок -практикум</a:t>
            </a:r>
          </a:p>
          <a:p>
            <a:r>
              <a:rPr lang="ru-RU" sz="2400" dirty="0">
                <a:solidFill>
                  <a:srgbClr val="0070C0"/>
                </a:solidFill>
                <a:latin typeface="+mn-lt"/>
              </a:rPr>
              <a:t>Физика-математика</a:t>
            </a:r>
          </a:p>
          <a:p>
            <a:endParaRPr lang="ru-RU" sz="2400" dirty="0">
              <a:solidFill>
                <a:srgbClr val="0070C0"/>
              </a:solidFill>
              <a:latin typeface="+mn-lt"/>
            </a:endParaRPr>
          </a:p>
          <a:p>
            <a:r>
              <a:rPr lang="ru-RU" sz="2400" dirty="0">
                <a:solidFill>
                  <a:srgbClr val="0070C0"/>
                </a:solidFill>
                <a:latin typeface="+mn-lt"/>
              </a:rPr>
              <a:t>Учитель  физики : Цой Т.А.</a:t>
            </a:r>
          </a:p>
          <a:p>
            <a:r>
              <a:rPr lang="ru-RU" sz="2400" dirty="0">
                <a:solidFill>
                  <a:srgbClr val="0070C0"/>
                </a:solidFill>
                <a:latin typeface="+mn-lt"/>
              </a:rPr>
              <a:t>Учитель математики: Измайлова В.Н</a:t>
            </a:r>
            <a:r>
              <a:rPr lang="ru-RU" sz="2400" dirty="0">
                <a:solidFill>
                  <a:schemeClr val="accent1">
                    <a:lumMod val="50000"/>
                  </a:schemeClr>
                </a:solidFill>
                <a:latin typeface="+mn-lt"/>
              </a:rPr>
              <a:t>.</a:t>
            </a:r>
          </a:p>
        </p:txBody>
      </p:sp>
    </p:spTree>
    <p:custDataLst>
      <p:tags r:id="rId1"/>
    </p:custDataLst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extBox 1"/>
          <p:cNvSpPr txBox="1">
            <a:spLocks noChangeArrowheads="1"/>
          </p:cNvSpPr>
          <p:nvPr/>
        </p:nvSpPr>
        <p:spPr bwMode="auto">
          <a:xfrm>
            <a:off x="827584" y="1340768"/>
            <a:ext cx="518477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bg2"/>
              </a:buClr>
              <a:buSzPct val="70000"/>
              <a:buFont typeface="Wingdings" pitchFamily="2" charset="2"/>
              <a:buChar char="l"/>
              <a:defRPr sz="31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150000"/>
              <a:buChar char="•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150000"/>
              <a:buChar char="•"/>
              <a:defRPr sz="22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400" b="1" dirty="0"/>
              <a:t>Теоретическая разминка</a:t>
            </a:r>
          </a:p>
        </p:txBody>
      </p:sp>
      <p:sp>
        <p:nvSpPr>
          <p:cNvPr id="6147" name="TextBox 3"/>
          <p:cNvSpPr txBox="1">
            <a:spLocks noChangeArrowheads="1"/>
          </p:cNvSpPr>
          <p:nvPr/>
        </p:nvSpPr>
        <p:spPr bwMode="auto">
          <a:xfrm>
            <a:off x="179512" y="2204864"/>
            <a:ext cx="7848600" cy="2830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bg2"/>
              </a:buClr>
              <a:buSzPct val="70000"/>
              <a:buFont typeface="Wingdings" pitchFamily="2" charset="2"/>
              <a:buChar char="l"/>
              <a:defRPr sz="31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150000"/>
              <a:buChar char="•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150000"/>
              <a:buChar char="•"/>
              <a:defRPr sz="22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lnSpc>
                <a:spcPct val="20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000" dirty="0"/>
              <a:t>1. Дайте определение линейной функции.</a:t>
            </a:r>
          </a:p>
          <a:p>
            <a:pPr>
              <a:lnSpc>
                <a:spcPct val="20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000" dirty="0"/>
              <a:t>2. Что является графиком линейной функции?</a:t>
            </a:r>
          </a:p>
          <a:p>
            <a:pPr>
              <a:lnSpc>
                <a:spcPct val="20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000" dirty="0"/>
              <a:t>3. Как построить график линейной функции?</a:t>
            </a:r>
          </a:p>
          <a:p>
            <a:pPr>
              <a:lnSpc>
                <a:spcPct val="20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000" dirty="0"/>
              <a:t>4. Сколько точек достаточно знать, чтобы построить прямую?</a:t>
            </a:r>
          </a:p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 dirty="0"/>
          </a:p>
        </p:txBody>
      </p:sp>
      <p:pic>
        <p:nvPicPr>
          <p:cNvPr id="4" name="Picture 1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07904" y="-963488"/>
            <a:ext cx="5748892" cy="16476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8735148"/>
      </p:ext>
    </p:extLst>
  </p:cSld>
  <p:clrMapOvr>
    <a:masterClrMapping/>
  </p:clrMapOvr>
  <p:transition spd="slow">
    <p:wipe dir="d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Рисунок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9275" y="1778000"/>
            <a:ext cx="8275638" cy="2435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1" name="TextBox 2"/>
          <p:cNvSpPr txBox="1">
            <a:spLocks noChangeArrowheads="1"/>
          </p:cNvSpPr>
          <p:nvPr/>
        </p:nvSpPr>
        <p:spPr bwMode="auto">
          <a:xfrm>
            <a:off x="827088" y="260350"/>
            <a:ext cx="7720012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bg2"/>
              </a:buClr>
              <a:buSzPct val="70000"/>
              <a:buFont typeface="Wingdings" pitchFamily="2" charset="2"/>
              <a:buChar char="l"/>
              <a:defRPr sz="31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150000"/>
              <a:buChar char="•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150000"/>
              <a:buChar char="•"/>
              <a:defRPr sz="22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000" b="1" dirty="0"/>
              <a:t>Зависимость расположения графиков  линейных функций от значений </a:t>
            </a:r>
            <a:r>
              <a:rPr lang="en-US" altLang="ru-RU" sz="2000" b="1" i="1" dirty="0">
                <a:latin typeface="Times New Roman" pitchFamily="18" charset="0"/>
                <a:cs typeface="Times New Roman" pitchFamily="18" charset="0"/>
              </a:rPr>
              <a:t>k</a:t>
            </a:r>
            <a:r>
              <a:rPr lang="ru-RU" altLang="ru-RU" sz="2000" b="1" dirty="0"/>
              <a:t> и </a:t>
            </a:r>
            <a:r>
              <a:rPr lang="en-US" altLang="ru-RU" sz="2000" b="1" i="1" dirty="0">
                <a:latin typeface="Times New Roman" pitchFamily="18" charset="0"/>
                <a:cs typeface="Times New Roman" pitchFamily="18" charset="0"/>
              </a:rPr>
              <a:t>b</a:t>
            </a:r>
            <a:endParaRPr lang="ru-RU" altLang="ru-RU" sz="2000" b="1" i="1" dirty="0">
              <a:latin typeface="Times New Roman" pitchFamily="18" charset="0"/>
              <a:cs typeface="Times New Roman" pitchFamily="18" charset="0"/>
            </a:endParaRPr>
          </a:p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000" b="1" i="1" dirty="0">
                <a:latin typeface="Times New Roman" pitchFamily="18" charset="0"/>
                <a:cs typeface="Times New Roman" pitchFamily="18" charset="0"/>
              </a:rPr>
              <a:t>                               </a:t>
            </a:r>
            <a:r>
              <a:rPr lang="en-US" altLang="ru-RU" sz="2000" b="1" i="1" dirty="0">
                <a:latin typeface="Times New Roman" pitchFamily="18" charset="0"/>
                <a:cs typeface="Times New Roman" pitchFamily="18" charset="0"/>
              </a:rPr>
              <a:t>y = k</a:t>
            </a:r>
            <a:r>
              <a:rPr lang="ru-RU" altLang="ru-RU" sz="20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ru-RU" sz="2000" b="1" i="1" dirty="0">
                <a:latin typeface="Times New Roman" pitchFamily="18" charset="0"/>
                <a:cs typeface="Times New Roman" pitchFamily="18" charset="0"/>
              </a:rPr>
              <a:t>x + b</a:t>
            </a:r>
            <a:r>
              <a:rPr lang="ru-RU" altLang="ru-RU" sz="2000" b="1" i="1" dirty="0">
                <a:latin typeface="Times New Roman" pitchFamily="18" charset="0"/>
                <a:cs typeface="Times New Roman" pitchFamily="18" charset="0"/>
              </a:rPr>
              <a:t>     и   </a:t>
            </a:r>
            <a:r>
              <a:rPr lang="en-US" altLang="ru-RU" sz="2000" b="1" i="1" dirty="0">
                <a:latin typeface="Times New Roman" pitchFamily="18" charset="0"/>
                <a:cs typeface="Times New Roman" pitchFamily="18" charset="0"/>
              </a:rPr>
              <a:t>y = k</a:t>
            </a:r>
            <a:r>
              <a:rPr lang="ru-RU" altLang="ru-RU" sz="20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ru-RU" sz="2000" b="1" i="1" dirty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ru-RU" altLang="ru-RU" sz="2000" b="1" i="1" dirty="0">
                <a:latin typeface="Times New Roman" pitchFamily="18" charset="0"/>
                <a:cs typeface="Times New Roman" pitchFamily="18" charset="0"/>
              </a:rPr>
              <a:t>,  если</a:t>
            </a:r>
            <a:r>
              <a:rPr lang="en-US" altLang="ru-RU" sz="2000" b="1" i="1" dirty="0">
                <a:latin typeface="Times New Roman" pitchFamily="18" charset="0"/>
                <a:cs typeface="Times New Roman" pitchFamily="18" charset="0"/>
              </a:rPr>
              <a:t> b</a:t>
            </a:r>
            <a:r>
              <a:rPr lang="ru-RU" altLang="ru-RU" sz="2000" b="1" i="1" dirty="0">
                <a:latin typeface="Times New Roman" pitchFamily="18" charset="0"/>
                <a:cs typeface="Times New Roman" pitchFamily="18" charset="0"/>
              </a:rPr>
              <a:t> = 0</a:t>
            </a:r>
            <a:endParaRPr lang="en-US" altLang="ru-RU" sz="2000" b="1" i="1" dirty="0">
              <a:latin typeface="Times New Roman" pitchFamily="18" charset="0"/>
              <a:cs typeface="Times New Roman" pitchFamily="18" charset="0"/>
            </a:endParaRPr>
          </a:p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000" b="1" i="1" dirty="0">
                <a:latin typeface="Times New Roman" pitchFamily="18" charset="0"/>
                <a:cs typeface="Times New Roman" pitchFamily="18" charset="0"/>
              </a:rPr>
              <a:t>				</a:t>
            </a:r>
            <a:endParaRPr lang="en-US" altLang="ru-RU" sz="20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179" name="TextBox 15"/>
          <p:cNvSpPr txBox="1">
            <a:spLocks noChangeArrowheads="1"/>
          </p:cNvSpPr>
          <p:nvPr/>
        </p:nvSpPr>
        <p:spPr bwMode="auto">
          <a:xfrm>
            <a:off x="4541838" y="2516188"/>
            <a:ext cx="131762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bg2"/>
              </a:buClr>
              <a:buSzPct val="70000"/>
              <a:buFont typeface="Wingdings" pitchFamily="2" charset="2"/>
              <a:buChar char="l"/>
              <a:defRPr sz="31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150000"/>
              <a:buChar char="•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150000"/>
              <a:buChar char="•"/>
              <a:defRPr sz="22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100"/>
              <a:t>3</a:t>
            </a:r>
          </a:p>
        </p:txBody>
      </p:sp>
      <p:sp>
        <p:nvSpPr>
          <p:cNvPr id="7182" name="TextBox 18"/>
          <p:cNvSpPr txBox="1">
            <a:spLocks noChangeArrowheads="1"/>
          </p:cNvSpPr>
          <p:nvPr/>
        </p:nvSpPr>
        <p:spPr bwMode="auto">
          <a:xfrm>
            <a:off x="5924550" y="3125788"/>
            <a:ext cx="43180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bg2"/>
              </a:buClr>
              <a:buSzPct val="70000"/>
              <a:buFont typeface="Wingdings" pitchFamily="2" charset="2"/>
              <a:buChar char="l"/>
              <a:defRPr sz="31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150000"/>
              <a:buChar char="•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150000"/>
              <a:buChar char="•"/>
              <a:defRPr sz="22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200"/>
              <a:t>-1</a:t>
            </a:r>
          </a:p>
        </p:txBody>
      </p:sp>
      <p:sp>
        <p:nvSpPr>
          <p:cNvPr id="3" name="Дуга 2"/>
          <p:cNvSpPr/>
          <p:nvPr/>
        </p:nvSpPr>
        <p:spPr>
          <a:xfrm>
            <a:off x="1527175" y="2916238"/>
            <a:ext cx="236538" cy="209550"/>
          </a:xfrm>
          <a:prstGeom prst="arc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4" name="Дуга 3"/>
          <p:cNvSpPr/>
          <p:nvPr/>
        </p:nvSpPr>
        <p:spPr>
          <a:xfrm>
            <a:off x="1527175" y="2916238"/>
            <a:ext cx="236538" cy="209550"/>
          </a:xfrm>
          <a:prstGeom prst="arc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6" name="Дуга 5"/>
          <p:cNvSpPr/>
          <p:nvPr/>
        </p:nvSpPr>
        <p:spPr>
          <a:xfrm>
            <a:off x="1619250" y="3068638"/>
            <a:ext cx="46038" cy="46037"/>
          </a:xfrm>
          <a:prstGeom prst="arc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9" name="TextBox 8"/>
          <p:cNvSpPr txBox="1"/>
          <p:nvPr/>
        </p:nvSpPr>
        <p:spPr>
          <a:xfrm>
            <a:off x="395536" y="4219919"/>
            <a:ext cx="8748464" cy="261610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Запишите номера, в отведенной таблице в листах задания.</a:t>
            </a:r>
            <a:endParaRPr lang="ru-RU" dirty="0">
              <a:latin typeface="Arial" panose="020B0604020202020204" pitchFamily="34" charset="0"/>
            </a:endParaRPr>
          </a:p>
          <a:p>
            <a:pPr>
              <a:defRPr/>
            </a:pPr>
            <a:r>
              <a:rPr lang="ru-RU" dirty="0">
                <a:latin typeface="Arial" panose="020B0604020202020204" pitchFamily="34" charset="0"/>
              </a:rPr>
              <a:t>В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каких случаях график функции проходит :</a:t>
            </a:r>
          </a:p>
          <a:p>
            <a:pPr>
              <a:defRPr/>
            </a:pP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defRPr/>
            </a:pP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А) через начало координат;</a:t>
            </a:r>
          </a:p>
          <a:p>
            <a:pPr>
              <a:defRPr/>
            </a:pP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Б) образует тупой угол с положительным направлением оси </a:t>
            </a:r>
            <a:r>
              <a:rPr lang="ru-RU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</a:t>
            </a:r>
            <a:r>
              <a:rPr lang="ru-RU" i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х</a:t>
            </a:r>
            <a:r>
              <a:rPr lang="ru-RU" i="1" dirty="0">
                <a:latin typeface="Arial" panose="020B0604020202020204" pitchFamily="34" charset="0"/>
                <a:cs typeface="Arial" panose="020B0604020202020204" pitchFamily="34" charset="0"/>
              </a:rPr>
              <a:t>;</a:t>
            </a:r>
          </a:p>
          <a:p>
            <a:pPr>
              <a:defRPr/>
            </a:pP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В) образует острый угол с положительным направлением оси </a:t>
            </a:r>
            <a:r>
              <a:rPr lang="ru-RU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</a:t>
            </a:r>
            <a:r>
              <a:rPr lang="ru-RU" i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х</a:t>
            </a:r>
            <a:r>
              <a:rPr lang="ru-RU" sz="2000" i="1" dirty="0">
                <a:latin typeface="Arial" panose="020B0604020202020204" pitchFamily="34" charset="0"/>
                <a:cs typeface="Arial" panose="020B0604020202020204" pitchFamily="34" charset="0"/>
              </a:rPr>
              <a:t>;</a:t>
            </a:r>
          </a:p>
          <a:p>
            <a:pPr>
              <a:defRPr/>
            </a:pP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Г) параллельно оси </a:t>
            </a:r>
            <a:r>
              <a:rPr lang="ru-RU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абсцисс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</a:p>
          <a:p>
            <a:pPr>
              <a:defRPr/>
            </a:pP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Д) постройте графики </a:t>
            </a:r>
          </a:p>
          <a:p>
            <a:pPr>
              <a:defRPr/>
            </a:pP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3095733" y="6200769"/>
            <a:ext cx="808037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bg2"/>
              </a:buClr>
              <a:buSzPct val="70000"/>
              <a:buFont typeface="Wingdings" pitchFamily="2" charset="2"/>
              <a:buChar char="l"/>
              <a:defRPr sz="31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150000"/>
              <a:buChar char="•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150000"/>
              <a:buChar char="•"/>
              <a:defRPr sz="22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4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у = </a:t>
            </a:r>
            <a:r>
              <a:rPr lang="en-US" altLang="ru-RU" sz="14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altLang="ru-RU" sz="14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х</a:t>
            </a:r>
          </a:p>
        </p:txBody>
      </p:sp>
      <p:sp>
        <p:nvSpPr>
          <p:cNvPr id="22" name="TextBox 14"/>
          <p:cNvSpPr txBox="1">
            <a:spLocks noChangeArrowheads="1"/>
          </p:cNvSpPr>
          <p:nvPr/>
        </p:nvSpPr>
        <p:spPr bwMode="auto">
          <a:xfrm>
            <a:off x="4046321" y="6197178"/>
            <a:ext cx="927100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bg2"/>
              </a:buClr>
              <a:buSzPct val="70000"/>
              <a:buFont typeface="Wingdings" pitchFamily="2" charset="2"/>
              <a:buChar char="l"/>
              <a:defRPr sz="31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150000"/>
              <a:buChar char="•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150000"/>
              <a:buChar char="•"/>
              <a:defRPr sz="22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4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у = </a:t>
            </a:r>
            <a:r>
              <a:rPr lang="en-US" altLang="ru-RU" sz="14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– 5</a:t>
            </a:r>
            <a:r>
              <a:rPr lang="ru-RU" altLang="ru-RU" sz="14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х</a:t>
            </a:r>
          </a:p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ru-RU" altLang="ru-RU" sz="1200" dirty="0"/>
          </a:p>
        </p:txBody>
      </p:sp>
      <p:sp>
        <p:nvSpPr>
          <p:cNvPr id="23" name="TextBox 16"/>
          <p:cNvSpPr txBox="1">
            <a:spLocks noChangeArrowheads="1"/>
          </p:cNvSpPr>
          <p:nvPr/>
        </p:nvSpPr>
        <p:spPr bwMode="auto">
          <a:xfrm>
            <a:off x="4973421" y="6200769"/>
            <a:ext cx="95885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bg2"/>
              </a:buClr>
              <a:buSzPct val="70000"/>
              <a:buFont typeface="Wingdings" pitchFamily="2" charset="2"/>
              <a:buChar char="l"/>
              <a:defRPr sz="31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150000"/>
              <a:buChar char="•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150000"/>
              <a:buChar char="•"/>
              <a:defRPr sz="22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4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у = </a:t>
            </a:r>
            <a:r>
              <a:rPr lang="en-US" altLang="ru-RU" sz="14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-2</a:t>
            </a:r>
            <a:r>
              <a:rPr lang="ru-RU" altLang="ru-RU" sz="14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х+ 3</a:t>
            </a:r>
          </a:p>
        </p:txBody>
      </p:sp>
      <p:sp>
        <p:nvSpPr>
          <p:cNvPr id="24" name="TextBox 17"/>
          <p:cNvSpPr txBox="1">
            <a:spLocks noChangeArrowheads="1"/>
          </p:cNvSpPr>
          <p:nvPr/>
        </p:nvSpPr>
        <p:spPr bwMode="auto">
          <a:xfrm>
            <a:off x="6094637" y="6197178"/>
            <a:ext cx="922338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bg2"/>
              </a:buClr>
              <a:buSzPct val="70000"/>
              <a:buFont typeface="Wingdings" pitchFamily="2" charset="2"/>
              <a:buChar char="l"/>
              <a:defRPr sz="31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150000"/>
              <a:buChar char="•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150000"/>
              <a:buChar char="•"/>
              <a:defRPr sz="22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4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у = 2х</a:t>
            </a:r>
            <a:r>
              <a:rPr lang="en-US" altLang="ru-RU" sz="14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4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- 1</a:t>
            </a:r>
          </a:p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ru-RU" altLang="ru-RU" sz="1400" dirty="0"/>
          </a:p>
        </p:txBody>
      </p:sp>
      <p:sp>
        <p:nvSpPr>
          <p:cNvPr id="25" name="TextBox 19"/>
          <p:cNvSpPr txBox="1">
            <a:spLocks noChangeArrowheads="1"/>
          </p:cNvSpPr>
          <p:nvPr/>
        </p:nvSpPr>
        <p:spPr bwMode="auto">
          <a:xfrm>
            <a:off x="7179341" y="6203452"/>
            <a:ext cx="6477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bg2"/>
              </a:buClr>
              <a:buSzPct val="70000"/>
              <a:buFont typeface="Wingdings" pitchFamily="2" charset="2"/>
              <a:buChar char="l"/>
              <a:defRPr sz="31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150000"/>
              <a:buChar char="•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150000"/>
              <a:buChar char="•"/>
              <a:defRPr sz="22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4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у = 2</a:t>
            </a:r>
            <a:endParaRPr lang="en-US" altLang="ru-RU" sz="1400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60630168"/>
      </p:ext>
    </p:extLst>
  </p:cSld>
  <p:clrMapOvr>
    <a:masterClrMapping/>
  </p:clrMapOvr>
  <p:transition spd="slow">
    <p:wipe dir="d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Рисунок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0002" y="2196772"/>
            <a:ext cx="8275638" cy="2435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1" name="TextBox 2"/>
          <p:cNvSpPr txBox="1">
            <a:spLocks noChangeArrowheads="1"/>
          </p:cNvSpPr>
          <p:nvPr/>
        </p:nvSpPr>
        <p:spPr bwMode="auto">
          <a:xfrm>
            <a:off x="681337" y="-197242"/>
            <a:ext cx="7876490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bg2"/>
              </a:buClr>
              <a:buSzPct val="70000"/>
              <a:buFont typeface="Wingdings" pitchFamily="2" charset="2"/>
              <a:buChar char="l"/>
              <a:defRPr sz="31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150000"/>
              <a:buChar char="•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150000"/>
              <a:buChar char="•"/>
              <a:defRPr sz="22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Tx/>
              <a:buNone/>
            </a:pPr>
            <a:endParaRPr lang="ru-RU" altLang="ru-RU" sz="2000" b="1" dirty="0"/>
          </a:p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000" b="1" dirty="0">
                <a:solidFill>
                  <a:srgbClr val="C00000"/>
                </a:solidFill>
              </a:rPr>
              <a:t>ПРОВЕРКА</a:t>
            </a:r>
          </a:p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000" b="1" dirty="0"/>
              <a:t>Зависимость расположения графиков  линейных функций от значений </a:t>
            </a:r>
            <a:r>
              <a:rPr lang="en-US" altLang="ru-RU" sz="2000" b="1" i="1" dirty="0">
                <a:latin typeface="Times New Roman" pitchFamily="18" charset="0"/>
                <a:cs typeface="Times New Roman" pitchFamily="18" charset="0"/>
              </a:rPr>
              <a:t>k</a:t>
            </a:r>
            <a:r>
              <a:rPr lang="ru-RU" altLang="ru-RU" sz="2000" b="1" dirty="0"/>
              <a:t> и </a:t>
            </a:r>
            <a:r>
              <a:rPr lang="en-US" altLang="ru-RU" sz="2000" b="1" i="1" dirty="0">
                <a:latin typeface="Times New Roman" pitchFamily="18" charset="0"/>
                <a:cs typeface="Times New Roman" pitchFamily="18" charset="0"/>
              </a:rPr>
              <a:t>b</a:t>
            </a:r>
            <a:endParaRPr lang="ru-RU" altLang="ru-RU" sz="2000" b="1" i="1" dirty="0">
              <a:latin typeface="Times New Roman" pitchFamily="18" charset="0"/>
              <a:cs typeface="Times New Roman" pitchFamily="18" charset="0"/>
            </a:endParaRPr>
          </a:p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ru-RU" sz="2000" b="1" i="1" dirty="0">
                <a:latin typeface="Times New Roman" pitchFamily="18" charset="0"/>
                <a:cs typeface="Times New Roman" pitchFamily="18" charset="0"/>
              </a:rPr>
              <a:t>y = k</a:t>
            </a:r>
            <a:r>
              <a:rPr lang="ru-RU" altLang="ru-RU" sz="20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ru-RU" sz="2000" b="1" i="1" dirty="0">
                <a:latin typeface="Times New Roman" pitchFamily="18" charset="0"/>
                <a:cs typeface="Times New Roman" pitchFamily="18" charset="0"/>
              </a:rPr>
              <a:t>x + b</a:t>
            </a:r>
            <a:r>
              <a:rPr lang="ru-RU" altLang="ru-RU" sz="2000" b="1" i="1" dirty="0">
                <a:latin typeface="Times New Roman" pitchFamily="18" charset="0"/>
                <a:cs typeface="Times New Roman" pitchFamily="18" charset="0"/>
              </a:rPr>
              <a:t>;					</a:t>
            </a:r>
            <a:r>
              <a:rPr lang="en-US" altLang="ru-RU" sz="2000" b="1" i="1" dirty="0">
                <a:latin typeface="Times New Roman" pitchFamily="18" charset="0"/>
                <a:cs typeface="Times New Roman" pitchFamily="18" charset="0"/>
              </a:rPr>
              <a:t>y = k</a:t>
            </a:r>
            <a:r>
              <a:rPr lang="ru-RU" altLang="ru-RU" sz="20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ru-RU" sz="2000" b="1" i="1" dirty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ru-RU" altLang="ru-RU" sz="2000" b="1" i="1" dirty="0">
                <a:latin typeface="Times New Roman" pitchFamily="18" charset="0"/>
                <a:cs typeface="Times New Roman" pitchFamily="18" charset="0"/>
              </a:rPr>
              <a:t>,  если</a:t>
            </a:r>
            <a:r>
              <a:rPr lang="en-US" altLang="ru-RU" sz="2000" b="1" i="1" dirty="0">
                <a:latin typeface="Times New Roman" pitchFamily="18" charset="0"/>
                <a:cs typeface="Times New Roman" pitchFamily="18" charset="0"/>
              </a:rPr>
              <a:t> b</a:t>
            </a:r>
            <a:r>
              <a:rPr lang="ru-RU" altLang="ru-RU" sz="2000" b="1" i="1" dirty="0">
                <a:latin typeface="Times New Roman" pitchFamily="18" charset="0"/>
                <a:cs typeface="Times New Roman" pitchFamily="18" charset="0"/>
              </a:rPr>
              <a:t> = 0</a:t>
            </a:r>
            <a:endParaRPr lang="en-US" altLang="ru-RU" sz="2000" b="1" i="1" dirty="0">
              <a:latin typeface="Times New Roman" pitchFamily="18" charset="0"/>
              <a:cs typeface="Times New Roman" pitchFamily="18" charset="0"/>
            </a:endParaRPr>
          </a:p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000" b="1" i="1" dirty="0">
                <a:latin typeface="Times New Roman" pitchFamily="18" charset="0"/>
                <a:cs typeface="Times New Roman" pitchFamily="18" charset="0"/>
              </a:rPr>
              <a:t>				</a:t>
            </a:r>
            <a:endParaRPr lang="en-US" altLang="ru-RU" sz="20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177" name="TextBox 13"/>
          <p:cNvSpPr txBox="1">
            <a:spLocks noChangeArrowheads="1"/>
          </p:cNvSpPr>
          <p:nvPr/>
        </p:nvSpPr>
        <p:spPr bwMode="auto">
          <a:xfrm>
            <a:off x="681337" y="1570807"/>
            <a:ext cx="141193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bg2"/>
              </a:buClr>
              <a:buSzPct val="70000"/>
              <a:buFont typeface="Wingdings" pitchFamily="2" charset="2"/>
              <a:buChar char="l"/>
              <a:defRPr sz="31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150000"/>
              <a:buChar char="•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150000"/>
              <a:buChar char="•"/>
              <a:defRPr sz="22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8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у = </a:t>
            </a:r>
            <a:r>
              <a:rPr lang="en-US" altLang="ru-RU" sz="28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altLang="ru-RU" sz="28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х</a:t>
            </a:r>
          </a:p>
        </p:txBody>
      </p:sp>
      <p:sp>
        <p:nvSpPr>
          <p:cNvPr id="7178" name="TextBox 14"/>
          <p:cNvSpPr txBox="1">
            <a:spLocks noChangeArrowheads="1"/>
          </p:cNvSpPr>
          <p:nvPr/>
        </p:nvSpPr>
        <p:spPr bwMode="auto">
          <a:xfrm>
            <a:off x="2332895" y="1554374"/>
            <a:ext cx="1523057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bg2"/>
              </a:buClr>
              <a:buSzPct val="70000"/>
              <a:buFont typeface="Wingdings" pitchFamily="2" charset="2"/>
              <a:buChar char="l"/>
              <a:defRPr sz="31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150000"/>
              <a:buChar char="•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150000"/>
              <a:buChar char="•"/>
              <a:defRPr sz="22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8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у = </a:t>
            </a:r>
            <a:r>
              <a:rPr lang="en-US" altLang="ru-RU" sz="28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– 5</a:t>
            </a:r>
            <a:r>
              <a:rPr lang="ru-RU" altLang="ru-RU" sz="28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х</a:t>
            </a:r>
          </a:p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ru-RU" altLang="ru-RU" sz="1200" dirty="0"/>
          </a:p>
        </p:txBody>
      </p:sp>
      <p:sp>
        <p:nvSpPr>
          <p:cNvPr id="7179" name="TextBox 15"/>
          <p:cNvSpPr txBox="1">
            <a:spLocks noChangeArrowheads="1"/>
          </p:cNvSpPr>
          <p:nvPr/>
        </p:nvSpPr>
        <p:spPr bwMode="auto">
          <a:xfrm>
            <a:off x="4541838" y="2516188"/>
            <a:ext cx="131762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bg2"/>
              </a:buClr>
              <a:buSzPct val="70000"/>
              <a:buFont typeface="Wingdings" pitchFamily="2" charset="2"/>
              <a:buChar char="l"/>
              <a:defRPr sz="31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150000"/>
              <a:buChar char="•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150000"/>
              <a:buChar char="•"/>
              <a:defRPr sz="22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100"/>
              <a:t>3</a:t>
            </a:r>
          </a:p>
        </p:txBody>
      </p:sp>
      <p:sp>
        <p:nvSpPr>
          <p:cNvPr id="7180" name="TextBox 16"/>
          <p:cNvSpPr txBox="1">
            <a:spLocks noChangeArrowheads="1"/>
          </p:cNvSpPr>
          <p:nvPr/>
        </p:nvSpPr>
        <p:spPr bwMode="auto">
          <a:xfrm>
            <a:off x="3966087" y="1570806"/>
            <a:ext cx="196905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bg2"/>
              </a:buClr>
              <a:buSzPct val="70000"/>
              <a:buFont typeface="Wingdings" pitchFamily="2" charset="2"/>
              <a:buChar char="l"/>
              <a:defRPr sz="31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150000"/>
              <a:buChar char="•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150000"/>
              <a:buChar char="•"/>
              <a:defRPr sz="22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8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у = </a:t>
            </a:r>
            <a:r>
              <a:rPr lang="en-US" altLang="ru-RU" sz="28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-2</a:t>
            </a:r>
            <a:r>
              <a:rPr lang="ru-RU" altLang="ru-RU" sz="28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х+ 3</a:t>
            </a:r>
          </a:p>
        </p:txBody>
      </p:sp>
      <p:sp>
        <p:nvSpPr>
          <p:cNvPr id="7181" name="TextBox 17"/>
          <p:cNvSpPr txBox="1">
            <a:spLocks noChangeArrowheads="1"/>
          </p:cNvSpPr>
          <p:nvPr/>
        </p:nvSpPr>
        <p:spPr bwMode="auto">
          <a:xfrm>
            <a:off x="5868218" y="1538985"/>
            <a:ext cx="1640531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bg2"/>
              </a:buClr>
              <a:buSzPct val="70000"/>
              <a:buFont typeface="Wingdings" pitchFamily="2" charset="2"/>
              <a:buChar char="l"/>
              <a:defRPr sz="31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150000"/>
              <a:buChar char="•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150000"/>
              <a:buChar char="•"/>
              <a:defRPr sz="22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8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у = 2х</a:t>
            </a:r>
            <a:r>
              <a:rPr lang="en-US" altLang="ru-RU" sz="28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8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- 1</a:t>
            </a:r>
          </a:p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ru-RU" altLang="ru-RU" sz="1400" dirty="0"/>
          </a:p>
        </p:txBody>
      </p:sp>
      <p:sp>
        <p:nvSpPr>
          <p:cNvPr id="7182" name="TextBox 18"/>
          <p:cNvSpPr txBox="1">
            <a:spLocks noChangeArrowheads="1"/>
          </p:cNvSpPr>
          <p:nvPr/>
        </p:nvSpPr>
        <p:spPr bwMode="auto">
          <a:xfrm>
            <a:off x="5924550" y="3125788"/>
            <a:ext cx="43180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bg2"/>
              </a:buClr>
              <a:buSzPct val="70000"/>
              <a:buFont typeface="Wingdings" pitchFamily="2" charset="2"/>
              <a:buChar char="l"/>
              <a:defRPr sz="31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150000"/>
              <a:buChar char="•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150000"/>
              <a:buChar char="•"/>
              <a:defRPr sz="22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200"/>
              <a:t>-1</a:t>
            </a:r>
          </a:p>
        </p:txBody>
      </p:sp>
      <p:sp>
        <p:nvSpPr>
          <p:cNvPr id="7183" name="TextBox 19"/>
          <p:cNvSpPr txBox="1">
            <a:spLocks noChangeArrowheads="1"/>
          </p:cNvSpPr>
          <p:nvPr/>
        </p:nvSpPr>
        <p:spPr bwMode="auto">
          <a:xfrm>
            <a:off x="7762734" y="1518517"/>
            <a:ext cx="104907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bg2"/>
              </a:buClr>
              <a:buSzPct val="70000"/>
              <a:buFont typeface="Wingdings" pitchFamily="2" charset="2"/>
              <a:buChar char="l"/>
              <a:defRPr sz="31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150000"/>
              <a:buChar char="•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150000"/>
              <a:buChar char="•"/>
              <a:defRPr sz="22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8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у = 2</a:t>
            </a:r>
            <a:endParaRPr lang="en-US" altLang="ru-RU" sz="2800" b="1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184" name="TextBox 20"/>
          <p:cNvSpPr txBox="1">
            <a:spLocks noChangeArrowheads="1"/>
          </p:cNvSpPr>
          <p:nvPr/>
        </p:nvSpPr>
        <p:spPr bwMode="auto">
          <a:xfrm>
            <a:off x="7380288" y="2640013"/>
            <a:ext cx="13970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bg2"/>
              </a:buClr>
              <a:buSzPct val="70000"/>
              <a:buFont typeface="Wingdings" pitchFamily="2" charset="2"/>
              <a:buChar char="l"/>
              <a:defRPr sz="31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150000"/>
              <a:buChar char="•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150000"/>
              <a:buChar char="•"/>
              <a:defRPr sz="22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200"/>
              <a:t>2</a:t>
            </a:r>
          </a:p>
        </p:txBody>
      </p:sp>
      <p:sp>
        <p:nvSpPr>
          <p:cNvPr id="3" name="Дуга 2"/>
          <p:cNvSpPr/>
          <p:nvPr/>
        </p:nvSpPr>
        <p:spPr>
          <a:xfrm>
            <a:off x="1527175" y="2916238"/>
            <a:ext cx="236538" cy="209550"/>
          </a:xfrm>
          <a:prstGeom prst="arc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4" name="Дуга 3"/>
          <p:cNvSpPr/>
          <p:nvPr/>
        </p:nvSpPr>
        <p:spPr>
          <a:xfrm>
            <a:off x="1527175" y="2916238"/>
            <a:ext cx="236538" cy="209550"/>
          </a:xfrm>
          <a:prstGeom prst="arc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6" name="Дуга 5"/>
          <p:cNvSpPr/>
          <p:nvPr/>
        </p:nvSpPr>
        <p:spPr>
          <a:xfrm>
            <a:off x="1619250" y="3068638"/>
            <a:ext cx="46038" cy="46037"/>
          </a:xfrm>
          <a:prstGeom prst="arc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9" name="TextBox 8"/>
          <p:cNvSpPr txBox="1"/>
          <p:nvPr/>
        </p:nvSpPr>
        <p:spPr>
          <a:xfrm>
            <a:off x="875700" y="4755335"/>
            <a:ext cx="7848600" cy="181588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dirty="0">
                <a:solidFill>
                  <a:srgbClr val="FF0000"/>
                </a:solidFill>
                <a:latin typeface="Arial" panose="020B0604020202020204" pitchFamily="34" charset="0"/>
              </a:rPr>
              <a:t>        </a:t>
            </a:r>
            <a:r>
              <a:rPr lang="ru-RU" sz="4000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</a:rPr>
              <a:t>А           Б          В          Г</a:t>
            </a:r>
            <a:endParaRPr lang="ru-RU" sz="4000" dirty="0">
              <a:solidFill>
                <a:srgbClr val="FF0000"/>
              </a:solidFill>
              <a:latin typeface="Arial" panose="020B0604020202020204" pitchFamily="34" charset="0"/>
            </a:endParaRPr>
          </a:p>
          <a:p>
            <a:pPr>
              <a:defRPr/>
            </a:pPr>
            <a:endParaRPr lang="ru-RU" dirty="0">
              <a:solidFill>
                <a:srgbClr val="FF0000"/>
              </a:solidFill>
              <a:latin typeface="Arial" panose="020B0604020202020204" pitchFamily="34" charset="0"/>
            </a:endParaRPr>
          </a:p>
          <a:p>
            <a:pPr>
              <a:defRPr/>
            </a:pPr>
            <a:r>
              <a:rPr lang="ru-RU" sz="5400" dirty="0">
                <a:solidFill>
                  <a:srgbClr val="C00000"/>
                </a:solidFill>
                <a:latin typeface="Arial" panose="020B0604020202020204" pitchFamily="34" charset="0"/>
              </a:rPr>
              <a:t> 1; 2    2; 3   1;4      5</a:t>
            </a:r>
            <a:endParaRPr lang="ru-RU" sz="5400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875700" y="4869160"/>
            <a:ext cx="7008668" cy="1702057"/>
          </a:xfrm>
          <a:prstGeom prst="rect">
            <a:avLst/>
          </a:prstGeom>
          <a:noFill/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2627784" y="4869160"/>
            <a:ext cx="0" cy="1656184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>
            <a:off x="4427984" y="4869160"/>
            <a:ext cx="0" cy="1702057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>
            <a:off x="6156176" y="4869160"/>
            <a:ext cx="0" cy="1702057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14458659"/>
      </p:ext>
    </p:extLst>
  </p:cSld>
  <p:clrMapOvr>
    <a:masterClrMapping/>
  </p:clrMapOvr>
  <p:transition spd="slow">
    <p:wipe dir="d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Прямоугольник 2"/>
              <p:cNvSpPr/>
              <p:nvPr/>
            </p:nvSpPr>
            <p:spPr>
              <a:xfrm>
                <a:off x="539552" y="332656"/>
                <a:ext cx="8424936" cy="227523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285750" indent="-285750">
                  <a:buFontTx/>
                  <a:buChar char="-"/>
                </a:pPr>
                <a:r>
                  <a:rPr lang="ru-RU" dirty="0"/>
                  <a:t>Какие графики мы построили? Прямой или обратной пропорциональности? </a:t>
                </a:r>
              </a:p>
              <a:p>
                <a:pPr marL="285750" indent="-285750">
                  <a:buFontTx/>
                  <a:buChar char="-"/>
                </a:pPr>
                <a:endParaRPr lang="ru-RU" dirty="0"/>
              </a:p>
              <a:p>
                <a:pPr marL="285750" indent="-285750">
                  <a:buFontTx/>
                  <a:buChar char="-"/>
                </a:pPr>
                <a:r>
                  <a:rPr lang="ru-RU" dirty="0"/>
                  <a:t>Какой формулой задается прямая пропорциональность?  </a:t>
                </a:r>
                <a14:m>
                  <m:oMath xmlns:m="http://schemas.openxmlformats.org/officeDocument/2006/math">
                    <m:r>
                      <a:rPr lang="ru-RU" b="0" i="0" smtClean="0">
                        <a:latin typeface="Cambria Math"/>
                      </a:rPr>
                      <m:t> (</m:t>
                    </m:r>
                    <m:r>
                      <m:rPr>
                        <m:nor/>
                      </m:rPr>
                      <a:rPr lang="en-US" i="1"/>
                      <m:t>y</m:t>
                    </m:r>
                    <m:r>
                      <m:rPr>
                        <m:nor/>
                      </m:rPr>
                      <a:rPr lang="ru-RU" i="1"/>
                      <m:t>=</m:t>
                    </m:r>
                    <m:r>
                      <m:rPr>
                        <m:nor/>
                      </m:rPr>
                      <a:rPr lang="en-US" i="1"/>
                      <m:t>kx</m:t>
                    </m:r>
                  </m:oMath>
                </a14:m>
                <a:r>
                  <a:rPr lang="ru-RU" dirty="0"/>
                  <a:t>, </a:t>
                </a:r>
                <a14:m>
                  <m:oMath xmlns:m="http://schemas.openxmlformats.org/officeDocument/2006/math">
                    <m:r>
                      <a:rPr lang="ru-RU" b="0" i="0" smtClean="0">
                        <a:latin typeface="Cambria Math"/>
                      </a:rPr>
                      <m:t> </m:t>
                    </m:r>
                    <m:r>
                      <a:rPr lang="ru-RU" i="1">
                        <a:latin typeface="Cambria Math" panose="02040503050406030204" pitchFamily="18" charset="0"/>
                      </a:rPr>
                      <m:t>𝑦</m:t>
                    </m:r>
                    <m:r>
                      <a:rPr lang="ru-RU" i="1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ru-RU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ru-RU" i="1">
                            <a:latin typeface="Cambria Math" panose="02040503050406030204" pitchFamily="18" charset="0"/>
                          </a:rPr>
                          <m:t>𝑘</m:t>
                        </m:r>
                      </m:num>
                      <m:den>
                        <m:r>
                          <a:rPr lang="ru-RU" i="1">
                            <a:latin typeface="Cambria Math" panose="02040503050406030204" pitchFamily="1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ru-RU" dirty="0"/>
                  <a:t>   )</a:t>
                </a:r>
              </a:p>
              <a:p>
                <a:pPr marL="285750" indent="-285750">
                  <a:buFontTx/>
                  <a:buChar char="-"/>
                </a:pPr>
                <a:r>
                  <a:rPr lang="ru-RU" dirty="0"/>
                  <a:t> Какой формулой задается обратная пропорциональность? ( 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US" i="1"/>
                      <m:t>y</m:t>
                    </m:r>
                    <m:r>
                      <m:rPr>
                        <m:nor/>
                      </m:rPr>
                      <a:rPr lang="ru-RU" i="1"/>
                      <m:t>=</m:t>
                    </m:r>
                    <m:r>
                      <m:rPr>
                        <m:nor/>
                      </m:rPr>
                      <a:rPr lang="en-US" i="1"/>
                      <m:t>kx</m:t>
                    </m:r>
                  </m:oMath>
                </a14:m>
                <a:r>
                  <a:rPr lang="ru-RU" dirty="0"/>
                  <a:t>, </a:t>
                </a:r>
                <a14:m>
                  <m:oMath xmlns:m="http://schemas.openxmlformats.org/officeDocument/2006/math">
                    <m:r>
                      <a:rPr lang="ru-RU" i="1">
                        <a:latin typeface="Cambria Math"/>
                      </a:rPr>
                      <m:t>𝑦</m:t>
                    </m:r>
                    <m:r>
                      <a:rPr lang="ru-RU" i="1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ru-RU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ru-RU" i="1">
                            <a:latin typeface="Cambria Math"/>
                          </a:rPr>
                          <m:t>𝑘</m:t>
                        </m:r>
                      </m:num>
                      <m:den>
                        <m:r>
                          <a:rPr lang="ru-RU" i="1">
                            <a:latin typeface="Cambria Math"/>
                          </a:rPr>
                          <m:t>𝑥</m:t>
                        </m:r>
                      </m:den>
                    </m:f>
                  </m:oMath>
                </a14:m>
                <a:r>
                  <a:rPr lang="ru-RU" dirty="0"/>
                  <a:t> )</a:t>
                </a:r>
              </a:p>
              <a:p>
                <a:pPr marL="285750" indent="-285750">
                  <a:buFontTx/>
                  <a:buChar char="-"/>
                </a:pPr>
                <a:r>
                  <a:rPr lang="ru-RU" dirty="0"/>
                  <a:t>Как называется график обратной пропорциональности?</a:t>
                </a:r>
              </a:p>
              <a:p>
                <a:pPr marL="285750" indent="-285750">
                  <a:buFontTx/>
                  <a:buChar char="-"/>
                </a:pPr>
                <a:r>
                  <a:rPr lang="ru-RU" dirty="0"/>
                  <a:t> Под каким номером на рисунке?</a:t>
                </a:r>
              </a:p>
              <a:p>
                <a:pPr marL="285750" indent="-285750">
                  <a:buFontTx/>
                  <a:buChar char="-"/>
                </a:pPr>
                <a:endParaRPr lang="ru-RU" dirty="0"/>
              </a:p>
            </p:txBody>
          </p:sp>
        </mc:Choice>
        <mc:Fallback xmlns="">
          <p:sp>
            <p:nvSpPr>
              <p:cNvPr id="3" name="Прямоугольник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552" y="332656"/>
                <a:ext cx="8424936" cy="2275238"/>
              </a:xfrm>
              <a:prstGeom prst="rect">
                <a:avLst/>
              </a:prstGeom>
              <a:blipFill>
                <a:blip r:embed="rId2"/>
                <a:stretch>
                  <a:fillRect l="-651" t="-1609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Рисунок 3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2636912"/>
            <a:ext cx="5472608" cy="396044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428063848"/>
      </p:ext>
    </p:extLst>
  </p:cSld>
  <p:clrMapOvr>
    <a:masterClrMapping/>
  </p:clrMapOvr>
  <p:transition spd="slow">
    <p:wipe dir="d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57201" y="363318"/>
            <a:ext cx="386607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/>
              <a:t>Теоретическая разминка</a:t>
            </a:r>
          </a:p>
        </p:txBody>
      </p:sp>
      <p:pic>
        <p:nvPicPr>
          <p:cNvPr id="2053" name="Рисунок 18" descr="{rho}=m/V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1630" y="5458964"/>
            <a:ext cx="1329862" cy="11340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5" name="Рисунок 16" descr="I=q/t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42737" y="5536509"/>
            <a:ext cx="1427734" cy="14025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Рисунок 14" descr="R={rho}*{l/S}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8956" y="2137977"/>
            <a:ext cx="2053019" cy="9016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Рисунок 22" descr="F_T=m*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2546" y="2314575"/>
            <a:ext cx="2053019" cy="712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Рисунок 8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7738" y="4642321"/>
            <a:ext cx="1257300" cy="847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Рисунок 3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23276" y="3097328"/>
            <a:ext cx="1699482" cy="1476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Рисунок 9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6931" y="3340822"/>
            <a:ext cx="1666875" cy="438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49" name="Рисунок 10"/>
          <p:cNvPicPr>
            <a:picLocks noChangeAspect="1" noChangeArrowheads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568" y="4174467"/>
            <a:ext cx="1619250" cy="638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9"/>
          <p:cNvSpPr>
            <a:spLocks noChangeArrowheads="1"/>
          </p:cNvSpPr>
          <p:nvPr/>
        </p:nvSpPr>
        <p:spPr bwMode="auto">
          <a:xfrm>
            <a:off x="457199" y="1122313"/>
            <a:ext cx="5387839" cy="101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000" b="0" i="1" u="none" strike="noStrike" cap="none" normalizeH="0" baseline="0" dirty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Выберите из предложенных формул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000" b="0" i="1" u="none" strike="noStrike" cap="none" normalizeH="0" baseline="0" dirty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прямую и обратную зависимость величин:</a:t>
            </a:r>
            <a:endParaRPr kumimoji="0" lang="ru-RU" altLang="ru-RU" sz="2000" b="0" i="0" u="none" strike="noStrike" cap="none" normalizeH="0" baseline="0" dirty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2000" b="0" i="0" u="none" strike="noStrike" cap="none" normalizeH="0" baseline="0" dirty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Rectangle 11"/>
          <p:cNvSpPr>
            <a:spLocks noChangeArrowheads="1"/>
          </p:cNvSpPr>
          <p:nvPr/>
        </p:nvSpPr>
        <p:spPr bwMode="auto">
          <a:xfrm>
            <a:off x="457200" y="78105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200" b="0" i="1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endParaRPr kumimoji="0" lang="ru-RU" altLang="ru-RU" sz="7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200" b="0" i="1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</a:t>
            </a:r>
            <a:br>
              <a:rPr kumimoji="0" lang="ru-RU" altLang="ru-RU" sz="1200" b="0" i="1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endParaRPr kumimoji="0" lang="ru-RU" altLang="ru-RU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Rectangle 12"/>
          <p:cNvSpPr>
            <a:spLocks noChangeArrowheads="1"/>
          </p:cNvSpPr>
          <p:nvPr/>
        </p:nvSpPr>
        <p:spPr bwMode="auto">
          <a:xfrm>
            <a:off x="457200" y="2085975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3779912" y="2382381"/>
            <a:ext cx="54336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C00000"/>
                </a:solidFill>
              </a:rPr>
              <a:t> 2)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251520" y="2534781"/>
            <a:ext cx="57374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C00000"/>
                </a:solidFill>
              </a:rPr>
              <a:t>  1 )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251520" y="3278503"/>
            <a:ext cx="57374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C00000"/>
                </a:solidFill>
              </a:rPr>
              <a:t>  3 )</a:t>
            </a:r>
          </a:p>
        </p:txBody>
      </p:sp>
      <p:sp>
        <p:nvSpPr>
          <p:cNvPr id="19" name="Прямоугольник 18"/>
          <p:cNvSpPr/>
          <p:nvPr/>
        </p:nvSpPr>
        <p:spPr>
          <a:xfrm>
            <a:off x="3707528" y="3097327"/>
            <a:ext cx="103261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C00000"/>
                </a:solidFill>
              </a:rPr>
              <a:t>  4 )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183188" y="4001571"/>
            <a:ext cx="57374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C00000"/>
                </a:solidFill>
              </a:rPr>
              <a:t>  5 )</a:t>
            </a:r>
          </a:p>
        </p:txBody>
      </p:sp>
      <p:sp>
        <p:nvSpPr>
          <p:cNvPr id="21" name="Прямоугольник 20"/>
          <p:cNvSpPr/>
          <p:nvPr/>
        </p:nvSpPr>
        <p:spPr>
          <a:xfrm>
            <a:off x="3707528" y="4686243"/>
            <a:ext cx="61574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C00000"/>
                </a:solidFill>
              </a:rPr>
              <a:t>  6 )</a:t>
            </a:r>
          </a:p>
        </p:txBody>
      </p:sp>
      <p:sp>
        <p:nvSpPr>
          <p:cNvPr id="22" name="Прямоугольник 21"/>
          <p:cNvSpPr/>
          <p:nvPr/>
        </p:nvSpPr>
        <p:spPr>
          <a:xfrm flipH="1">
            <a:off x="183188" y="5841325"/>
            <a:ext cx="78609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C00000"/>
                </a:solidFill>
              </a:rPr>
              <a:t>  7 )</a:t>
            </a:r>
          </a:p>
        </p:txBody>
      </p:sp>
      <p:sp>
        <p:nvSpPr>
          <p:cNvPr id="23" name="Прямоугольник 22"/>
          <p:cNvSpPr/>
          <p:nvPr/>
        </p:nvSpPr>
        <p:spPr>
          <a:xfrm flipH="1">
            <a:off x="3733255" y="5869975"/>
            <a:ext cx="74772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C00000"/>
                </a:solidFill>
              </a:rPr>
              <a:t> 8)</a:t>
            </a:r>
          </a:p>
        </p:txBody>
      </p:sp>
      <p:pic>
        <p:nvPicPr>
          <p:cNvPr id="24" name="Picture 8"/>
          <p:cNvPicPr>
            <a:picLocks noChangeAspect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05639" y="116632"/>
            <a:ext cx="1679538" cy="13156826"/>
          </a:xfrm>
          <a:prstGeom prst="rect">
            <a:avLst/>
          </a:prstGeom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FFCAF710-B95C-4C57-BA00-70C6CDDB922D}"/>
              </a:ext>
            </a:extLst>
          </p:cNvPr>
          <p:cNvSpPr/>
          <p:nvPr/>
        </p:nvSpPr>
        <p:spPr>
          <a:xfrm>
            <a:off x="6287220" y="3091645"/>
            <a:ext cx="2856779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/>
              <a:t>Что является коэффициентом пропорциональности в формуле силы тяжести, в законе Гука?</a:t>
            </a:r>
          </a:p>
        </p:txBody>
      </p:sp>
    </p:spTree>
    <p:extLst>
      <p:ext uri="{BB962C8B-B14F-4D97-AF65-F5344CB8AC3E}">
        <p14:creationId xmlns:p14="http://schemas.microsoft.com/office/powerpoint/2010/main" val="1312122792"/>
      </p:ext>
    </p:extLst>
  </p:cSld>
  <p:clrMapOvr>
    <a:masterClrMapping/>
  </p:clrMapOvr>
  <p:transition spd="slow">
    <p:wipe dir="d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683568" y="659012"/>
            <a:ext cx="7416824" cy="62786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/>
              <a:t>Мы сейчас с вами изучаем раздел физики «Электричество», где тоже встречаются формулы, в которых мы видим прямую и обратную зависимость. </a:t>
            </a:r>
          </a:p>
          <a:p>
            <a:r>
              <a:rPr lang="ru-RU" sz="2400" dirty="0"/>
              <a:t>Давайте вспомним основные определения:</a:t>
            </a:r>
          </a:p>
          <a:p>
            <a:r>
              <a:rPr lang="ru-RU" sz="2400" dirty="0"/>
              <a:t>Что называется…</a:t>
            </a:r>
          </a:p>
          <a:p>
            <a:r>
              <a:rPr lang="ru-RU" sz="2400" dirty="0">
                <a:solidFill>
                  <a:srgbClr val="C00000"/>
                </a:solidFill>
              </a:rPr>
              <a:t>Электрическим током ( запишите формулу)</a:t>
            </a:r>
          </a:p>
          <a:p>
            <a:r>
              <a:rPr lang="ru-RU" sz="2400" dirty="0">
                <a:solidFill>
                  <a:srgbClr val="C00000"/>
                </a:solidFill>
              </a:rPr>
              <a:t>Силой тока  (запишите формулу)</a:t>
            </a:r>
          </a:p>
          <a:p>
            <a:r>
              <a:rPr lang="ru-RU" sz="2400" dirty="0">
                <a:solidFill>
                  <a:srgbClr val="C00000"/>
                </a:solidFill>
              </a:rPr>
              <a:t>Напряжением ( запишите формулу)</a:t>
            </a:r>
          </a:p>
          <a:p>
            <a:r>
              <a:rPr lang="ru-RU" sz="2400" dirty="0">
                <a:solidFill>
                  <a:srgbClr val="C00000"/>
                </a:solidFill>
              </a:rPr>
              <a:t>Сопротивлением (запишите формулу расчета)</a:t>
            </a:r>
          </a:p>
          <a:p>
            <a:endParaRPr lang="ru-RU" sz="2400" dirty="0">
              <a:solidFill>
                <a:srgbClr val="C00000"/>
              </a:solidFill>
            </a:endParaRPr>
          </a:p>
          <a:p>
            <a:r>
              <a:rPr lang="ru-RU" sz="2400" dirty="0"/>
              <a:t>Определите по формулам:</a:t>
            </a:r>
          </a:p>
          <a:p>
            <a:pPr marL="342900" indent="-342900">
              <a:buFontTx/>
              <a:buChar char="-"/>
            </a:pPr>
            <a:r>
              <a:rPr lang="ru-RU" sz="2400" dirty="0"/>
              <a:t>это прямая или обратно пропорциональная зависимость? </a:t>
            </a:r>
          </a:p>
          <a:p>
            <a:pPr marL="342900" indent="-342900">
              <a:buFontTx/>
              <a:buChar char="-"/>
            </a:pPr>
            <a:r>
              <a:rPr lang="ru-RU" sz="2400" dirty="0"/>
              <a:t>Прочитайте правильно эти формулы.</a:t>
            </a:r>
          </a:p>
          <a:p>
            <a:endParaRPr lang="ru-RU" sz="2400" dirty="0"/>
          </a:p>
          <a:p>
            <a:endParaRPr lang="ru-RU" sz="2400" dirty="0"/>
          </a:p>
          <a:p>
            <a:endParaRPr lang="ru-RU" dirty="0">
              <a:solidFill>
                <a:srgbClr val="C00000"/>
              </a:solidFill>
            </a:endParaRPr>
          </a:p>
        </p:txBody>
      </p:sp>
      <p:pic>
        <p:nvPicPr>
          <p:cNvPr id="15" name="Picture 8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43971" y="-531440"/>
            <a:ext cx="3100029" cy="10969393"/>
          </a:xfrm>
          <a:prstGeom prst="rect">
            <a:avLst/>
          </a:prstGeom>
        </p:spPr>
      </p:pic>
    </p:spTree>
  </p:cSld>
  <p:clrMapOvr>
    <a:masterClrMapping/>
  </p:clrMapOvr>
  <p:transition spd="slow">
    <p:push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8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4543307" y="-3453511"/>
            <a:ext cx="3027521" cy="6426518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731E0025-EB3E-4D4D-8BD0-060DA3E617A4}"/>
              </a:ext>
            </a:extLst>
          </p:cNvPr>
          <p:cNvSpPr txBox="1"/>
          <p:nvPr/>
        </p:nvSpPr>
        <p:spPr>
          <a:xfrm>
            <a:off x="179512" y="332656"/>
            <a:ext cx="820891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/>
              <a:t>Умеем ли мы извлекать информацию из графиков и таблиц?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C7FDCC94-4674-4F35-8997-A732E148E84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1200" y="732767"/>
            <a:ext cx="8721600" cy="37763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>
            <a:extLst>
              <a:ext uri="{FF2B5EF4-FFF2-40B4-BE49-F238E27FC236}">
                <a16:creationId xmlns:a16="http://schemas.microsoft.com/office/drawing/2014/main" id="{7DD57569-C2CF-484D-BD9F-01AF5459D7A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91" y="4653136"/>
            <a:ext cx="8705850" cy="1800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5955789"/>
      </p:ext>
    </p:extLst>
  </p:cSld>
  <p:clrMapOvr>
    <a:masterClrMapping/>
  </p:clrMapOvr>
  <p:transition spd="slow">
    <p:wipe dir="d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2483768" y="476672"/>
            <a:ext cx="6192688" cy="4752528"/>
          </a:xfrm>
          <a:prstGeom prst="rect">
            <a:avLst/>
          </a:prstGeom>
          <a:noFill/>
        </p:spPr>
        <p:txBody>
          <a:bodyPr wrap="square" rtlCol="0">
            <a:normAutofit fontScale="47500" lnSpcReduction="20000"/>
          </a:bodyPr>
          <a:lstStyle/>
          <a:p>
            <a:pPr>
              <a:spcAft>
                <a:spcPts val="0"/>
              </a:spcAft>
            </a:pPr>
            <a:r>
              <a:rPr lang="ru-RU" sz="7200" b="1" dirty="0">
                <a:latin typeface="Times New Roman"/>
                <a:ea typeface="Times New Roman"/>
              </a:rPr>
              <a:t>Сейчас вы выполнили задания по математики и физике. </a:t>
            </a:r>
          </a:p>
          <a:p>
            <a:pPr>
              <a:spcAft>
                <a:spcPts val="0"/>
              </a:spcAft>
            </a:pPr>
            <a:endParaRPr lang="ru-RU" sz="7200" dirty="0">
              <a:latin typeface="Times New Roman"/>
              <a:ea typeface="Times New Roman"/>
            </a:endParaRPr>
          </a:p>
          <a:p>
            <a:pPr>
              <a:spcAft>
                <a:spcPts val="0"/>
              </a:spcAft>
            </a:pPr>
            <a:r>
              <a:rPr lang="ru-RU" sz="7200" b="1" dirty="0">
                <a:latin typeface="Times New Roman"/>
                <a:ea typeface="Times New Roman"/>
              </a:rPr>
              <a:t>Вопрос:</a:t>
            </a:r>
            <a:r>
              <a:rPr lang="ru-RU" sz="7200" dirty="0">
                <a:latin typeface="Times New Roman"/>
                <a:ea typeface="Times New Roman"/>
              </a:rPr>
              <a:t> </a:t>
            </a:r>
          </a:p>
          <a:p>
            <a:pPr>
              <a:spcAft>
                <a:spcPts val="0"/>
              </a:spcAft>
            </a:pPr>
            <a:endParaRPr lang="ru-RU" sz="7200" dirty="0">
              <a:latin typeface="Times New Roman"/>
              <a:ea typeface="Times New Roman"/>
            </a:endParaRPr>
          </a:p>
          <a:p>
            <a:pPr>
              <a:spcAft>
                <a:spcPts val="0"/>
              </a:spcAft>
            </a:pPr>
            <a:r>
              <a:rPr lang="ru-RU" sz="7200" dirty="0">
                <a:latin typeface="Times New Roman"/>
                <a:ea typeface="Times New Roman"/>
              </a:rPr>
              <a:t>Что общего в этих задачах? </a:t>
            </a:r>
          </a:p>
          <a:p>
            <a:pPr>
              <a:spcAft>
                <a:spcPts val="0"/>
              </a:spcAft>
            </a:pPr>
            <a:r>
              <a:rPr lang="ru-RU" sz="7200" dirty="0">
                <a:latin typeface="Times New Roman"/>
                <a:ea typeface="Times New Roman"/>
              </a:rPr>
              <a:t>Что это за графики? </a:t>
            </a:r>
          </a:p>
          <a:p>
            <a:pPr>
              <a:spcAft>
                <a:spcPts val="0"/>
              </a:spcAft>
            </a:pPr>
            <a:r>
              <a:rPr lang="ru-RU" sz="7200" dirty="0">
                <a:latin typeface="Times New Roman"/>
                <a:ea typeface="Times New Roman"/>
              </a:rPr>
              <a:t>Позволяют ли они нам получить нужную информацию?</a:t>
            </a:r>
          </a:p>
          <a:p>
            <a:pPr marL="457200" algn="just">
              <a:spcAft>
                <a:spcPts val="0"/>
              </a:spcAft>
            </a:pPr>
            <a:r>
              <a:rPr lang="ru-RU" sz="7200" dirty="0">
                <a:latin typeface="Times New Roman"/>
                <a:ea typeface="Times New Roman"/>
              </a:rPr>
              <a:t> </a:t>
            </a:r>
            <a:endParaRPr lang="ru-RU" sz="7200" dirty="0">
              <a:effectLst/>
              <a:latin typeface="Times New Roman"/>
              <a:ea typeface="Times New Roman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4963332" y="-6858000"/>
            <a:ext cx="7765662" cy="16476125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20753331" flipH="1">
            <a:off x="-316180" y="3775286"/>
            <a:ext cx="2895600" cy="3390489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5986D9F7-7BA5-4AA9-80F5-049E7882C20B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6"/>
              </a:ext>
            </a:extLst>
          </a:blip>
          <a:stretch>
            <a:fillRect/>
          </a:stretch>
        </p:blipFill>
        <p:spPr>
          <a:xfrm>
            <a:off x="6666877" y="4653136"/>
            <a:ext cx="2019722" cy="2019722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1835696" y="188640"/>
            <a:ext cx="6912768" cy="3192760"/>
          </a:xfrm>
          <a:prstGeom prst="rect">
            <a:avLst/>
          </a:prstGeom>
          <a:noFill/>
        </p:spPr>
        <p:txBody>
          <a:bodyPr wrap="square" rtlCol="0">
            <a:normAutofit fontScale="25000" lnSpcReduction="20000"/>
          </a:bodyPr>
          <a:lstStyle/>
          <a:p>
            <a:pPr marL="457200" algn="just">
              <a:spcAft>
                <a:spcPts val="0"/>
              </a:spcAft>
            </a:pPr>
            <a:r>
              <a:rPr lang="ru-RU" sz="7200" b="1" dirty="0">
                <a:solidFill>
                  <a:srgbClr val="C00000"/>
                </a:solidFill>
                <a:latin typeface="Times New Roman"/>
                <a:ea typeface="Times New Roman"/>
              </a:rPr>
              <a:t>Эксперимент</a:t>
            </a:r>
          </a:p>
          <a:p>
            <a:pPr marL="457200" algn="just">
              <a:spcAft>
                <a:spcPts val="0"/>
              </a:spcAft>
            </a:pPr>
            <a:endParaRPr lang="ru-RU" sz="7200" dirty="0">
              <a:solidFill>
                <a:srgbClr val="C00000"/>
              </a:solidFill>
              <a:latin typeface="Times New Roman"/>
              <a:ea typeface="Times New Roman"/>
            </a:endParaRPr>
          </a:p>
          <a:p>
            <a:pPr marL="457200" algn="just">
              <a:spcAft>
                <a:spcPts val="0"/>
              </a:spcAft>
            </a:pPr>
            <a:r>
              <a:rPr lang="ru-RU" sz="7200" dirty="0">
                <a:latin typeface="Times New Roman"/>
                <a:ea typeface="Times New Roman"/>
              </a:rPr>
              <a:t>Сформулируйте закон Ома. </a:t>
            </a:r>
          </a:p>
          <a:p>
            <a:pPr marL="457200" algn="just">
              <a:spcAft>
                <a:spcPts val="0"/>
              </a:spcAft>
            </a:pPr>
            <a:endParaRPr lang="ru-RU" sz="7200" dirty="0">
              <a:latin typeface="Times New Roman"/>
              <a:ea typeface="Times New Roman"/>
            </a:endParaRPr>
          </a:p>
          <a:p>
            <a:pPr marL="457200" algn="just">
              <a:spcAft>
                <a:spcPts val="0"/>
              </a:spcAft>
            </a:pPr>
            <a:r>
              <a:rPr lang="ru-RU" sz="7200" dirty="0">
                <a:latin typeface="Times New Roman"/>
                <a:ea typeface="Times New Roman"/>
              </a:rPr>
              <a:t>Между какими величинами это закон устанавливает взаимосвязь?</a:t>
            </a:r>
          </a:p>
          <a:p>
            <a:pPr marL="457200" algn="just">
              <a:spcAft>
                <a:spcPts val="0"/>
              </a:spcAft>
            </a:pPr>
            <a:endParaRPr lang="ru-RU" sz="7200" dirty="0">
              <a:latin typeface="Times New Roman"/>
              <a:ea typeface="Times New Roman"/>
            </a:endParaRPr>
          </a:p>
          <a:p>
            <a:pPr marL="457200" algn="just">
              <a:spcAft>
                <a:spcPts val="0"/>
              </a:spcAft>
            </a:pPr>
            <a:r>
              <a:rPr lang="ru-RU" sz="7200" dirty="0">
                <a:latin typeface="Times New Roman"/>
                <a:ea typeface="Times New Roman"/>
              </a:rPr>
              <a:t>  Что является графиком зависимости силы тока от напряжения?</a:t>
            </a:r>
          </a:p>
          <a:p>
            <a:pPr marL="457200" algn="just">
              <a:spcAft>
                <a:spcPts val="0"/>
              </a:spcAft>
            </a:pPr>
            <a:endParaRPr lang="ru-RU" sz="7200" dirty="0">
              <a:latin typeface="Times New Roman"/>
              <a:ea typeface="Times New Roman"/>
            </a:endParaRPr>
          </a:p>
          <a:p>
            <a:pPr marL="457200" algn="just">
              <a:spcAft>
                <a:spcPts val="0"/>
              </a:spcAft>
            </a:pPr>
            <a:r>
              <a:rPr lang="ru-RU" sz="7200" dirty="0">
                <a:latin typeface="Times New Roman"/>
                <a:ea typeface="Times New Roman"/>
              </a:rPr>
              <a:t>Что является графиком зависимости силы тока от сопротивления?</a:t>
            </a:r>
          </a:p>
          <a:p>
            <a:pPr marL="457200" algn="just">
              <a:spcAft>
                <a:spcPts val="0"/>
              </a:spcAft>
            </a:pPr>
            <a:r>
              <a:rPr lang="ru-RU" sz="7200" dirty="0">
                <a:latin typeface="Times New Roman"/>
                <a:ea typeface="Times New Roman"/>
              </a:rPr>
              <a:t>Задание</a:t>
            </a:r>
          </a:p>
          <a:p>
            <a:pPr marL="457200" algn="just">
              <a:spcAft>
                <a:spcPts val="0"/>
              </a:spcAft>
            </a:pPr>
            <a:endParaRPr lang="ru-RU" sz="7200" dirty="0">
              <a:latin typeface="Times New Roman"/>
              <a:ea typeface="Times New Roman"/>
            </a:endParaRPr>
          </a:p>
          <a:p>
            <a:pPr marL="457200" algn="just">
              <a:spcAft>
                <a:spcPts val="0"/>
              </a:spcAft>
            </a:pPr>
            <a:endParaRPr lang="ru-RU" sz="7200" dirty="0">
              <a:latin typeface="Times New Roman"/>
              <a:ea typeface="Times New Roman"/>
            </a:endParaRPr>
          </a:p>
          <a:p>
            <a:pPr marL="457200" algn="just">
              <a:spcAft>
                <a:spcPts val="0"/>
              </a:spcAft>
            </a:pPr>
            <a:endParaRPr lang="ru-RU" sz="7200" dirty="0">
              <a:latin typeface="Times New Roman"/>
              <a:ea typeface="Times New Roman"/>
            </a:endParaRPr>
          </a:p>
          <a:p>
            <a:pPr marL="457200" algn="just">
              <a:spcAft>
                <a:spcPts val="0"/>
              </a:spcAft>
            </a:pPr>
            <a:r>
              <a:rPr lang="ru-RU" sz="7200" dirty="0">
                <a:latin typeface="Times New Roman"/>
                <a:ea typeface="Times New Roman"/>
              </a:rPr>
              <a:t>получить данные и построить график зависимости силы тока от напряжения и силы тока от сопротивления</a:t>
            </a:r>
          </a:p>
          <a:p>
            <a:pPr marL="457200" algn="just">
              <a:spcAft>
                <a:spcPts val="0"/>
              </a:spcAft>
            </a:pPr>
            <a:endParaRPr lang="ru-RU" sz="7200" dirty="0">
              <a:latin typeface="Times New Roman"/>
              <a:ea typeface="Times New Roman"/>
            </a:endParaRPr>
          </a:p>
          <a:p>
            <a:pPr marL="457200" algn="just">
              <a:spcAft>
                <a:spcPts val="0"/>
              </a:spcAft>
            </a:pPr>
            <a:endParaRPr lang="ru-RU" sz="7200" dirty="0">
              <a:latin typeface="Times New Roman"/>
              <a:ea typeface="Times New Roman"/>
            </a:endParaRPr>
          </a:p>
          <a:p>
            <a:pPr marL="457200" algn="just">
              <a:spcAft>
                <a:spcPts val="0"/>
              </a:spcAft>
            </a:pPr>
            <a:r>
              <a:rPr lang="ru-RU" sz="7200" dirty="0">
                <a:latin typeface="Times New Roman"/>
                <a:ea typeface="Times New Roman"/>
              </a:rPr>
              <a:t>Группа 1 и 2,3 установите зависимость между силой тока и напряжением. </a:t>
            </a:r>
          </a:p>
          <a:p>
            <a:pPr marL="457200" algn="just">
              <a:spcAft>
                <a:spcPts val="0"/>
              </a:spcAft>
            </a:pPr>
            <a:endParaRPr lang="ru-RU" sz="7200" dirty="0">
              <a:latin typeface="Times New Roman"/>
              <a:ea typeface="Times New Roman"/>
            </a:endParaRPr>
          </a:p>
          <a:p>
            <a:pPr marL="457200" algn="just">
              <a:spcAft>
                <a:spcPts val="0"/>
              </a:spcAft>
            </a:pPr>
            <a:r>
              <a:rPr lang="ru-RU" sz="7200" dirty="0">
                <a:latin typeface="Times New Roman"/>
                <a:ea typeface="Times New Roman"/>
              </a:rPr>
              <a:t>Группа 4 установите зависимость между силой тока и сопротивлением.</a:t>
            </a:r>
          </a:p>
          <a:p>
            <a:pPr marL="457200" algn="just">
              <a:spcAft>
                <a:spcPts val="0"/>
              </a:spcAft>
            </a:pPr>
            <a:endParaRPr lang="ru-RU" sz="7200" dirty="0">
              <a:latin typeface="Times New Roman"/>
              <a:ea typeface="Times New Roman"/>
            </a:endParaRPr>
          </a:p>
          <a:p>
            <a:pPr marL="457200">
              <a:spcAft>
                <a:spcPts val="0"/>
              </a:spcAft>
            </a:pPr>
            <a:r>
              <a:rPr lang="ru-RU" sz="7200" dirty="0">
                <a:latin typeface="Times New Roman"/>
                <a:ea typeface="Times New Roman"/>
              </a:rPr>
              <a:t> </a:t>
            </a:r>
          </a:p>
          <a:p>
            <a:pPr marL="457200">
              <a:spcAft>
                <a:spcPts val="0"/>
              </a:spcAft>
            </a:pPr>
            <a:endParaRPr lang="ru-RU" sz="7200" dirty="0">
              <a:latin typeface="Times New Roman"/>
              <a:ea typeface="Times New Roman"/>
            </a:endParaRPr>
          </a:p>
          <a:p>
            <a:endParaRPr lang="ru-RU" sz="7200" dirty="0">
              <a:latin typeface="Times New Roman"/>
              <a:ea typeface="Times New Roman"/>
            </a:endParaRPr>
          </a:p>
          <a:p>
            <a:endParaRPr lang="ru-RU" sz="7200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20753331" flipH="1">
            <a:off x="-683982" y="-2946275"/>
            <a:ext cx="2895600" cy="6861081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E9BF8955-9A7A-4527-A599-76D9867295E9}"/>
              </a:ext>
            </a:extLst>
          </p:cNvPr>
          <p:cNvSpPr/>
          <p:nvPr/>
        </p:nvSpPr>
        <p:spPr>
          <a:xfrm>
            <a:off x="1187624" y="3244334"/>
            <a:ext cx="756084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latin typeface="Times New Roman"/>
                <a:ea typeface="Times New Roman"/>
              </a:rPr>
              <a:t>Исследуйте эту зависимость</a:t>
            </a:r>
            <a:r>
              <a:rPr lang="ru-RU" dirty="0">
                <a:latin typeface="Times New Roman"/>
                <a:ea typeface="Times New Roman"/>
              </a:rPr>
              <a:t>.</a:t>
            </a:r>
          </a:p>
          <a:p>
            <a:endParaRPr lang="ru-RU" dirty="0">
              <a:latin typeface="Times New Roman"/>
            </a:endParaRPr>
          </a:p>
          <a:p>
            <a:endParaRPr lang="ru-RU" dirty="0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1560240" y="476672"/>
            <a:ext cx="7560840" cy="5669996"/>
          </a:xfrm>
          <a:prstGeom prst="rect">
            <a:avLst/>
          </a:prstGeom>
          <a:noFill/>
        </p:spPr>
        <p:txBody>
          <a:bodyPr wrap="square" rtlCol="0">
            <a:normAutofit fontScale="25000" lnSpcReduction="20000"/>
          </a:bodyPr>
          <a:lstStyle/>
          <a:p>
            <a:pPr marL="457200" algn="just">
              <a:spcAft>
                <a:spcPts val="0"/>
              </a:spcAft>
            </a:pPr>
            <a:r>
              <a:rPr lang="ru-RU" sz="9600" b="1" dirty="0">
                <a:solidFill>
                  <a:srgbClr val="C00000"/>
                </a:solidFill>
                <a:latin typeface="Times New Roman"/>
                <a:ea typeface="Times New Roman"/>
              </a:rPr>
              <a:t>Эксперимент</a:t>
            </a:r>
          </a:p>
          <a:p>
            <a:pPr marL="457200" algn="just">
              <a:spcAft>
                <a:spcPts val="0"/>
              </a:spcAft>
            </a:pPr>
            <a:endParaRPr lang="ru-RU" sz="7200" b="1" dirty="0">
              <a:solidFill>
                <a:srgbClr val="C00000"/>
              </a:solidFill>
              <a:latin typeface="Times New Roman"/>
              <a:ea typeface="Times New Roman"/>
            </a:endParaRPr>
          </a:p>
          <a:p>
            <a:pPr>
              <a:lnSpc>
                <a:spcPct val="120000"/>
              </a:lnSpc>
            </a:pPr>
            <a:r>
              <a:rPr lang="ru-RU" sz="8000" b="1" dirty="0"/>
              <a:t>Обязательное условие: </a:t>
            </a:r>
            <a:r>
              <a:rPr lang="ru-RU" sz="8000" b="1" dirty="0">
                <a:solidFill>
                  <a:srgbClr val="C00000"/>
                </a:solidFill>
              </a:rPr>
              <a:t>соблюдение техники безопасности при работе с приборами.</a:t>
            </a:r>
          </a:p>
          <a:p>
            <a:pPr>
              <a:lnSpc>
                <a:spcPct val="120000"/>
              </a:lnSpc>
            </a:pPr>
            <a:endParaRPr lang="ru-RU" sz="8000" b="1" dirty="0"/>
          </a:p>
          <a:p>
            <a:pPr>
              <a:lnSpc>
                <a:spcPct val="120000"/>
              </a:lnSpc>
            </a:pPr>
            <a:r>
              <a:rPr lang="ru-RU" sz="8000" b="1" dirty="0"/>
              <a:t>Чтобы выполнить работу успешно нужно вспомнить:</a:t>
            </a:r>
          </a:p>
          <a:p>
            <a:pPr>
              <a:lnSpc>
                <a:spcPct val="120000"/>
              </a:lnSpc>
            </a:pPr>
            <a:endParaRPr lang="ru-RU" sz="8000" b="1" dirty="0"/>
          </a:p>
          <a:p>
            <a:pPr>
              <a:lnSpc>
                <a:spcPct val="120000"/>
              </a:lnSpc>
            </a:pPr>
            <a:r>
              <a:rPr lang="ru-RU" sz="8000" b="1" dirty="0"/>
              <a:t>1 . Каковы условия существования тока в цепи?</a:t>
            </a:r>
          </a:p>
          <a:p>
            <a:pPr>
              <a:lnSpc>
                <a:spcPct val="120000"/>
              </a:lnSpc>
            </a:pPr>
            <a:endParaRPr lang="ru-RU" sz="8000" b="1" dirty="0"/>
          </a:p>
          <a:p>
            <a:pPr>
              <a:lnSpc>
                <a:spcPct val="120000"/>
              </a:lnSpc>
            </a:pPr>
            <a:r>
              <a:rPr lang="ru-RU" sz="8000" b="1" dirty="0"/>
              <a:t>2. В каких единицах измеряется сила тока? Каким прибором? Как подключается прибор в цепи?</a:t>
            </a:r>
          </a:p>
          <a:p>
            <a:pPr>
              <a:lnSpc>
                <a:spcPct val="120000"/>
              </a:lnSpc>
            </a:pPr>
            <a:endParaRPr lang="ru-RU" sz="8000" b="1" dirty="0"/>
          </a:p>
          <a:p>
            <a:pPr>
              <a:lnSpc>
                <a:spcPct val="120000"/>
              </a:lnSpc>
            </a:pPr>
            <a:r>
              <a:rPr lang="ru-RU" sz="8000" b="1" dirty="0"/>
              <a:t>3. В каких единицах измеряется напряжение? Каким прибором? Как подключается в цепи?</a:t>
            </a:r>
          </a:p>
          <a:p>
            <a:pPr>
              <a:lnSpc>
                <a:spcPct val="120000"/>
              </a:lnSpc>
            </a:pPr>
            <a:endParaRPr lang="ru-RU" sz="8000" b="1" dirty="0"/>
          </a:p>
          <a:p>
            <a:pPr>
              <a:lnSpc>
                <a:spcPct val="120000"/>
              </a:lnSpc>
            </a:pPr>
            <a:r>
              <a:rPr lang="ru-RU" sz="8000" b="1" dirty="0"/>
              <a:t>4.  В каких единицах измеряется сопротивление?</a:t>
            </a:r>
          </a:p>
          <a:p>
            <a:r>
              <a:rPr lang="ru-RU" sz="7200" dirty="0"/>
              <a:t> </a:t>
            </a:r>
            <a:endParaRPr lang="ru-RU" sz="7200" b="1" dirty="0">
              <a:solidFill>
                <a:srgbClr val="FF0000"/>
              </a:solidFill>
            </a:endParaRPr>
          </a:p>
          <a:p>
            <a:pPr marL="457200" algn="just"/>
            <a:r>
              <a:rPr lang="ru-RU" sz="7200" b="1" u="sng" dirty="0">
                <a:solidFill>
                  <a:srgbClr val="FF0000"/>
                </a:solidFill>
                <a:latin typeface="Times New Roman"/>
                <a:ea typeface="Times New Roman"/>
              </a:rPr>
              <a:t>Какова главная цель эксперимента? Сделайте вывод!</a:t>
            </a:r>
          </a:p>
          <a:p>
            <a:pPr marL="457200" algn="just">
              <a:spcAft>
                <a:spcPts val="0"/>
              </a:spcAft>
            </a:pPr>
            <a:endParaRPr lang="ru-RU" sz="7200" dirty="0">
              <a:solidFill>
                <a:srgbClr val="C00000"/>
              </a:solidFill>
              <a:latin typeface="Times New Roman"/>
              <a:ea typeface="Times New Roman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20753331" flipH="1">
            <a:off x="-827997" y="-353987"/>
            <a:ext cx="2895600" cy="68610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470366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F0B4A510-2B69-4963-8026-B8381877E0B3}"/>
              </a:ext>
            </a:extLst>
          </p:cNvPr>
          <p:cNvSpPr/>
          <p:nvPr/>
        </p:nvSpPr>
        <p:spPr>
          <a:xfrm>
            <a:off x="683568" y="2852936"/>
            <a:ext cx="7992888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Цели урока: </a:t>
            </a:r>
            <a:endParaRPr lang="ru-RU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ru-RU" b="1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Обучающие</a:t>
            </a:r>
            <a:endParaRPr lang="ru-RU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показать тесную связь между предметами математики и физики, научить работать с графиками и анализировать их. Определение взаимосвязи физических процессов и математических зависимостей как элемента окружающего мира </a:t>
            </a:r>
          </a:p>
          <a:p>
            <a:pPr>
              <a:spcAft>
                <a:spcPts val="0"/>
              </a:spcAft>
            </a:pPr>
            <a:r>
              <a:rPr lang="ru-RU" b="1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Развивающие</a:t>
            </a:r>
            <a:endParaRPr lang="ru-RU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Развивать навык применения математических моделей для подтверждения физических явлений и закономерностей.</a:t>
            </a:r>
          </a:p>
          <a:p>
            <a:pPr>
              <a:spcAft>
                <a:spcPts val="0"/>
              </a:spcAft>
            </a:pPr>
            <a:r>
              <a:rPr lang="ru-RU" b="1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Воспитательные</a:t>
            </a:r>
            <a:endParaRPr lang="ru-RU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Воспитание командного духа при совместном выполнении поставленных задач. А также оценка индивидуального вклада в совместный результат. </a:t>
            </a:r>
          </a:p>
        </p:txBody>
      </p:sp>
    </p:spTree>
    <p:extLst>
      <p:ext uri="{BB962C8B-B14F-4D97-AF65-F5344CB8AC3E}">
        <p14:creationId xmlns:p14="http://schemas.microsoft.com/office/powerpoint/2010/main" val="2522997977"/>
      </p:ext>
    </p:extLst>
  </p:cSld>
  <p:clrMapOvr>
    <a:masterClrMapping/>
  </p:clrMapOvr>
  <p:transition spd="slow">
    <p:wipe dir="d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1259632" y="332656"/>
            <a:ext cx="7704856" cy="5832648"/>
          </a:xfrm>
          <a:prstGeom prst="rect">
            <a:avLst/>
          </a:prstGeom>
          <a:noFill/>
        </p:spPr>
        <p:txBody>
          <a:bodyPr wrap="square" rtlCol="0">
            <a:normAutofit fontScale="25000" lnSpcReduction="20000"/>
          </a:bodyPr>
          <a:lstStyle/>
          <a:p>
            <a:pPr marL="457200" algn="just">
              <a:spcAft>
                <a:spcPts val="0"/>
              </a:spcAft>
            </a:pPr>
            <a:endParaRPr lang="ru-RU" sz="7200" b="1" dirty="0">
              <a:solidFill>
                <a:srgbClr val="C00000"/>
              </a:solidFill>
              <a:latin typeface="Times New Roman"/>
              <a:ea typeface="Times New Roman"/>
            </a:endParaRPr>
          </a:p>
          <a:p>
            <a:pPr marL="457200" algn="just">
              <a:spcAft>
                <a:spcPts val="0"/>
              </a:spcAft>
            </a:pPr>
            <a:r>
              <a:rPr lang="ru-RU" sz="9600" b="1" dirty="0">
                <a:solidFill>
                  <a:srgbClr val="C00000"/>
                </a:solidFill>
                <a:latin typeface="Times New Roman"/>
                <a:ea typeface="Times New Roman"/>
              </a:rPr>
              <a:t>Вывод на основе эксперимента.</a:t>
            </a:r>
            <a:r>
              <a:rPr lang="ru-RU" sz="9600" dirty="0">
                <a:solidFill>
                  <a:srgbClr val="C00000"/>
                </a:solidFill>
                <a:latin typeface="Times New Roman"/>
                <a:ea typeface="Times New Roman"/>
              </a:rPr>
              <a:t> </a:t>
            </a:r>
          </a:p>
          <a:p>
            <a:pPr marL="457200" algn="just">
              <a:spcAft>
                <a:spcPts val="0"/>
              </a:spcAft>
            </a:pPr>
            <a:endParaRPr lang="ru-RU" sz="7200" b="1" dirty="0">
              <a:solidFill>
                <a:srgbClr val="C00000"/>
              </a:solidFill>
              <a:latin typeface="Times New Roman"/>
              <a:ea typeface="Times New Roman"/>
            </a:endParaRPr>
          </a:p>
          <a:p>
            <a:pPr marL="457200" algn="just">
              <a:spcAft>
                <a:spcPts val="0"/>
              </a:spcAft>
            </a:pPr>
            <a:r>
              <a:rPr lang="ru-RU" sz="7200" b="1" dirty="0">
                <a:latin typeface="Times New Roman"/>
                <a:ea typeface="Times New Roman"/>
              </a:rPr>
              <a:t> Результаты 1 и 2,3 группы:</a:t>
            </a:r>
          </a:p>
          <a:p>
            <a:pPr marL="457200" algn="just">
              <a:spcAft>
                <a:spcPts val="0"/>
              </a:spcAft>
            </a:pPr>
            <a:r>
              <a:rPr lang="ru-RU" sz="7200" dirty="0">
                <a:latin typeface="Times New Roman"/>
                <a:ea typeface="Times New Roman"/>
              </a:rPr>
              <a:t> представлен график зависимости силы тока от напряжения. </a:t>
            </a:r>
          </a:p>
          <a:p>
            <a:pPr marL="457200" algn="just">
              <a:spcAft>
                <a:spcPts val="0"/>
              </a:spcAft>
            </a:pPr>
            <a:endParaRPr lang="ru-RU" sz="7200" dirty="0">
              <a:latin typeface="Times New Roman"/>
              <a:ea typeface="Times New Roman"/>
            </a:endParaRPr>
          </a:p>
          <a:p>
            <a:pPr marL="457200" algn="just">
              <a:spcAft>
                <a:spcPts val="0"/>
              </a:spcAft>
            </a:pPr>
            <a:r>
              <a:rPr lang="ru-RU" sz="7200" b="1" i="1" dirty="0">
                <a:latin typeface="Times New Roman"/>
                <a:ea typeface="Times New Roman"/>
              </a:rPr>
              <a:t>Что можно сказать по графику?</a:t>
            </a:r>
          </a:p>
          <a:p>
            <a:pPr marL="457200" algn="just">
              <a:spcAft>
                <a:spcPts val="0"/>
              </a:spcAft>
            </a:pPr>
            <a:r>
              <a:rPr lang="ru-RU" sz="7200" b="1" i="1" dirty="0">
                <a:latin typeface="Times New Roman"/>
                <a:ea typeface="Times New Roman"/>
              </a:rPr>
              <a:t> Какова зависимость силы тока от напряжения?</a:t>
            </a:r>
          </a:p>
          <a:p>
            <a:pPr marL="457200" algn="just">
              <a:spcAft>
                <a:spcPts val="0"/>
              </a:spcAft>
            </a:pPr>
            <a:endParaRPr lang="ru-RU" sz="7200" dirty="0">
              <a:latin typeface="Times New Roman"/>
              <a:ea typeface="Times New Roman"/>
            </a:endParaRPr>
          </a:p>
          <a:p>
            <a:pPr marL="457200" algn="just">
              <a:spcAft>
                <a:spcPts val="0"/>
              </a:spcAft>
            </a:pPr>
            <a:r>
              <a:rPr lang="ru-RU" sz="7200" dirty="0">
                <a:latin typeface="Times New Roman"/>
                <a:ea typeface="Times New Roman"/>
              </a:rPr>
              <a:t> </a:t>
            </a:r>
            <a:r>
              <a:rPr lang="ru-RU" sz="7200" b="1" dirty="0">
                <a:solidFill>
                  <a:schemeClr val="tx2"/>
                </a:solidFill>
                <a:latin typeface="Times New Roman"/>
                <a:ea typeface="Times New Roman"/>
              </a:rPr>
              <a:t>Можно сделать вывод, что сила тока на участке цепи прямо пропорциональна напряжению?</a:t>
            </a:r>
          </a:p>
          <a:p>
            <a:pPr marL="457200" algn="just">
              <a:spcAft>
                <a:spcPts val="0"/>
              </a:spcAft>
            </a:pPr>
            <a:endParaRPr lang="ru-RU" sz="7200" dirty="0">
              <a:latin typeface="Times New Roman"/>
              <a:ea typeface="Times New Roman"/>
            </a:endParaRPr>
          </a:p>
          <a:p>
            <a:pPr marL="457200" algn="just">
              <a:spcAft>
                <a:spcPts val="0"/>
              </a:spcAft>
            </a:pPr>
            <a:r>
              <a:rPr lang="ru-RU" sz="7200" b="1" dirty="0">
                <a:latin typeface="Times New Roman"/>
                <a:ea typeface="Times New Roman"/>
              </a:rPr>
              <a:t>Результаты 4 группы</a:t>
            </a:r>
            <a:r>
              <a:rPr lang="ru-RU" sz="7200" dirty="0">
                <a:latin typeface="Times New Roman"/>
                <a:ea typeface="Times New Roman"/>
              </a:rPr>
              <a:t>: </a:t>
            </a:r>
          </a:p>
          <a:p>
            <a:pPr marL="457200" algn="just"/>
            <a:r>
              <a:rPr lang="ru-RU" sz="7200" dirty="0">
                <a:latin typeface="Times New Roman"/>
                <a:ea typeface="Times New Roman"/>
              </a:rPr>
              <a:t>представлен график зависимости силы тока от напряжения. </a:t>
            </a:r>
          </a:p>
          <a:p>
            <a:pPr marL="457200" algn="just">
              <a:spcAft>
                <a:spcPts val="0"/>
              </a:spcAft>
            </a:pPr>
            <a:endParaRPr lang="ru-RU" sz="7200" dirty="0">
              <a:latin typeface="Times New Roman"/>
              <a:ea typeface="Times New Roman"/>
            </a:endParaRPr>
          </a:p>
          <a:p>
            <a:pPr marL="457200" algn="just">
              <a:spcAft>
                <a:spcPts val="0"/>
              </a:spcAft>
            </a:pPr>
            <a:r>
              <a:rPr lang="ru-RU" sz="7200" b="1" i="1" dirty="0">
                <a:latin typeface="Times New Roman"/>
                <a:ea typeface="Times New Roman"/>
              </a:rPr>
              <a:t>Что можно сказать по графику о зависимости силы тока от сопротивления цепи</a:t>
            </a:r>
            <a:r>
              <a:rPr lang="ru-RU" sz="7200" dirty="0">
                <a:latin typeface="Times New Roman"/>
                <a:ea typeface="Times New Roman"/>
              </a:rPr>
              <a:t>? </a:t>
            </a:r>
          </a:p>
          <a:p>
            <a:pPr marL="457200" algn="just">
              <a:spcAft>
                <a:spcPts val="0"/>
              </a:spcAft>
            </a:pPr>
            <a:endParaRPr lang="ru-RU" sz="7200" dirty="0">
              <a:latin typeface="Times New Roman"/>
              <a:ea typeface="Times New Roman"/>
            </a:endParaRPr>
          </a:p>
          <a:p>
            <a:pPr marL="457200" algn="just">
              <a:spcAft>
                <a:spcPts val="0"/>
              </a:spcAft>
            </a:pPr>
            <a:r>
              <a:rPr lang="ru-RU" sz="7200" b="1" dirty="0">
                <a:solidFill>
                  <a:schemeClr val="tx2"/>
                </a:solidFill>
                <a:latin typeface="Times New Roman"/>
                <a:ea typeface="Times New Roman"/>
              </a:rPr>
              <a:t>Можно сделать вывод, что сила тока обратно пропорциональна сопротивлению?</a:t>
            </a:r>
          </a:p>
          <a:p>
            <a:pPr marL="457200" algn="just">
              <a:spcAft>
                <a:spcPts val="0"/>
              </a:spcAft>
            </a:pPr>
            <a:endParaRPr lang="ru-RU" sz="7200" b="1" dirty="0">
              <a:solidFill>
                <a:schemeClr val="tx2"/>
              </a:solidFill>
              <a:latin typeface="Times New Roman"/>
              <a:ea typeface="Times New Roman"/>
            </a:endParaRPr>
          </a:p>
          <a:p>
            <a:r>
              <a:rPr lang="ru-RU" sz="9600" dirty="0">
                <a:solidFill>
                  <a:srgbClr val="C00000"/>
                </a:solidFill>
                <a:latin typeface="Times New Roman"/>
                <a:ea typeface="Times New Roman"/>
              </a:rPr>
              <a:t> Закон  Ома: Сила тока на участке цепи прямо пропорциональна напряжению и обратно пропорциональна сопротивлению этого участка</a:t>
            </a:r>
            <a:r>
              <a:rPr lang="ru-RU" sz="9600" dirty="0">
                <a:latin typeface="Times New Roman"/>
                <a:ea typeface="Times New Roman"/>
              </a:rPr>
              <a:t>. </a:t>
            </a:r>
            <a:endParaRPr lang="ru-RU" sz="9600" dirty="0">
              <a:solidFill>
                <a:srgbClr val="C00000"/>
              </a:solidFill>
              <a:latin typeface="Times New Roman"/>
              <a:ea typeface="Times New Roman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20753331" flipH="1">
            <a:off x="342279" y="-171505"/>
            <a:ext cx="1960733" cy="63035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971581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1043608" y="260648"/>
            <a:ext cx="7920880" cy="4047636"/>
          </a:xfrm>
          <a:prstGeom prst="rect">
            <a:avLst/>
          </a:prstGeom>
          <a:noFill/>
        </p:spPr>
        <p:txBody>
          <a:bodyPr wrap="square" rtlCol="0">
            <a:normAutofit fontScale="40000" lnSpcReduction="20000"/>
          </a:bodyPr>
          <a:lstStyle/>
          <a:p>
            <a:pPr marL="457200" algn="just">
              <a:spcAft>
                <a:spcPts val="0"/>
              </a:spcAft>
            </a:pPr>
            <a:endParaRPr lang="ru-RU" sz="7200" b="1" dirty="0">
              <a:solidFill>
                <a:schemeClr val="accent1">
                  <a:lumMod val="50000"/>
                </a:schemeClr>
              </a:solidFill>
              <a:latin typeface="Times New Roman"/>
              <a:ea typeface="Times New Roman"/>
            </a:endParaRPr>
          </a:p>
          <a:p>
            <a:pPr lvl="0"/>
            <a:r>
              <a:rPr lang="ru-RU" sz="7200" b="1" dirty="0">
                <a:solidFill>
                  <a:schemeClr val="accent1">
                    <a:lumMod val="50000"/>
                  </a:schemeClr>
                </a:solidFill>
              </a:rPr>
              <a:t>Во всех заданиях мы работали с графиками или строили их.</a:t>
            </a:r>
          </a:p>
          <a:p>
            <a:pPr lvl="0"/>
            <a:r>
              <a:rPr lang="ru-RU" sz="7200" b="1" dirty="0">
                <a:solidFill>
                  <a:schemeClr val="accent1">
                    <a:lumMod val="50000"/>
                  </a:schemeClr>
                </a:solidFill>
              </a:rPr>
              <a:t> </a:t>
            </a:r>
          </a:p>
          <a:p>
            <a:pPr lvl="0"/>
            <a:r>
              <a:rPr lang="ru-RU" sz="7200" b="1" dirty="0">
                <a:solidFill>
                  <a:schemeClr val="accent1">
                    <a:lumMod val="50000"/>
                  </a:schemeClr>
                </a:solidFill>
              </a:rPr>
              <a:t>Графики и функции широко распространены в нашей жизни,</a:t>
            </a:r>
          </a:p>
          <a:p>
            <a:pPr lvl="0"/>
            <a:r>
              <a:rPr lang="ru-RU" sz="7200" b="1" dirty="0">
                <a:solidFill>
                  <a:schemeClr val="accent1">
                    <a:lumMod val="50000"/>
                  </a:schemeClr>
                </a:solidFill>
              </a:rPr>
              <a:t> так как они содержательные, наглядные и удобные для передачи и восприятия информации, дальнейшей обработки информации (прогнозирование, анализ)</a:t>
            </a:r>
            <a:endParaRPr lang="ru-RU" sz="7200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20753331" flipH="1">
            <a:off x="-1116029" y="-2802259"/>
            <a:ext cx="2895600" cy="6861081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AA11CE47-974D-457F-9A02-991DB54D3520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5"/>
              </a:ext>
            </a:extLst>
          </a:blip>
          <a:stretch>
            <a:fillRect/>
          </a:stretch>
        </p:blipFill>
        <p:spPr>
          <a:xfrm>
            <a:off x="3491880" y="4149005"/>
            <a:ext cx="4853364" cy="2448347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9A06403D-1D93-49C4-8026-75274D60B1B6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7"/>
              </a:ext>
            </a:extLst>
          </a:blip>
          <a:stretch>
            <a:fillRect/>
          </a:stretch>
        </p:blipFill>
        <p:spPr>
          <a:xfrm>
            <a:off x="745405" y="4515678"/>
            <a:ext cx="2286666" cy="171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013782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7544" y="260648"/>
            <a:ext cx="856895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C00000"/>
                </a:solidFill>
                <a:latin typeface="+mj-lt"/>
              </a:rPr>
              <a:t>А где еще мы встречаемся с графиками в нашей жизни?</a:t>
            </a:r>
            <a:endParaRPr lang="ru-RU" sz="3600" dirty="0">
              <a:solidFill>
                <a:srgbClr val="C00000"/>
              </a:solidFill>
              <a:latin typeface="+mj-lt"/>
            </a:endParaRPr>
          </a:p>
        </p:txBody>
      </p:sp>
      <p:pic>
        <p:nvPicPr>
          <p:cNvPr id="3" name="Picture 7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20753331" flipH="1">
            <a:off x="538594" y="883756"/>
            <a:ext cx="2468684" cy="5500584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34E2E202-CBB7-4A0D-B68E-BC68247A0F7C}"/>
              </a:ext>
            </a:extLst>
          </p:cNvPr>
          <p:cNvSpPr txBox="1"/>
          <p:nvPr/>
        </p:nvSpPr>
        <p:spPr>
          <a:xfrm>
            <a:off x="2267744" y="2296236"/>
            <a:ext cx="602854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/>
              <a:t>Подумайте! Приведите примеры</a:t>
            </a:r>
            <a:r>
              <a:rPr lang="ru-RU" dirty="0"/>
              <a:t>.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D4F2ECEE-09AB-40A9-A58E-724CCC1B950B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4139952" y="4005064"/>
            <a:ext cx="3528392" cy="27398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0262141"/>
      </p:ext>
    </p:extLst>
  </p:cSld>
  <p:clrMapOvr>
    <a:masterClrMapping/>
  </p:clrMapOvr>
  <p:transition spd="slow">
    <p:wipe dir="d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7CC6ABB1-A85E-42C0-A6A1-11DA7446942E}"/>
              </a:ext>
            </a:extLst>
          </p:cNvPr>
          <p:cNvSpPr/>
          <p:nvPr/>
        </p:nvSpPr>
        <p:spPr>
          <a:xfrm>
            <a:off x="431540" y="2683421"/>
            <a:ext cx="4392488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/>
              <a:t>1</a:t>
            </a:r>
            <a:r>
              <a:rPr lang="ru-RU" sz="2000" b="1" dirty="0"/>
              <a:t>. Метеослужба (зависимость температуры от дней)</a:t>
            </a:r>
            <a:endParaRPr lang="ru-RU" sz="2000" dirty="0"/>
          </a:p>
          <a:p>
            <a:r>
              <a:rPr lang="ru-RU" sz="2000" b="1" dirty="0"/>
              <a:t>2. рост численности населения по годам</a:t>
            </a:r>
            <a:endParaRPr lang="ru-RU" sz="2000" dirty="0"/>
          </a:p>
          <a:p>
            <a:r>
              <a:rPr lang="ru-RU" sz="2000" b="1" dirty="0"/>
              <a:t>3. социологические исследования</a:t>
            </a:r>
            <a:endParaRPr lang="ru-RU" sz="2000" dirty="0"/>
          </a:p>
          <a:p>
            <a:r>
              <a:rPr lang="ru-RU" sz="2000" b="1" dirty="0"/>
              <a:t>4. объем производства по годам</a:t>
            </a:r>
            <a:endParaRPr lang="ru-RU" sz="2000" dirty="0"/>
          </a:p>
          <a:p>
            <a:r>
              <a:rPr lang="ru-RU" sz="2000" b="1" dirty="0"/>
              <a:t>5. график успеваемости по годам</a:t>
            </a:r>
            <a:endParaRPr lang="ru-RU" sz="2000" dirty="0"/>
          </a:p>
          <a:p>
            <a:r>
              <a:rPr lang="ru-RU" sz="2000" b="1" dirty="0"/>
              <a:t>6. зависимость калорийности от жирности продукта.</a:t>
            </a:r>
          </a:p>
          <a:p>
            <a:r>
              <a:rPr lang="ru-RU" sz="2000" b="1" dirty="0"/>
              <a:t>7. Статистика заболеваемостью </a:t>
            </a:r>
            <a:r>
              <a:rPr lang="en-US" sz="2000" b="1" dirty="0"/>
              <a:t> covid-19</a:t>
            </a:r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5BD96204-90B7-425E-B6D4-1DA0C072C21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5364088" y="692696"/>
            <a:ext cx="3456384" cy="4028966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5F5EF96B-B120-4DF3-AB72-C9BE6A9AEA28}"/>
              </a:ext>
            </a:extLst>
          </p:cNvPr>
          <p:cNvSpPr txBox="1"/>
          <p:nvPr/>
        </p:nvSpPr>
        <p:spPr>
          <a:xfrm>
            <a:off x="5508104" y="2683421"/>
            <a:ext cx="30480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900" dirty="0"/>
          </a:p>
        </p:txBody>
      </p:sp>
      <p:pic>
        <p:nvPicPr>
          <p:cNvPr id="3074" name="Picture 2">
            <a:extLst>
              <a:ext uri="{FF2B5EF4-FFF2-40B4-BE49-F238E27FC236}">
                <a16:creationId xmlns:a16="http://schemas.microsoft.com/office/drawing/2014/main" id="{4A97389A-1979-46F9-BCA1-D7E3A9479F5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4721663"/>
            <a:ext cx="4600575" cy="2136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592DB3A4-BDEC-494B-86FC-24948E22E974}"/>
              </a:ext>
            </a:extLst>
          </p:cNvPr>
          <p:cNvSpPr txBox="1"/>
          <p:nvPr/>
        </p:nvSpPr>
        <p:spPr>
          <a:xfrm>
            <a:off x="3275856" y="6021288"/>
            <a:ext cx="136402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>
                <a:solidFill>
                  <a:schemeClr val="accent2"/>
                </a:solidFill>
              </a:rPr>
              <a:t>Медицин</a:t>
            </a:r>
            <a:r>
              <a:rPr lang="ru-RU" b="1" dirty="0">
                <a:solidFill>
                  <a:schemeClr val="accent2"/>
                </a:solidFill>
              </a:rPr>
              <a:t>а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BA5709E5-08CE-4E45-8FA0-F5FD99AA062F}"/>
              </a:ext>
            </a:extLst>
          </p:cNvPr>
          <p:cNvSpPr txBox="1"/>
          <p:nvPr/>
        </p:nvSpPr>
        <p:spPr>
          <a:xfrm>
            <a:off x="3129778" y="1792477"/>
            <a:ext cx="16561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rgbClr val="FF0000"/>
                </a:solidFill>
              </a:rPr>
              <a:t>ПРИМЕРЫ</a:t>
            </a:r>
          </a:p>
        </p:txBody>
      </p:sp>
    </p:spTree>
    <p:extLst>
      <p:ext uri="{BB962C8B-B14F-4D97-AF65-F5344CB8AC3E}">
        <p14:creationId xmlns:p14="http://schemas.microsoft.com/office/powerpoint/2010/main" val="3492602814"/>
      </p:ext>
    </p:extLst>
  </p:cSld>
  <p:clrMapOvr>
    <a:masterClrMapping/>
  </p:clrMapOvr>
  <p:transition spd="slow">
    <p:wipe dir="d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A9790B8-AD56-419B-BCFE-CC3E69C031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714CE012-DCFF-4D7B-B83F-87B65DF0797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44767" y="1772816"/>
            <a:ext cx="5972175" cy="5085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BE38CDA7-B802-4B8D-B23F-2924AFC3A7CB}"/>
              </a:ext>
            </a:extLst>
          </p:cNvPr>
          <p:cNvSpPr/>
          <p:nvPr/>
        </p:nvSpPr>
        <p:spPr>
          <a:xfrm>
            <a:off x="3874840" y="836712"/>
            <a:ext cx="504056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chemeClr val="accent2"/>
                </a:solidFill>
                <a:latin typeface="Open Sans"/>
              </a:rPr>
              <a:t>значение функциональной зависимости роста от возраста</a:t>
            </a:r>
            <a:endParaRPr lang="ru-RU" sz="2400" b="1" dirty="0">
              <a:solidFill>
                <a:schemeClr val="accent2"/>
              </a:solidFill>
            </a:endParaRPr>
          </a:p>
        </p:txBody>
      </p:sp>
      <p:pic>
        <p:nvPicPr>
          <p:cNvPr id="2052" name="Picture 4">
            <a:extLst>
              <a:ext uri="{FF2B5EF4-FFF2-40B4-BE49-F238E27FC236}">
                <a16:creationId xmlns:a16="http://schemas.microsoft.com/office/drawing/2014/main" id="{995CAB67-AB3B-4C58-A6A5-2B2EEBD8296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9058" y="3034032"/>
            <a:ext cx="2047875" cy="3381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32764160"/>
      </p:ext>
    </p:extLst>
  </p:cSld>
  <p:clrMapOvr>
    <a:masterClrMapping/>
  </p:clrMapOvr>
  <p:transition spd="slow">
    <p:wipe dir="d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5D17A42-1735-4624-BEB6-9DB911A8E2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>
            <a:extLst>
              <a:ext uri="{FF2B5EF4-FFF2-40B4-BE49-F238E27FC236}">
                <a16:creationId xmlns:a16="http://schemas.microsoft.com/office/drawing/2014/main" id="{D68AD0BC-9CF1-48B6-8682-F45F165219D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0952" y="2924944"/>
            <a:ext cx="8604448" cy="38465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8FE8396B-4B47-4194-9A73-24585A3DE5B6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5004048" y="469831"/>
            <a:ext cx="3779912" cy="2393585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725BF9EB-0BF1-436C-97C2-69319F55D666}"/>
              </a:ext>
            </a:extLst>
          </p:cNvPr>
          <p:cNvSpPr txBox="1"/>
          <p:nvPr/>
        </p:nvSpPr>
        <p:spPr>
          <a:xfrm>
            <a:off x="2195736" y="1916832"/>
            <a:ext cx="218784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>
                <a:solidFill>
                  <a:schemeClr val="accent2"/>
                </a:solidFill>
              </a:rPr>
              <a:t>В экономике</a:t>
            </a:r>
          </a:p>
        </p:txBody>
      </p:sp>
    </p:spTree>
    <p:extLst>
      <p:ext uri="{BB962C8B-B14F-4D97-AF65-F5344CB8AC3E}">
        <p14:creationId xmlns:p14="http://schemas.microsoft.com/office/powerpoint/2010/main" val="653767395"/>
      </p:ext>
    </p:extLst>
  </p:cSld>
  <p:clrMapOvr>
    <a:masterClrMapping/>
  </p:clrMapOvr>
  <p:transition spd="slow">
    <p:wipe dir="d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137868E-9E92-4403-AD9E-3BFC49E846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20073" y="764704"/>
            <a:ext cx="3384375" cy="2592286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4132B815-F839-4A4D-BAB9-5A4B4831BBEE}"/>
              </a:ext>
            </a:extLst>
          </p:cNvPr>
          <p:cNvSpPr/>
          <p:nvPr/>
        </p:nvSpPr>
        <p:spPr>
          <a:xfrm>
            <a:off x="179512" y="2274838"/>
            <a:ext cx="3672408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C00000"/>
                </a:solidFill>
              </a:rPr>
              <a:t>Примеры:</a:t>
            </a:r>
            <a:endParaRPr lang="ru-RU" dirty="0">
              <a:solidFill>
                <a:srgbClr val="C00000"/>
              </a:solidFill>
            </a:endParaRPr>
          </a:p>
          <a:p>
            <a:r>
              <a:rPr lang="ru-RU" b="1" u="sng" dirty="0"/>
              <a:t> в пословицах и поговорках мы можем встретить </a:t>
            </a:r>
            <a:r>
              <a:rPr lang="ru-RU" b="1" dirty="0"/>
              <a:t>зависимость величин</a:t>
            </a:r>
          </a:p>
          <a:p>
            <a:endParaRPr lang="ru-RU" dirty="0"/>
          </a:p>
          <a:p>
            <a:r>
              <a:rPr lang="ru-RU" b="1" i="1" dirty="0"/>
              <a:t>Кашу маслом не испортишь.</a:t>
            </a:r>
          </a:p>
          <a:p>
            <a:endParaRPr lang="ru-RU" b="1" i="1" dirty="0"/>
          </a:p>
          <a:p>
            <a:r>
              <a:rPr lang="ru-RU" b="1" i="1" dirty="0"/>
              <a:t>Чем больше соли, тем горше суп</a:t>
            </a:r>
          </a:p>
          <a:p>
            <a:endParaRPr lang="ru-RU" b="1" i="1" dirty="0"/>
          </a:p>
          <a:p>
            <a:r>
              <a:rPr lang="ru-RU" b="1" i="1" dirty="0"/>
              <a:t>Чем дальше в лес, тем больше дров.</a:t>
            </a:r>
          </a:p>
          <a:p>
            <a:endParaRPr lang="ru-RU" b="1" i="1" dirty="0"/>
          </a:p>
          <a:p>
            <a:r>
              <a:rPr lang="ru-RU" b="1" i="1" dirty="0"/>
              <a:t>Как аукнется, так и откликнется.</a:t>
            </a:r>
          </a:p>
          <a:p>
            <a:endParaRPr lang="ru-RU" b="1" i="1" dirty="0"/>
          </a:p>
          <a:p>
            <a:r>
              <a:rPr lang="ru-RU" b="1" i="1" dirty="0"/>
              <a:t>Тише едешь,  дальше будешь</a:t>
            </a:r>
            <a:endParaRPr lang="ru-RU" b="1" dirty="0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87AEA00A-434B-408D-A98B-58C2C146C5AE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3104711" y="1349032"/>
            <a:ext cx="1683315" cy="1074979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4ADD0CBD-8677-4DF1-90B1-F7E3AAE426A3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5"/>
              </a:ext>
            </a:extLst>
          </a:blip>
          <a:stretch>
            <a:fillRect/>
          </a:stretch>
        </p:blipFill>
        <p:spPr>
          <a:xfrm>
            <a:off x="3730343" y="4869160"/>
            <a:ext cx="1057684" cy="1656184"/>
          </a:xfrm>
          <a:prstGeom prst="rect">
            <a:avLst/>
          </a:prstGeom>
        </p:spPr>
      </p:pic>
      <p:pic>
        <p:nvPicPr>
          <p:cNvPr id="6146" name="Picture 2">
            <a:extLst>
              <a:ext uri="{FF2B5EF4-FFF2-40B4-BE49-F238E27FC236}">
                <a16:creationId xmlns:a16="http://schemas.microsoft.com/office/drawing/2014/main" id="{5CEDD337-6FC4-438D-BAE5-DD2C2EE119D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09528" y="272034"/>
            <a:ext cx="3933825" cy="3228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>
            <a:extLst>
              <a:ext uri="{FF2B5EF4-FFF2-40B4-BE49-F238E27FC236}">
                <a16:creationId xmlns:a16="http://schemas.microsoft.com/office/drawing/2014/main" id="{5FD2A2E5-4885-4438-A219-F3863F1D614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73512" y="3678077"/>
            <a:ext cx="3990975" cy="31077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09856687"/>
      </p:ext>
    </p:extLst>
  </p:cSld>
  <p:clrMapOvr>
    <a:masterClrMapping/>
  </p:clrMapOvr>
  <p:transition spd="slow">
    <p:wipe dir="d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D8D49BB-C0F4-42C5-9C5E-1B80E1C8FF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4" name="Picture 4">
            <a:extLst>
              <a:ext uri="{FF2B5EF4-FFF2-40B4-BE49-F238E27FC236}">
                <a16:creationId xmlns:a16="http://schemas.microsoft.com/office/drawing/2014/main" id="{36797E5A-BD83-4A8B-A21D-BA6F12323F1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2911758"/>
            <a:ext cx="4200525" cy="3952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>
            <a:extLst>
              <a:ext uri="{FF2B5EF4-FFF2-40B4-BE49-F238E27FC236}">
                <a16:creationId xmlns:a16="http://schemas.microsoft.com/office/drawing/2014/main" id="{A9071BDE-A795-40EC-ADFB-B4650E7F1D3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1" y="1124744"/>
            <a:ext cx="4377642" cy="37659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85865169"/>
      </p:ext>
    </p:extLst>
  </p:cSld>
  <p:clrMapOvr>
    <a:masterClrMapping/>
  </p:clrMapOvr>
  <p:transition spd="slow">
    <p:wipe dir="d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4D364F1-8057-43F4-8087-87B5FBC432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11476" y="3933056"/>
            <a:ext cx="3403923" cy="477019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5EF97C2D-EEF4-4026-A60D-0AC5E3B15979}"/>
              </a:ext>
            </a:extLst>
          </p:cNvPr>
          <p:cNvSpPr/>
          <p:nvPr/>
        </p:nvSpPr>
        <p:spPr>
          <a:xfrm>
            <a:off x="297364" y="2557981"/>
            <a:ext cx="468052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u="sng" dirty="0"/>
              <a:t>Графики встречаются и в природе:</a:t>
            </a:r>
          </a:p>
          <a:p>
            <a:endParaRPr lang="ru-RU" u="sng" dirty="0"/>
          </a:p>
          <a:p>
            <a:r>
              <a:rPr lang="ru-RU" b="1" dirty="0"/>
              <a:t>Радуга- природная парабола.</a:t>
            </a:r>
          </a:p>
          <a:p>
            <a:endParaRPr lang="ru-RU" dirty="0"/>
          </a:p>
          <a:p>
            <a:r>
              <a:rPr lang="ru-RU" b="1" dirty="0"/>
              <a:t>Струя воды.</a:t>
            </a:r>
          </a:p>
          <a:p>
            <a:endParaRPr lang="ru-RU" dirty="0"/>
          </a:p>
          <a:p>
            <a:r>
              <a:rPr lang="ru-RU" b="1" dirty="0"/>
              <a:t>В космосе- движение с первой космической скоростью по круговой орбите- гипербола, со второй космической скоростью – парабола, тело не вернется </a:t>
            </a:r>
            <a:endParaRPr lang="ru-RU" dirty="0"/>
          </a:p>
        </p:txBody>
      </p:sp>
      <p:pic>
        <p:nvPicPr>
          <p:cNvPr id="7170" name="Picture 2">
            <a:extLst>
              <a:ext uri="{FF2B5EF4-FFF2-40B4-BE49-F238E27FC236}">
                <a16:creationId xmlns:a16="http://schemas.microsoft.com/office/drawing/2014/main" id="{5173B275-1A99-481F-BDFB-B09E7F56035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6979" y="3365676"/>
            <a:ext cx="3525019" cy="30718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B8B3F790-C234-4920-8AB7-E23C7CB0C29B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5"/>
              </a:ext>
            </a:extLst>
          </a:blip>
          <a:stretch>
            <a:fillRect/>
          </a:stretch>
        </p:blipFill>
        <p:spPr>
          <a:xfrm>
            <a:off x="4788024" y="817956"/>
            <a:ext cx="3657600" cy="2432304"/>
          </a:xfrm>
          <a:prstGeom prst="rect">
            <a:avLst/>
          </a:prstGeom>
        </p:spPr>
      </p:pic>
      <p:pic>
        <p:nvPicPr>
          <p:cNvPr id="7172" name="Picture 4">
            <a:extLst>
              <a:ext uri="{FF2B5EF4-FFF2-40B4-BE49-F238E27FC236}">
                <a16:creationId xmlns:a16="http://schemas.microsoft.com/office/drawing/2014/main" id="{1C22DE52-9BBA-493C-82F4-192569646E1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43765" y="5179624"/>
            <a:ext cx="2416363" cy="17208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4" name="Picture 6">
            <a:extLst>
              <a:ext uri="{FF2B5EF4-FFF2-40B4-BE49-F238E27FC236}">
                <a16:creationId xmlns:a16="http://schemas.microsoft.com/office/drawing/2014/main" id="{73E8E0D5-37ED-410E-8D7B-01FF69EE6EC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92002" y="6450039"/>
            <a:ext cx="1543050" cy="352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6" name="Picture 8" descr="Первая и вторая космические скорости чему равны">
            <a:extLst>
              <a:ext uri="{FF2B5EF4-FFF2-40B4-BE49-F238E27FC236}">
                <a16:creationId xmlns:a16="http://schemas.microsoft.com/office/drawing/2014/main" id="{F919D6B6-28A5-4AD4-8D48-BF2E6E37883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5330471"/>
            <a:ext cx="2343150" cy="14435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55395157"/>
      </p:ext>
    </p:extLst>
  </p:cSld>
  <p:clrMapOvr>
    <a:masterClrMapping/>
  </p:clrMapOvr>
  <p:transition spd="slow">
    <p:wipe dir="d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extBox 1"/>
          <p:cNvSpPr txBox="1">
            <a:spLocks noChangeArrowheads="1"/>
          </p:cNvSpPr>
          <p:nvPr/>
        </p:nvSpPr>
        <p:spPr bwMode="auto">
          <a:xfrm>
            <a:off x="3203848" y="1052736"/>
            <a:ext cx="5184576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bg2"/>
              </a:buClr>
              <a:buSzPct val="70000"/>
              <a:buFont typeface="Wingdings" pitchFamily="2" charset="2"/>
              <a:buChar char="l"/>
              <a:defRPr sz="31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150000"/>
              <a:buChar char="•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150000"/>
              <a:buChar char="•"/>
              <a:defRPr sz="22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3200" b="1" dirty="0">
                <a:solidFill>
                  <a:srgbClr val="FF0000"/>
                </a:solidFill>
              </a:rPr>
              <a:t>Итог урока</a:t>
            </a:r>
          </a:p>
        </p:txBody>
      </p:sp>
      <p:pic>
        <p:nvPicPr>
          <p:cNvPr id="18435" name="Picture 9" descr="Emoticon emoji set. Emoticon emoji icon. Emoticon emoji design. Emoticon emoji flat. Emoticon emoji art. Emoticon emoji image. Emoticon emoji illustration. Emoticon emoji vector. Emoticon emoji eps 10"/>
          <p:cNvPicPr>
            <a:picLocks noChangeAspect="1" noChangeArrowheads="1"/>
          </p:cNvPicPr>
          <p:nvPr/>
        </p:nvPicPr>
        <p:blipFill>
          <a:blip r:embed="rId2"/>
          <a:srcRect/>
          <a:stretch/>
        </p:blipFill>
        <p:spPr bwMode="auto">
          <a:xfrm>
            <a:off x="5076825" y="2060575"/>
            <a:ext cx="647700" cy="576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23528" y="2746573"/>
            <a:ext cx="860444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/>
              <a:t>1</a:t>
            </a:r>
            <a:r>
              <a:rPr lang="ru-RU" sz="2000" dirty="0"/>
              <a:t> Каков же итог нашего урока? Для чего же мы сегодня все здесь работали? </a:t>
            </a:r>
          </a:p>
          <a:p>
            <a:endParaRPr lang="ru-RU" sz="2000" dirty="0"/>
          </a:p>
          <a:p>
            <a:r>
              <a:rPr lang="ru-RU" sz="2000" dirty="0"/>
              <a:t>Обсудите в группе. И представьте несколько предложений.</a:t>
            </a:r>
          </a:p>
          <a:p>
            <a:endParaRPr lang="ru-RU" sz="2000" dirty="0"/>
          </a:p>
          <a:p>
            <a:r>
              <a:rPr lang="ru-RU" sz="2000" b="1" dirty="0"/>
              <a:t>2</a:t>
            </a:r>
            <a:r>
              <a:rPr lang="ru-RU" sz="2000" dirty="0"/>
              <a:t>  Постройте на листе </a:t>
            </a:r>
            <a:r>
              <a:rPr lang="ru-RU" sz="2000" u="sng" dirty="0"/>
              <a:t>график параболы </a:t>
            </a:r>
            <a:r>
              <a:rPr lang="ru-RU" sz="2000" dirty="0"/>
              <a:t>с учетом полученных знаний и настроения ( ветвями вниз или вверх)</a:t>
            </a:r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E0D70055-3BFB-4A4C-81AB-8F7AE50D1234}"/>
              </a:ext>
            </a:extLst>
          </p:cNvPr>
          <p:cNvSpPr/>
          <p:nvPr/>
        </p:nvSpPr>
        <p:spPr>
          <a:xfrm>
            <a:off x="216024" y="4685565"/>
            <a:ext cx="81724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dirty="0"/>
              <a:t>  </a:t>
            </a:r>
            <a:r>
              <a:rPr lang="ru-RU" altLang="ru-RU" sz="2000" b="1" dirty="0"/>
              <a:t>3</a:t>
            </a:r>
            <a:r>
              <a:rPr lang="ru-RU" altLang="ru-RU" sz="2000" dirty="0"/>
              <a:t>  Сегодня на уроке я узнал (научился, повторил, закрепил, обобщил) …</a:t>
            </a:r>
          </a:p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ru-RU" altLang="ru-RU" sz="2000" dirty="0"/>
          </a:p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000" dirty="0"/>
              <a:t>Я могу объяснить своему товарищу ……….</a:t>
            </a:r>
          </a:p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ru-RU" altLang="ru-RU" sz="2000" dirty="0"/>
          </a:p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000" dirty="0"/>
              <a:t>Я могу научить своего товарища …….. </a:t>
            </a:r>
          </a:p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000" b="1" dirty="0"/>
              <a:t>4</a:t>
            </a:r>
            <a:r>
              <a:rPr lang="ru-RU" altLang="ru-RU" sz="2000" dirty="0"/>
              <a:t> Оцените работу каждого участника в группе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0887852B-8CA2-4228-B369-9C655F465166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5508104" y="4983549"/>
            <a:ext cx="2351296" cy="16312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5672518"/>
      </p:ext>
    </p:extLst>
  </p:cSld>
  <p:clrMapOvr>
    <a:masterClrMapping/>
  </p:clrMapOvr>
  <p:transition spd="slow">
    <p:wipe dir="d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9F840D1-FC21-481C-AA98-D5D5F69393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67944" y="1484784"/>
            <a:ext cx="5207496" cy="1080120"/>
          </a:xfrm>
        </p:spPr>
        <p:txBody>
          <a:bodyPr>
            <a:normAutofit fontScale="90000"/>
          </a:bodyPr>
          <a:lstStyle/>
          <a:p>
            <a:r>
              <a:rPr lang="ru-RU" u="sng" dirty="0"/>
              <a:t>Оценивание ответов и работы в группе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88EC9A0-0FA8-49F9-86CB-B8E4A702A68B}"/>
              </a:ext>
            </a:extLst>
          </p:cNvPr>
          <p:cNvSpPr txBox="1"/>
          <p:nvPr/>
        </p:nvSpPr>
        <p:spPr>
          <a:xfrm>
            <a:off x="827584" y="2708920"/>
            <a:ext cx="7560841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>
                <a:solidFill>
                  <a:srgbClr val="FF0000"/>
                </a:solidFill>
              </a:rPr>
              <a:t>«5»- </a:t>
            </a:r>
            <a:r>
              <a:rPr lang="ru-RU" sz="3200" dirty="0"/>
              <a:t>ответы правильные, полные</a:t>
            </a:r>
          </a:p>
          <a:p>
            <a:r>
              <a:rPr lang="ru-RU" sz="3200" dirty="0">
                <a:solidFill>
                  <a:srgbClr val="FF0000"/>
                </a:solidFill>
              </a:rPr>
              <a:t>«4»- </a:t>
            </a:r>
            <a:r>
              <a:rPr lang="ru-RU" sz="3200" dirty="0"/>
              <a:t>правильно отвечает, но допустил 1 ошибку при ответе или построении</a:t>
            </a:r>
          </a:p>
          <a:p>
            <a:r>
              <a:rPr lang="ru-RU" sz="3200" dirty="0">
                <a:solidFill>
                  <a:srgbClr val="FF0000"/>
                </a:solidFill>
              </a:rPr>
              <a:t>«3»- </a:t>
            </a:r>
            <a:r>
              <a:rPr lang="ru-RU" sz="3200" dirty="0"/>
              <a:t>допустил 2 неточности при ответе или построении</a:t>
            </a:r>
          </a:p>
          <a:p>
            <a:r>
              <a:rPr lang="ru-RU" sz="3200" dirty="0"/>
              <a:t>«2»- ответы не верные, не принимает участие в работе группы</a:t>
            </a:r>
          </a:p>
        </p:txBody>
      </p:sp>
    </p:spTree>
    <p:extLst>
      <p:ext uri="{BB962C8B-B14F-4D97-AF65-F5344CB8AC3E}">
        <p14:creationId xmlns:p14="http://schemas.microsoft.com/office/powerpoint/2010/main" val="3958691469"/>
      </p:ext>
    </p:extLst>
  </p:cSld>
  <p:clrMapOvr>
    <a:masterClrMapping/>
  </p:clrMapOvr>
  <p:transition spd="slow">
    <p:wipe dir="d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7714" name="Line 2"/>
          <p:cNvSpPr>
            <a:spLocks noChangeShapeType="1"/>
          </p:cNvSpPr>
          <p:nvPr>
            <p:custDataLst>
              <p:tags r:id="rId2"/>
            </p:custDataLst>
          </p:nvPr>
        </p:nvSpPr>
        <p:spPr bwMode="auto">
          <a:xfrm>
            <a:off x="1249363" y="5799138"/>
            <a:ext cx="7208837" cy="0"/>
          </a:xfrm>
          <a:prstGeom prst="line">
            <a:avLst/>
          </a:prstGeom>
          <a:noFill/>
          <a:ln w="57150">
            <a:solidFill>
              <a:schemeClr val="tx2"/>
            </a:solidFill>
            <a:round/>
            <a:headEnd/>
            <a:tailEnd type="triangle" w="med" len="med"/>
          </a:ln>
          <a:effectLst/>
        </p:spPr>
        <p:txBody>
          <a:bodyPr>
            <a:spAutoFit/>
          </a:bodyPr>
          <a:lstStyle/>
          <a:p>
            <a:pPr>
              <a:defRPr lang="ru-RU"/>
            </a:pPr>
            <a:endParaRPr lang="ru-RU"/>
          </a:p>
        </p:txBody>
      </p:sp>
      <p:sp>
        <p:nvSpPr>
          <p:cNvPr id="627715" name="Line 3"/>
          <p:cNvSpPr>
            <a:spLocks noChangeShapeType="1"/>
          </p:cNvSpPr>
          <p:nvPr>
            <p:custDataLst>
              <p:tags r:id="rId3"/>
            </p:custDataLst>
          </p:nvPr>
        </p:nvSpPr>
        <p:spPr bwMode="auto">
          <a:xfrm flipH="1" flipV="1">
            <a:off x="1242990" y="1898319"/>
            <a:ext cx="15875" cy="3916363"/>
          </a:xfrm>
          <a:prstGeom prst="line">
            <a:avLst/>
          </a:prstGeom>
          <a:noFill/>
          <a:ln w="57150">
            <a:solidFill>
              <a:schemeClr val="tx2"/>
            </a:solidFill>
            <a:round/>
            <a:headEnd/>
            <a:tailEnd type="triangle" w="med" len="med"/>
          </a:ln>
          <a:effectLst/>
        </p:spPr>
        <p:txBody>
          <a:bodyPr>
            <a:spAutoFit/>
          </a:bodyPr>
          <a:lstStyle/>
          <a:p>
            <a:pPr>
              <a:defRPr lang="ru-RU"/>
            </a:pPr>
            <a:endParaRPr lang="ru-RU"/>
          </a:p>
        </p:txBody>
      </p:sp>
      <p:sp>
        <p:nvSpPr>
          <p:cNvPr id="22532" name="Text Box 4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1447800" y="5862638"/>
            <a:ext cx="6781800" cy="369332"/>
          </a:xfrm>
          <a:prstGeom prst="rect">
            <a:avLst/>
          </a:prstGeom>
          <a:noFill/>
          <a:ln w="3175">
            <a:noFill/>
            <a:miter lim="800000"/>
            <a:headEnd/>
            <a:tailEnd/>
          </a:ln>
        </p:spPr>
        <p:txBody>
          <a:bodyPr wrap="square">
            <a:normAutofit/>
          </a:bodyPr>
          <a:lstStyle/>
          <a:p>
            <a:pPr algn="ctr"/>
            <a:r>
              <a:rPr lang="ru-RU" dirty="0"/>
              <a:t>Затраты времени</a:t>
            </a:r>
            <a:endParaRPr lang="ru-RU" dirty="0">
              <a:effectLst/>
            </a:endParaRPr>
          </a:p>
        </p:txBody>
      </p:sp>
      <p:sp>
        <p:nvSpPr>
          <p:cNvPr id="22533" name="Text Box 5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 rot="-5400000">
            <a:off x="-908003" y="3759802"/>
            <a:ext cx="3709340" cy="369332"/>
          </a:xfrm>
          <a:prstGeom prst="rect">
            <a:avLst/>
          </a:prstGeom>
          <a:noFill/>
          <a:ln w="3175">
            <a:noFill/>
            <a:miter lim="800000"/>
            <a:headEnd/>
            <a:tailEnd/>
          </a:ln>
        </p:spPr>
        <p:txBody>
          <a:bodyPr wrap="square">
            <a:normAutofit/>
          </a:bodyPr>
          <a:lstStyle/>
          <a:p>
            <a:pPr algn="ctr"/>
            <a:r>
              <a:rPr lang="ru-RU" dirty="0">
                <a:effectLst/>
              </a:rPr>
              <a:t>Учеба</a:t>
            </a:r>
          </a:p>
        </p:txBody>
      </p:sp>
      <p:sp>
        <p:nvSpPr>
          <p:cNvPr id="627722" name="AutoShape 10"/>
          <p:cNvSpPr>
            <a:spLocks noChangeArrowheads="1"/>
          </p:cNvSpPr>
          <p:nvPr>
            <p:custDataLst>
              <p:tags r:id="rId6"/>
            </p:custDataLst>
          </p:nvPr>
        </p:nvSpPr>
        <p:spPr bwMode="invGray">
          <a:xfrm>
            <a:off x="1756484" y="4329094"/>
            <a:ext cx="1753651" cy="1222157"/>
          </a:xfrm>
          <a:prstGeom prst="round2DiagRect">
            <a:avLst/>
          </a:prstGeom>
          <a:solidFill>
            <a:schemeClr val="bg1"/>
          </a:solidFill>
          <a:ln w="12700">
            <a:solidFill>
              <a:schemeClr val="tx2"/>
            </a:solidFill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45720" rIns="45720" anchor="ctr">
            <a:noAutofit/>
          </a:bodyPr>
          <a:lstStyle/>
          <a:p>
            <a:pPr algn="ctr">
              <a:defRPr lang="ru-RU"/>
            </a:pPr>
            <a:r>
              <a:rPr lang="ru-RU" sz="2000">
                <a:latin typeface="Segoe Semibold" pitchFamily="34" charset="0"/>
              </a:rPr>
              <a:t>Обучение</a:t>
            </a:r>
            <a:endParaRPr lang="ru-RU" sz="2000"/>
          </a:p>
        </p:txBody>
      </p:sp>
      <p:sp>
        <p:nvSpPr>
          <p:cNvPr id="627725" name="AutoShape 13"/>
          <p:cNvSpPr>
            <a:spLocks noChangeArrowheads="1"/>
          </p:cNvSpPr>
          <p:nvPr>
            <p:custDataLst>
              <p:tags r:id="rId7"/>
            </p:custDataLst>
          </p:nvPr>
        </p:nvSpPr>
        <p:spPr bwMode="invGray">
          <a:xfrm>
            <a:off x="6335671" y="2089798"/>
            <a:ext cx="1743878" cy="1212785"/>
          </a:xfrm>
          <a:prstGeom prst="round2DiagRect">
            <a:avLst/>
          </a:prstGeom>
          <a:solidFill>
            <a:schemeClr val="bg1"/>
          </a:solidFill>
          <a:ln w="12700">
            <a:solidFill>
              <a:schemeClr val="tx2"/>
            </a:solidFill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45720" rIns="45720" anchor="ctr">
            <a:noAutofit/>
          </a:bodyPr>
          <a:lstStyle/>
          <a:p>
            <a:pPr algn="ctr">
              <a:defRPr lang="ru-RU"/>
            </a:pPr>
            <a:r>
              <a:rPr lang="ru-RU" sz="2000">
                <a:latin typeface="Segoe Semibold" pitchFamily="34" charset="0"/>
              </a:rPr>
              <a:t>Мастерство</a:t>
            </a:r>
            <a:endParaRPr lang="ru-RU" sz="2000"/>
          </a:p>
        </p:txBody>
      </p:sp>
      <p:sp>
        <p:nvSpPr>
          <p:cNvPr id="627728" name="Rectangle 16"/>
          <p:cNvSpPr>
            <a:spLocks noGrp="1" noChangeArrowheads="1"/>
          </p:cNvSpPr>
          <p:nvPr>
            <p:ph type="title"/>
            <p:custDataLst>
              <p:tags r:id="rId8"/>
            </p:custDataLst>
          </p:nvPr>
        </p:nvSpPr>
        <p:spPr>
          <a:xfrm>
            <a:off x="841248" y="301752"/>
            <a:ext cx="8077200" cy="1143000"/>
          </a:xfrm>
        </p:spPr>
        <p:txBody>
          <a:bodyPr/>
          <a:lstStyle/>
          <a:p>
            <a:pPr>
              <a:defRPr lang="ru-RU"/>
            </a:pPr>
            <a:r>
              <a:rPr lang="ru-RU"/>
              <a:t>Стремление к мастерству</a:t>
            </a:r>
          </a:p>
        </p:txBody>
      </p:sp>
      <p:sp>
        <p:nvSpPr>
          <p:cNvPr id="17" name="AutoShape 10"/>
          <p:cNvSpPr>
            <a:spLocks noChangeArrowheads="1"/>
          </p:cNvSpPr>
          <p:nvPr>
            <p:custDataLst>
              <p:tags r:id="rId9"/>
            </p:custDataLst>
          </p:nvPr>
        </p:nvSpPr>
        <p:spPr bwMode="invGray">
          <a:xfrm>
            <a:off x="4191000" y="3276600"/>
            <a:ext cx="1753651" cy="1222157"/>
          </a:xfrm>
          <a:prstGeom prst="round2DiagRect">
            <a:avLst/>
          </a:prstGeom>
          <a:solidFill>
            <a:schemeClr val="bg1"/>
          </a:solidFill>
          <a:ln w="12700">
            <a:solidFill>
              <a:schemeClr val="tx2"/>
            </a:solidFill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45720" rIns="45720" anchor="ctr">
            <a:noAutofit/>
          </a:bodyPr>
          <a:lstStyle/>
          <a:p>
            <a:pPr algn="ctr">
              <a:defRPr lang="ru-RU"/>
            </a:pPr>
            <a:r>
              <a:rPr lang="ru-RU" sz="2000">
                <a:latin typeface="Segoe Semibold" pitchFamily="34" charset="0"/>
              </a:rPr>
              <a:t>Получение опыта</a:t>
            </a:r>
            <a:endParaRPr lang="ru-RU" sz="2000"/>
          </a:p>
        </p:txBody>
      </p:sp>
      <p:sp>
        <p:nvSpPr>
          <p:cNvPr id="11" name="Freeform 15"/>
          <p:cNvSpPr>
            <a:spLocks/>
          </p:cNvSpPr>
          <p:nvPr>
            <p:custDataLst>
              <p:tags r:id="rId10"/>
            </p:custDataLst>
          </p:nvPr>
        </p:nvSpPr>
        <p:spPr bwMode="auto">
          <a:xfrm rot="21240482">
            <a:off x="2519412" y="1676400"/>
            <a:ext cx="3728988" cy="2313711"/>
          </a:xfrm>
          <a:custGeom>
            <a:avLst/>
            <a:gdLst/>
            <a:ahLst/>
            <a:cxnLst>
              <a:cxn ang="0">
                <a:pos x="0" y="1390"/>
              </a:cxn>
              <a:cxn ang="0">
                <a:pos x="1529" y="158"/>
              </a:cxn>
              <a:cxn ang="0">
                <a:pos x="1529" y="0"/>
              </a:cxn>
              <a:cxn ang="0">
                <a:pos x="2030" y="360"/>
              </a:cxn>
              <a:cxn ang="0">
                <a:pos x="1523" y="714"/>
              </a:cxn>
              <a:cxn ang="0">
                <a:pos x="1520" y="543"/>
              </a:cxn>
              <a:cxn ang="0">
                <a:pos x="0" y="1390"/>
              </a:cxn>
            </a:cxnLst>
            <a:rect l="0" t="0" r="r" b="b"/>
            <a:pathLst>
              <a:path w="2030" h="1390">
                <a:moveTo>
                  <a:pt x="0" y="1390"/>
                </a:moveTo>
                <a:cubicBezTo>
                  <a:pt x="131" y="796"/>
                  <a:pt x="676" y="220"/>
                  <a:pt x="1529" y="158"/>
                </a:cubicBezTo>
                <a:lnTo>
                  <a:pt x="1529" y="0"/>
                </a:lnTo>
                <a:lnTo>
                  <a:pt x="2030" y="360"/>
                </a:lnTo>
                <a:lnTo>
                  <a:pt x="1523" y="714"/>
                </a:lnTo>
                <a:lnTo>
                  <a:pt x="1520" y="543"/>
                </a:lnTo>
                <a:cubicBezTo>
                  <a:pt x="803" y="447"/>
                  <a:pt x="109" y="1123"/>
                  <a:pt x="0" y="1390"/>
                </a:cubicBezTo>
                <a:close/>
              </a:path>
            </a:pathLst>
          </a:custGeom>
          <a:gradFill rotWithShape="1">
            <a:gsLst>
              <a:gs pos="0">
                <a:schemeClr val="accent5"/>
              </a:gs>
              <a:gs pos="100000">
                <a:schemeClr val="accent4"/>
              </a:gs>
            </a:gsLst>
            <a:lin ang="18900000" scaled="1"/>
          </a:gradFill>
          <a:ln w="3175" cap="flat" cmpd="sng">
            <a:noFill/>
            <a:prstDash val="solid"/>
            <a:round/>
            <a:headEnd/>
            <a:tailEnd/>
          </a:ln>
          <a:effectLst/>
        </p:spPr>
        <p:txBody>
          <a:bodyPr wrap="none" anchor="ctr">
            <a:noAutofit/>
          </a:bodyPr>
          <a:lstStyle/>
          <a:p>
            <a:pPr>
              <a:defRPr lang="ru-RU"/>
            </a:pPr>
            <a:endParaRPr lang="ru-RU"/>
          </a:p>
        </p:txBody>
      </p:sp>
    </p:spTree>
    <p:custDataLst>
      <p:tags r:id="rId1"/>
    </p:custData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566F705-1AA7-4CE7-8EF9-F9EA2ECE70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rgbClr val="FF0000"/>
                </a:solidFill>
              </a:rPr>
              <a:t>Домашнее задание: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2A42A6D-6915-4A8F-9834-99ABAFA2CB3D}"/>
              </a:ext>
            </a:extLst>
          </p:cNvPr>
          <p:cNvSpPr txBox="1"/>
          <p:nvPr/>
        </p:nvSpPr>
        <p:spPr>
          <a:xfrm>
            <a:off x="899593" y="1988840"/>
            <a:ext cx="7776864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/>
              <a:t>Ответьте на вопрос и докажите:</a:t>
            </a:r>
          </a:p>
          <a:p>
            <a:r>
              <a:rPr lang="ru-RU" sz="3600" dirty="0"/>
              <a:t>1. Есть ли взаимосвязь между устным народным творчеством и повседневной жизнью? </a:t>
            </a:r>
          </a:p>
          <a:p>
            <a:r>
              <a:rPr lang="ru-RU" sz="3600" dirty="0"/>
              <a:t>2. Приведите примеры графиков и функциональных зависимостей в повседневной жизни. </a:t>
            </a:r>
          </a:p>
          <a:p>
            <a:r>
              <a:rPr lang="ru-RU" sz="3600" dirty="0"/>
              <a:t>Постройте их (2-3 шт.)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E408C934-6478-4074-A10C-1B0DC1AC7181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6876256" y="83343"/>
            <a:ext cx="2125985" cy="19054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8046271"/>
      </p:ext>
    </p:extLst>
  </p:cSld>
  <p:clrMapOvr>
    <a:masterClrMapping/>
  </p:clrMapOvr>
  <p:transition spd="slow">
    <p:wipe dir="d"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1560" y="2271967"/>
            <a:ext cx="8280920" cy="4109361"/>
          </a:xfrm>
        </p:spPr>
        <p:txBody>
          <a:bodyPr>
            <a:normAutofit fontScale="90000"/>
          </a:bodyPr>
          <a:lstStyle/>
          <a:p>
            <a:pPr marL="457200" algn="r">
              <a:spcAft>
                <a:spcPts val="0"/>
              </a:spcAft>
            </a:pPr>
            <a:br>
              <a:rPr lang="ru-RU" sz="3100" dirty="0">
                <a:solidFill>
                  <a:schemeClr val="tx2">
                    <a:lumMod val="50000"/>
                  </a:schemeClr>
                </a:solidFill>
                <a:latin typeface="Times New Roman"/>
                <a:ea typeface="Times New Roman"/>
              </a:rPr>
            </a:br>
            <a:r>
              <a:rPr lang="ru-RU" sz="3100" dirty="0">
                <a:solidFill>
                  <a:schemeClr val="tx2">
                    <a:lumMod val="50000"/>
                  </a:schemeClr>
                </a:solidFill>
                <a:latin typeface="Times New Roman"/>
                <a:ea typeface="Times New Roman"/>
              </a:rPr>
              <a:t> А. Эйнштейн :</a:t>
            </a:r>
            <a:br>
              <a:rPr lang="ru-RU" sz="3100" dirty="0">
                <a:solidFill>
                  <a:schemeClr val="tx2">
                    <a:lumMod val="50000"/>
                  </a:schemeClr>
                </a:solidFill>
                <a:latin typeface="Times New Roman"/>
                <a:ea typeface="Times New Roman"/>
              </a:rPr>
            </a:br>
            <a:br>
              <a:rPr lang="en-US" sz="3100" dirty="0">
                <a:solidFill>
                  <a:schemeClr val="tx2">
                    <a:lumMod val="50000"/>
                  </a:schemeClr>
                </a:solidFill>
                <a:latin typeface="Times New Roman"/>
                <a:ea typeface="Times New Roman"/>
              </a:rPr>
            </a:br>
            <a:r>
              <a:rPr lang="ru-RU" sz="3100" dirty="0">
                <a:solidFill>
                  <a:schemeClr val="tx2">
                    <a:lumMod val="50000"/>
                  </a:schemeClr>
                </a:solidFill>
                <a:latin typeface="Times New Roman"/>
                <a:ea typeface="Times New Roman"/>
              </a:rPr>
              <a:t>«Так  много  в  математике физики, как много в физике математики, и я  уже перестаю находить  разницу между этими науками» </a:t>
            </a:r>
            <a:br>
              <a:rPr lang="en-US" sz="3100" dirty="0">
                <a:solidFill>
                  <a:schemeClr val="tx2">
                    <a:lumMod val="50000"/>
                  </a:schemeClr>
                </a:solidFill>
                <a:latin typeface="Times New Roman"/>
                <a:ea typeface="Times New Roman"/>
              </a:rPr>
            </a:br>
            <a:br>
              <a:rPr lang="ru-RU" sz="5400" dirty="0">
                <a:solidFill>
                  <a:schemeClr val="tx2">
                    <a:lumMod val="50000"/>
                  </a:schemeClr>
                </a:solidFill>
                <a:latin typeface="Times New Roman"/>
                <a:ea typeface="Times New Roman"/>
              </a:rPr>
            </a:br>
            <a:endParaRPr lang="ru-RU" sz="5400" dirty="0">
              <a:solidFill>
                <a:schemeClr val="tx2">
                  <a:lumMod val="50000"/>
                </a:schemeClr>
              </a:solidFill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1771794E-4DBD-47E6-87F3-E044975A64F2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4283968" y="692696"/>
            <a:ext cx="1944216" cy="205810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971600" y="5373216"/>
            <a:ext cx="720080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rgbClr val="002060"/>
                </a:solidFill>
              </a:rPr>
              <a:t>Задача науки – понять язык природы, переложить его на научный язык, чтобы раскрыть законы природы и поставить их на службу человеку. 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1960" y="908720"/>
            <a:ext cx="4561312" cy="341653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3917605778"/>
      </p:ext>
    </p:extLst>
  </p:cSld>
  <p:clrMapOvr>
    <a:masterClrMapping/>
  </p:clrMapOvr>
  <p:transition spd="slow">
    <p:wipe dir="d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1519622" y="188640"/>
            <a:ext cx="759633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>
                <a:solidFill>
                  <a:srgbClr val="002060"/>
                </a:solidFill>
              </a:rPr>
              <a:t>А каков же язык точных наук? </a:t>
            </a:r>
          </a:p>
          <a:p>
            <a:pPr algn="ctr"/>
            <a:r>
              <a:rPr lang="ru-RU" sz="2400" dirty="0">
                <a:solidFill>
                  <a:srgbClr val="002060"/>
                </a:solidFill>
              </a:rPr>
              <a:t>- это язык математики, т.е. язык чисел, зависимостей, графиков. </a:t>
            </a:r>
          </a:p>
          <a:p>
            <a:pPr algn="ctr"/>
            <a:r>
              <a:rPr lang="ru-RU" sz="2400" dirty="0">
                <a:solidFill>
                  <a:srgbClr val="002060"/>
                </a:solidFill>
              </a:rPr>
              <a:t>Физика пользуется этим языком для описания явлений природы</a:t>
            </a: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7944" y="2204864"/>
            <a:ext cx="4514850" cy="4410075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674791023"/>
      </p:ext>
    </p:extLst>
  </p:cSld>
  <p:clrMapOvr>
    <a:masterClrMapping/>
  </p:clrMapOvr>
  <p:transition spd="slow">
    <p:wipe dir="d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39552" y="5556492"/>
            <a:ext cx="820891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rgbClr val="002060"/>
                </a:solidFill>
              </a:rPr>
              <a:t>- Реальные физические процессы представляют собой зависимости между величинами, которые часто описываются с помощью математических функций, заданных в виде формул или графиков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3728" y="851510"/>
            <a:ext cx="6840760" cy="470498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818127901"/>
      </p:ext>
    </p:extLst>
  </p:cSld>
  <p:clrMapOvr>
    <a:masterClrMapping/>
  </p:clrMapOvr>
  <p:transition spd="slow">
    <p:wipe dir="d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55776" y="548680"/>
            <a:ext cx="6180224" cy="1470025"/>
          </a:xfrm>
        </p:spPr>
        <p:txBody>
          <a:bodyPr>
            <a:normAutofit fontScale="90000"/>
          </a:bodyPr>
          <a:lstStyle/>
          <a:p>
            <a:r>
              <a:rPr lang="ru-RU" dirty="0">
                <a:solidFill>
                  <a:srgbClr val="0070C0"/>
                </a:solidFill>
              </a:rPr>
              <a:t>Давайте вместе с вами попробуем определить тему нашего урока, чем мы вами будем сегодня заниматься. Для этого нужно ответить на несколько вопросов.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5986D9F7-7BA5-4AA9-80F5-049E7882C20B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5508104" y="4542096"/>
            <a:ext cx="2019722" cy="20197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8547812"/>
      </p:ext>
    </p:extLst>
  </p:cSld>
  <p:clrMapOvr>
    <a:masterClrMapping/>
  </p:clrMapOvr>
  <p:transition spd="slow">
    <p:wipe dir="d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51520" y="2276872"/>
            <a:ext cx="8640960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/>
          </a:p>
          <a:p>
            <a:r>
              <a:rPr lang="ru-RU" sz="2400" dirty="0">
                <a:solidFill>
                  <a:schemeClr val="tx2">
                    <a:lumMod val="50000"/>
                  </a:schemeClr>
                </a:solidFill>
              </a:rPr>
              <a:t>1. </a:t>
            </a:r>
            <a:r>
              <a:rPr lang="ru-RU" sz="2400" u="sng" dirty="0">
                <a:solidFill>
                  <a:schemeClr val="tx2">
                    <a:lumMod val="50000"/>
                  </a:schemeClr>
                </a:solidFill>
              </a:rPr>
              <a:t>Чем больше </a:t>
            </a:r>
            <a:r>
              <a:rPr lang="ru-RU" sz="2400" dirty="0">
                <a:solidFill>
                  <a:schemeClr val="tx2">
                    <a:lumMod val="50000"/>
                  </a:schemeClr>
                </a:solidFill>
              </a:rPr>
              <a:t>у тебя подписчиков на </a:t>
            </a:r>
            <a:r>
              <a:rPr lang="ru-RU" sz="2400" dirty="0" err="1">
                <a:solidFill>
                  <a:schemeClr val="tx2">
                    <a:lumMod val="50000"/>
                  </a:schemeClr>
                </a:solidFill>
              </a:rPr>
              <a:t>tik-toke</a:t>
            </a:r>
            <a:r>
              <a:rPr lang="ru-RU" sz="2400" dirty="0">
                <a:solidFill>
                  <a:schemeClr val="tx2">
                    <a:lumMod val="50000"/>
                  </a:schemeClr>
                </a:solidFill>
              </a:rPr>
              <a:t>, </a:t>
            </a:r>
          </a:p>
          <a:p>
            <a:r>
              <a:rPr lang="ru-RU" sz="2400" u="sng" dirty="0">
                <a:solidFill>
                  <a:schemeClr val="tx2">
                    <a:lumMod val="50000"/>
                  </a:schemeClr>
                </a:solidFill>
              </a:rPr>
              <a:t>тем менее ты популярен.</a:t>
            </a:r>
          </a:p>
          <a:p>
            <a:endParaRPr lang="ru-RU" sz="2400" dirty="0">
              <a:solidFill>
                <a:schemeClr val="tx2">
                  <a:lumMod val="50000"/>
                </a:schemeClr>
              </a:solidFill>
            </a:endParaRPr>
          </a:p>
          <a:p>
            <a:r>
              <a:rPr lang="ru-RU" sz="2400" dirty="0">
                <a:solidFill>
                  <a:schemeClr val="tx2">
                    <a:lumMod val="50000"/>
                  </a:schemeClr>
                </a:solidFill>
              </a:rPr>
              <a:t>2. </a:t>
            </a:r>
            <a:r>
              <a:rPr lang="ru-RU" sz="2400" u="sng" dirty="0">
                <a:solidFill>
                  <a:schemeClr val="tx2">
                    <a:lumMod val="50000"/>
                  </a:schemeClr>
                </a:solidFill>
              </a:rPr>
              <a:t>Чем дольше </a:t>
            </a:r>
            <a:r>
              <a:rPr lang="ru-RU" sz="2400" dirty="0">
                <a:solidFill>
                  <a:schemeClr val="tx2">
                    <a:lumMod val="50000"/>
                  </a:schemeClr>
                </a:solidFill>
              </a:rPr>
              <a:t>идет дождь, </a:t>
            </a:r>
            <a:r>
              <a:rPr lang="ru-RU" sz="2400" u="sng" dirty="0">
                <a:solidFill>
                  <a:schemeClr val="tx2">
                    <a:lumMod val="50000"/>
                  </a:schemeClr>
                </a:solidFill>
              </a:rPr>
              <a:t>тем меньше </a:t>
            </a:r>
            <a:r>
              <a:rPr lang="ru-RU" sz="2400" dirty="0">
                <a:solidFill>
                  <a:schemeClr val="tx2">
                    <a:lumMod val="50000"/>
                  </a:schemeClr>
                </a:solidFill>
              </a:rPr>
              <a:t>лужи.</a:t>
            </a:r>
          </a:p>
          <a:p>
            <a:endParaRPr lang="ru-RU" sz="2400" dirty="0">
              <a:solidFill>
                <a:schemeClr val="tx2">
                  <a:lumMod val="50000"/>
                </a:schemeClr>
              </a:solidFill>
            </a:endParaRPr>
          </a:p>
          <a:p>
            <a:r>
              <a:rPr lang="ru-RU" sz="2400" dirty="0">
                <a:solidFill>
                  <a:schemeClr val="tx2">
                    <a:lumMod val="50000"/>
                  </a:schemeClr>
                </a:solidFill>
              </a:rPr>
              <a:t>3. </a:t>
            </a:r>
            <a:r>
              <a:rPr lang="ru-RU" sz="2400" u="sng" dirty="0">
                <a:solidFill>
                  <a:schemeClr val="tx2">
                    <a:lumMod val="50000"/>
                  </a:schemeClr>
                </a:solidFill>
              </a:rPr>
              <a:t>Много</a:t>
            </a:r>
            <a:r>
              <a:rPr lang="ru-RU" sz="2400" dirty="0">
                <a:solidFill>
                  <a:schemeClr val="tx2">
                    <a:lumMod val="50000"/>
                  </a:schemeClr>
                </a:solidFill>
              </a:rPr>
              <a:t> снега, </a:t>
            </a:r>
            <a:r>
              <a:rPr lang="ru-RU" sz="2400" u="sng" dirty="0">
                <a:solidFill>
                  <a:schemeClr val="tx2">
                    <a:lumMod val="50000"/>
                  </a:schemeClr>
                </a:solidFill>
              </a:rPr>
              <a:t>много</a:t>
            </a:r>
            <a:r>
              <a:rPr lang="ru-RU" sz="2400" dirty="0">
                <a:solidFill>
                  <a:schemeClr val="tx2">
                    <a:lumMod val="50000"/>
                  </a:schemeClr>
                </a:solidFill>
              </a:rPr>
              <a:t> хлеба.</a:t>
            </a:r>
          </a:p>
          <a:p>
            <a:endParaRPr lang="ru-RU" sz="2400" dirty="0">
              <a:solidFill>
                <a:schemeClr val="tx2">
                  <a:lumMod val="50000"/>
                </a:schemeClr>
              </a:solidFill>
            </a:endParaRPr>
          </a:p>
          <a:p>
            <a:r>
              <a:rPr lang="ru-RU" sz="2400" dirty="0">
                <a:solidFill>
                  <a:schemeClr val="tx2">
                    <a:lumMod val="50000"/>
                  </a:schemeClr>
                </a:solidFill>
              </a:rPr>
              <a:t>4. </a:t>
            </a:r>
            <a:r>
              <a:rPr lang="ru-RU" sz="2400" u="sng" dirty="0">
                <a:solidFill>
                  <a:schemeClr val="tx2">
                    <a:lumMod val="50000"/>
                  </a:schemeClr>
                </a:solidFill>
              </a:rPr>
              <a:t>Чем больше </a:t>
            </a:r>
            <a:r>
              <a:rPr lang="ru-RU" sz="2400" dirty="0">
                <a:solidFill>
                  <a:schemeClr val="tx2">
                    <a:lumMod val="50000"/>
                  </a:schemeClr>
                </a:solidFill>
              </a:rPr>
              <a:t>напряжение, </a:t>
            </a:r>
            <a:r>
              <a:rPr lang="ru-RU" sz="2400" u="sng" dirty="0">
                <a:solidFill>
                  <a:schemeClr val="tx2">
                    <a:lumMod val="50000"/>
                  </a:schemeClr>
                </a:solidFill>
              </a:rPr>
              <a:t>тем меньше </a:t>
            </a:r>
            <a:r>
              <a:rPr lang="ru-RU" sz="2400" dirty="0">
                <a:solidFill>
                  <a:schemeClr val="tx2">
                    <a:lumMod val="50000"/>
                  </a:schemeClr>
                </a:solidFill>
              </a:rPr>
              <a:t>сила тока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4311221" y="859440"/>
            <a:ext cx="482725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rgbClr val="C00000"/>
                </a:solidFill>
              </a:rPr>
              <a:t>Как вы думаете, верны ли данные высказывания? 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24849" y="1943892"/>
            <a:ext cx="1050952" cy="105095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24849" y="3143270"/>
            <a:ext cx="1203141" cy="90235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Прямоугольник 7"/>
          <p:cNvSpPr/>
          <p:nvPr/>
        </p:nvSpPr>
        <p:spPr>
          <a:xfrm>
            <a:off x="395536" y="5445224"/>
            <a:ext cx="806489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rgbClr val="C00000"/>
                </a:solidFill>
              </a:rPr>
              <a:t>Правильно ли это? Если нет, то почему и как будет правильно? С помощью какого закона мы можем это опровергнуть?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466616" y="4098469"/>
            <a:ext cx="2425864" cy="9915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588710414"/>
      </p:ext>
    </p:extLst>
  </p:cSld>
  <p:clrMapOvr>
    <a:masterClrMapping/>
  </p:clrMapOvr>
  <p:transition spd="slow">
    <p:wipe dir="d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67744" y="3789040"/>
            <a:ext cx="6552728" cy="1362075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>
                <a:solidFill>
                  <a:srgbClr val="0070C0"/>
                </a:solidFill>
              </a:rPr>
              <a:t>Тема урока:</a:t>
            </a:r>
            <a:br>
              <a:rPr lang="ru-RU" dirty="0">
                <a:solidFill>
                  <a:srgbClr val="0070C0"/>
                </a:solidFill>
              </a:rPr>
            </a:br>
            <a:r>
              <a:rPr lang="ru-RU" dirty="0">
                <a:solidFill>
                  <a:srgbClr val="0070C0"/>
                </a:solidFill>
              </a:rPr>
              <a:t>   </a:t>
            </a:r>
            <a:br>
              <a:rPr lang="ru-RU" dirty="0">
                <a:solidFill>
                  <a:srgbClr val="0070C0"/>
                </a:solidFill>
              </a:rPr>
            </a:br>
            <a:r>
              <a:rPr lang="ru-RU" dirty="0">
                <a:solidFill>
                  <a:srgbClr val="0070C0"/>
                </a:solidFill>
              </a:rPr>
              <a:t>Определение взаимосвязи физических процессов и математических зависимостей </a:t>
            </a:r>
            <a:br>
              <a:rPr lang="ru-RU" dirty="0">
                <a:solidFill>
                  <a:srgbClr val="0070C0"/>
                </a:solidFill>
              </a:rPr>
            </a:br>
            <a:r>
              <a:rPr lang="ru-RU" dirty="0">
                <a:solidFill>
                  <a:srgbClr val="0070C0"/>
                </a:solidFill>
              </a:rPr>
              <a:t>как элемента окружающего мира</a:t>
            </a:r>
          </a:p>
        </p:txBody>
      </p:sp>
    </p:spTree>
    <p:extLst>
      <p:ext uri="{BB962C8B-B14F-4D97-AF65-F5344CB8AC3E}">
        <p14:creationId xmlns:p14="http://schemas.microsoft.com/office/powerpoint/2010/main" val="2058312449"/>
      </p:ext>
    </p:extLst>
  </p:cSld>
  <p:clrMapOvr>
    <a:masterClrMapping/>
  </p:clrMapOvr>
  <p:transition spd="slow">
    <p:wipe dir="d"/>
  </p:transition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yI2DOt6RzRcU51QxdhNewL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xiNleKja73hohXWjuz775t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pSbIsX2HQuOqjOBqXA0jcY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QQ6pMcljtk1MJ0De6E19Bq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0uhWvCQomImT50qU5y4Znw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7wNinuYvMzfZ5U1vBqhNhA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397Sh4Wf3q9VkhYZEnvozL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b7YHL0AN4yxWP6rbpeJiil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V8QIQoYhKAdhY0TAjVFglB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onsRxtYgFhsQbQR2acPMNW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Ix8rhPVNC2ZkJsgYQvjtVW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O8O3IgLtryNrFUJ6b9lREq"/>
</p:tagLst>
</file>

<file path=ppt/theme/theme1.xml><?xml version="1.0" encoding="utf-8"?>
<a:theme xmlns:a="http://schemas.openxmlformats.org/drawingml/2006/main" name="Обучение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Training</Template>
  <TotalTime>0</TotalTime>
  <Words>1581</Words>
  <Application>Microsoft Office PowerPoint</Application>
  <PresentationFormat>Экран (4:3)</PresentationFormat>
  <Paragraphs>265</Paragraphs>
  <Slides>32</Slides>
  <Notes>12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32</vt:i4>
      </vt:variant>
    </vt:vector>
  </HeadingPairs>
  <TitlesOfParts>
    <vt:vector size="40" baseType="lpstr">
      <vt:lpstr>Arial</vt:lpstr>
      <vt:lpstr>Calibri</vt:lpstr>
      <vt:lpstr>Cambria Math</vt:lpstr>
      <vt:lpstr>Georgia</vt:lpstr>
      <vt:lpstr>Open Sans</vt:lpstr>
      <vt:lpstr>Segoe Semibold</vt:lpstr>
      <vt:lpstr>Times New Roman</vt:lpstr>
      <vt:lpstr>Обучение</vt:lpstr>
      <vt:lpstr>Презентация PowerPoint</vt:lpstr>
      <vt:lpstr>Презентация PowerPoint</vt:lpstr>
      <vt:lpstr>Оценивание ответов и работы в группе</vt:lpstr>
      <vt:lpstr>Презентация PowerPoint</vt:lpstr>
      <vt:lpstr>Презентация PowerPoint</vt:lpstr>
      <vt:lpstr>Презентация PowerPoint</vt:lpstr>
      <vt:lpstr>Давайте вместе с вами попробуем определить тему нашего урока, чем мы вами будем сегодня заниматься. Для этого нужно ответить на несколько вопросов.</vt:lpstr>
      <vt:lpstr>Презентация PowerPoint</vt:lpstr>
      <vt:lpstr>Тема урока:     Определение взаимосвязи физических процессов и математических зависимостей  как элемента окружающего мира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Стремление к мастерству</vt:lpstr>
      <vt:lpstr>Домашнее задание:</vt:lpstr>
      <vt:lpstr>  А. Эйнштейн :  «Так  много  в  математике физики, как много в физике математики, и я  уже перестаю находить  разницу между этими науками»  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2020-12-10T18:38:34Z</dcterms:created>
  <dcterms:modified xsi:type="dcterms:W3CDTF">2021-09-13T18:53:34Z</dcterms:modified>
</cp:coreProperties>
</file>