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gif" ContentType="image/gif"/>
  <Override PartName="/ppt/media/image13.png" ContentType="image/png"/>
  <Override PartName="/ppt/media/image29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0.png" ContentType="image/png"/>
  <Override PartName="/ppt/media/image31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41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8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121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learningapps.org/" TargetMode="Externa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padlet.com/som4ik2801/xjyz2dphuado8r3" TargetMode="External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4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76000" y="-216000"/>
            <a:ext cx="11304000" cy="216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 cap="all">
                <a:solidFill>
                  <a:srgbClr val="1d576f"/>
                </a:solidFill>
                <a:latin typeface="Georgia"/>
                <a:ea typeface="DejaVu Sans"/>
              </a:rPr>
              <a:t>Формирование финансовой грамотности обучающихся с использованием интерактивных технологий и цифровых образовательных ресурсов на уроках математики</a:t>
            </a:r>
            <a:endParaRPr b="0" lang="ru-RU" sz="2000" spc="-1" strike="noStrike">
              <a:latin typeface="Georgia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576000" y="2448000"/>
            <a:ext cx="8568000" cy="383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365d7f"/>
                </a:solidFill>
                <a:latin typeface="Garamond"/>
                <a:ea typeface="DejaVu Sans"/>
              </a:rPr>
              <a:t>Выполнили: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d576f"/>
                </a:solidFill>
                <a:latin typeface="Garamond"/>
                <a:ea typeface="DejaVu Sans"/>
              </a:rPr>
              <a:t>Малюгина Ирина Александровна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d576f"/>
                </a:solidFill>
                <a:latin typeface="Garamond"/>
                <a:ea typeface="DejaVu Sans"/>
              </a:rPr>
              <a:t>учитель математики, стаж — 25 лет ,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d576f"/>
                </a:solidFill>
                <a:latin typeface="Garamond"/>
                <a:ea typeface="DejaVu Sans"/>
              </a:rPr>
              <a:t>МБОУ СОШ № 18 города Мурома Владимирской области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d576f"/>
                </a:solidFill>
                <a:latin typeface="Garamond"/>
                <a:ea typeface="DejaVu Sans"/>
              </a:rPr>
              <a:t>Соколова Ольга Михайловна,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d576f"/>
                </a:solidFill>
                <a:latin typeface="Garamond"/>
                <a:ea typeface="DejaVu Sans"/>
              </a:rPr>
              <a:t>учитель математики, информатики и ИКТ, стаж — 14 лет,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d576f"/>
                </a:solidFill>
                <a:latin typeface="Garamond"/>
                <a:ea typeface="DejaVu Sans"/>
              </a:rPr>
              <a:t>МБОУ «Тургеневскаявская СОШ» Меленковского района Владимирской области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21760" y="1224000"/>
            <a:ext cx="12161160" cy="378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Распределите карточки с определенным словом или словосочетанием в 2 группы «ДОХОДЫ» и «РАСХОДЫ», (коммунальные услуги, питание, одежда, обувь, игрушки, книги, посещение музея, сладости, стипендия брата, заработная плата папы, пенсия бабушки, детские пособия и т.д.) (Классификация </a:t>
            </a:r>
            <a:r>
              <a:rPr b="0" lang="ru-RU" sz="24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https://learningapps.org</a:t>
            </a:r>
            <a:r>
              <a:rPr b="0" lang="ru-RU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)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904680" y="223920"/>
            <a:ext cx="10362960" cy="7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1 Станция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2"/>
          <a:srcRect l="40712" t="9291" r="17381" b="17170"/>
          <a:stretch/>
        </p:blipFill>
        <p:spPr>
          <a:xfrm>
            <a:off x="432000" y="3645360"/>
            <a:ext cx="2801160" cy="2761560"/>
          </a:xfrm>
          <a:prstGeom prst="rect">
            <a:avLst/>
          </a:prstGeom>
          <a:ln>
            <a:noFill/>
          </a:ln>
        </p:spPr>
      </p:pic>
      <p:pic>
        <p:nvPicPr>
          <p:cNvPr id="193" name="" descr=""/>
          <p:cNvPicPr/>
          <p:nvPr/>
        </p:nvPicPr>
        <p:blipFill>
          <a:blip r:embed="rId3"/>
          <a:srcRect l="40712" t="8243" r="16789" b="17170"/>
          <a:stretch/>
        </p:blipFill>
        <p:spPr>
          <a:xfrm>
            <a:off x="4320000" y="3600000"/>
            <a:ext cx="2878920" cy="283896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4"/>
          <a:srcRect l="40122" t="9291" r="16789" b="16122"/>
          <a:stretch/>
        </p:blipFill>
        <p:spPr>
          <a:xfrm>
            <a:off x="8280000" y="3609000"/>
            <a:ext cx="2950920" cy="286992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936000" y="3071880"/>
            <a:ext cx="20869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Петровы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4896000" y="3024000"/>
            <a:ext cx="20869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Ивановы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8856000" y="3024000"/>
            <a:ext cx="20869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i="1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Васильевы</a:t>
            </a:r>
            <a:endParaRPr b="0" lang="ru-RU" sz="2600" spc="-1" strike="noStrike">
              <a:latin typeface="Arial"/>
            </a:endParaRPr>
          </a:p>
        </p:txBody>
      </p:sp>
    </p:spTree>
  </p:cSld>
  <p:transition spd="slow">
    <p:wipe dir="l"/>
  </p:transition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864000" y="496800"/>
            <a:ext cx="10362960" cy="7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2 станция: Доход семьи</a:t>
            </a:r>
            <a:endParaRPr b="0" lang="ru-RU" sz="5400" spc="-1" strike="noStrike">
              <a:latin typeface="Arial"/>
            </a:endParaRPr>
          </a:p>
        </p:txBody>
      </p:sp>
      <p:graphicFrame>
        <p:nvGraphicFramePr>
          <p:cNvPr id="199" name="Table 2"/>
          <p:cNvGraphicFramePr/>
          <p:nvPr/>
        </p:nvGraphicFramePr>
        <p:xfrm>
          <a:off x="554760" y="2784240"/>
          <a:ext cx="7219440" cy="3129840"/>
        </p:xfrm>
        <a:graphic>
          <a:graphicData uri="http://schemas.openxmlformats.org/drawingml/2006/table">
            <a:tbl>
              <a:tblPr/>
              <a:tblGrid>
                <a:gridCol w="3562200"/>
                <a:gridCol w="3657600"/>
              </a:tblGrid>
              <a:tr h="98208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2600" spc="-1" strike="noStrike">
                          <a:latin typeface="Times New Roman"/>
                        </a:rPr>
                        <a:t>Доходы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2600" spc="-1" strike="noStrike">
                          <a:latin typeface="Times New Roman"/>
                        </a:rPr>
                        <a:t>Расходы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4294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294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94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2948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2600" spc="-1" strike="noStrike">
                          <a:latin typeface="Times New Roman"/>
                        </a:rPr>
                        <a:t>Всего: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0200">
                <a:tc gridSpan="2"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2600" spc="-1" strike="noStrike">
                          <a:latin typeface="Times New Roman"/>
                        </a:rPr>
                        <a:t>Сбережения: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00" name="CustomShape 3"/>
          <p:cNvSpPr/>
          <p:nvPr/>
        </p:nvSpPr>
        <p:spPr>
          <a:xfrm>
            <a:off x="1080000" y="1296000"/>
            <a:ext cx="10510920" cy="21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Учитывая данные, полученные каждой «семьей», </a:t>
            </a:r>
            <a:endParaRPr b="0" lang="ru-RU" sz="2400" spc="-1" strike="noStrike">
              <a:latin typeface="Arial"/>
            </a:endParaRPr>
          </a:p>
          <a:p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составить бюджет семьи, т.е. провести планирование</a:t>
            </a:r>
            <a:endParaRPr b="0" lang="ru-RU" sz="2400" spc="-1" strike="noStrike">
              <a:latin typeface="Arial"/>
            </a:endParaRPr>
          </a:p>
          <a:p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предстоящих доходов на 1 месяц. Заполните 1 часть таблицы1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8343720" y="2799720"/>
            <a:ext cx="3391200" cy="339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864360" y="496800"/>
            <a:ext cx="10362960" cy="7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3 станция: Коммунальные услуги</a:t>
            </a:r>
            <a:endParaRPr b="0" lang="ru-RU" sz="5400" spc="-1" strike="noStrike">
              <a:latin typeface="Arial"/>
            </a:endParaRPr>
          </a:p>
        </p:txBody>
      </p:sp>
      <p:graphicFrame>
        <p:nvGraphicFramePr>
          <p:cNvPr id="203" name="Table 2"/>
          <p:cNvGraphicFramePr/>
          <p:nvPr/>
        </p:nvGraphicFramePr>
        <p:xfrm>
          <a:off x="105120" y="1274040"/>
          <a:ext cx="6048000" cy="2426040"/>
        </p:xfrm>
        <a:graphic>
          <a:graphicData uri="http://schemas.openxmlformats.org/drawingml/2006/table">
            <a:tbl>
              <a:tblPr/>
              <a:tblGrid>
                <a:gridCol w="1456200"/>
                <a:gridCol w="1528200"/>
                <a:gridCol w="1528560"/>
                <a:gridCol w="1535400"/>
              </a:tblGrid>
              <a:tr h="261000">
                <a:tc gridSpan="4">
                  <a:txBody>
                    <a:bodyPr lIns="90000" rIns="90000"/>
                    <a:p>
                      <a:r>
                        <a:rPr b="0" i="1" lang="ru-RU" sz="1200" spc="-1" strike="noStrike" u="sng">
                          <a:uFillTx/>
                          <a:latin typeface="Times New Roman"/>
                          <a:ea typeface="Times New Roman"/>
                        </a:rPr>
                        <a:t>Семья Петровых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5994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 u="sng">
                          <a:uFillTx/>
                          <a:latin typeface="Times New Roman"/>
                        </a:rPr>
                        <a:t>Наименование платежа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Цена услуги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Количество потребленных единиц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Сумма к оплате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Газ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7,9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9,5 с 1 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Свет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4,8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130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Вода холодная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21,05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Вода горячая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150,1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Отопление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2642,16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Итого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4" name="Table 3"/>
          <p:cNvGraphicFramePr/>
          <p:nvPr/>
        </p:nvGraphicFramePr>
        <p:xfrm>
          <a:off x="64440" y="3935520"/>
          <a:ext cx="6048000" cy="360000"/>
        </p:xfrm>
        <a:graphic>
          <a:graphicData uri="http://schemas.openxmlformats.org/drawingml/2006/table">
            <a:tbl>
              <a:tblPr/>
              <a:tblGrid>
                <a:gridCol w="1456200"/>
                <a:gridCol w="1528200"/>
                <a:gridCol w="1528560"/>
                <a:gridCol w="1535400"/>
              </a:tblGrid>
              <a:tr h="0">
                <a:tc gridSpan="4">
                  <a:txBody>
                    <a:bodyPr lIns="90000" rIns="90000"/>
                    <a:p>
                      <a:r>
                        <a:rPr b="0" i="1" lang="ru-RU" sz="1200" spc="-1" strike="noStrike" u="sng">
                          <a:uFillTx/>
                          <a:latin typeface="Times New Roman"/>
                          <a:ea typeface="Times New Roman"/>
                        </a:rPr>
                        <a:t>Семья Ивановых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 u="sng">
                          <a:uFillTx/>
                          <a:latin typeface="Times New Roman"/>
                        </a:rPr>
                        <a:t>Наименование платежа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Цена услуги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Количество потребленных единиц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Сумма к оплате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Газ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7,9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9,5 с 1 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Свет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4,8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140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Вода холодная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21,05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Вода горячая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150,1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Отопление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2642,16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Итого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" name="Table 4"/>
          <p:cNvGraphicFramePr/>
          <p:nvPr/>
        </p:nvGraphicFramePr>
        <p:xfrm>
          <a:off x="6165360" y="2572560"/>
          <a:ext cx="6048000" cy="2426040"/>
        </p:xfrm>
        <a:graphic>
          <a:graphicData uri="http://schemas.openxmlformats.org/drawingml/2006/table">
            <a:tbl>
              <a:tblPr/>
              <a:tblGrid>
                <a:gridCol w="1456200"/>
                <a:gridCol w="1528200"/>
                <a:gridCol w="1528560"/>
                <a:gridCol w="1535400"/>
              </a:tblGrid>
              <a:tr h="261000">
                <a:tc gridSpan="4">
                  <a:txBody>
                    <a:bodyPr lIns="90000" rIns="90000"/>
                    <a:p>
                      <a:r>
                        <a:rPr b="0" i="1" lang="ru-RU" sz="1200" spc="-1" strike="noStrike" u="sng">
                          <a:uFillTx/>
                          <a:latin typeface="Times New Roman"/>
                          <a:ea typeface="Times New Roman"/>
                        </a:rPr>
                        <a:t>Семья Васильевых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5994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 u="sng">
                          <a:uFillTx/>
                          <a:latin typeface="Times New Roman"/>
                        </a:rPr>
                        <a:t>Наименование платежа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Цена услуги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Количество потребленных единиц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Сумма к оплате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Газ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7,9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9,5 с 1 чел.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Свет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4,8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150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Вода холодная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21,05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Вода горячая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150,1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latin typeface="Times New Roman"/>
                        </a:rPr>
                        <a:t>Отопление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2642,16 руб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1200" spc="-1" strike="noStrike">
                          <a:latin typeface="Times New Roman"/>
                        </a:rPr>
                        <a:t>-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100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i="1" lang="ru-RU" sz="1200" spc="-1" strike="noStrike">
                          <a:latin typeface="Times New Roman"/>
                        </a:rPr>
                        <a:t>Итого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864360" y="496800"/>
            <a:ext cx="10362960" cy="7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4 станция: Расход семьи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1368000" y="1512000"/>
            <a:ext cx="10510920" cy="10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Заполните 2 часть таблицы 1. Подсчитайте сбережения каждой семьи.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08" name="Table 3"/>
          <p:cNvGraphicFramePr/>
          <p:nvPr/>
        </p:nvGraphicFramePr>
        <p:xfrm>
          <a:off x="555120" y="2784600"/>
          <a:ext cx="7219440" cy="3129840"/>
        </p:xfrm>
        <a:graphic>
          <a:graphicData uri="http://schemas.openxmlformats.org/drawingml/2006/table">
            <a:tbl>
              <a:tblPr/>
              <a:tblGrid>
                <a:gridCol w="3562200"/>
                <a:gridCol w="3657600"/>
              </a:tblGrid>
              <a:tr h="98208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2600" spc="-1" strike="noStrike">
                          <a:latin typeface="Times New Roman"/>
                        </a:rPr>
                        <a:t>Доходы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2600" spc="-1" strike="noStrike">
                          <a:latin typeface="Times New Roman"/>
                        </a:rPr>
                        <a:t>Расходы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4294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294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9480"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29480">
                <a:tc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2600" spc="-1" strike="noStrike">
                          <a:latin typeface="Times New Roman"/>
                        </a:rPr>
                        <a:t>Всего: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0200">
                <a:tc gridSpan="2">
                  <a:txBody>
                    <a:bodyPr lIns="90000" rIns="9000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i="1" lang="ru-RU" sz="2600" spc="-1" strike="noStrike">
                          <a:latin typeface="Times New Roman"/>
                        </a:rPr>
                        <a:t>Сбережения: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864360" y="496800"/>
            <a:ext cx="10362960" cy="7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Вывод: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1296000" y="1330560"/>
            <a:ext cx="9358920" cy="673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Выясните какой тип бюджета у каждой семьи:</a:t>
            </a:r>
            <a:endParaRPr b="0" lang="ru-RU" sz="2800" spc="-1" strike="noStrike">
              <a:latin typeface="Arial"/>
            </a:endParaRPr>
          </a:p>
          <a:p>
            <a:endParaRPr b="0" lang="ru-RU" sz="2800" spc="-1" strike="noStrike">
              <a:latin typeface="Arial"/>
            </a:endParaRPr>
          </a:p>
          <a:p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доходы &gt; расходов = ПРОФИЦИТНЫЙ БЮДЖЕТ</a:t>
            </a:r>
            <a:endParaRPr b="0" lang="ru-RU" sz="2800" spc="-1" strike="noStrike">
              <a:latin typeface="Arial"/>
            </a:endParaRPr>
          </a:p>
          <a:p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доходы &lt; расходов = ДЕФИЦИТНЫЙ БЮДЖЕТ</a:t>
            </a:r>
            <a:endParaRPr b="0" lang="ru-RU" sz="2800" spc="-1" strike="noStrike">
              <a:latin typeface="Arial"/>
            </a:endParaRPr>
          </a:p>
          <a:p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доходы = расходам = СБАЛАНСИРОВАННЫЙ БЮДЖЕТ</a:t>
            </a:r>
            <a:endParaRPr b="0" lang="ru-RU" sz="2800" spc="-1" strike="noStrike">
              <a:latin typeface="Arial"/>
            </a:endParaRPr>
          </a:p>
          <a:p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903960" y="223920"/>
            <a:ext cx="10362960" cy="7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 </a:t>
            </a:r>
            <a:r>
              <a:rPr b="1" lang="ru-RU" sz="36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Рефлексия</a:t>
            </a:r>
            <a:br/>
            <a:r>
              <a:rPr b="1" lang="ru-RU" sz="3600" spc="-1" strike="noStrike" u="sng" cap="all">
                <a:solidFill>
                  <a:srgbClr val="0000ff"/>
                </a:solidFill>
                <a:uFillTx/>
                <a:latin typeface="Garamond"/>
                <a:ea typeface="Microsoft YaHei"/>
                <a:hlinkClick r:id="rId1"/>
              </a:rPr>
              <a:t>«Бюджетный кодекс семьи» (padlet.com)</a:t>
            </a:r>
            <a:r>
              <a:rPr b="1" lang="ru-RU" sz="3600" spc="-1" strike="noStrike" cap="all">
                <a:solidFill>
                  <a:srgbClr val="365d7f"/>
                </a:solidFill>
                <a:latin typeface="Garamond"/>
                <a:ea typeface="Microsoft YaHei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2"/>
          <a:srcRect l="26631" t="9319" r="26731" b="3141"/>
          <a:stretch/>
        </p:blipFill>
        <p:spPr>
          <a:xfrm>
            <a:off x="7200000" y="1656000"/>
            <a:ext cx="3598920" cy="359856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986040" y="1526040"/>
            <a:ext cx="5060880" cy="401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142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Составьте набор правил для семьи, по которым будет планироваться и выполняться семейный бюджет. Подумайте, когда должен составляться бюджет, можно ли его корректировать, кто из членов семьи будет 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2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отвечать за исполнение разных частей бюджета. 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288000" y="271080"/>
            <a:ext cx="5665320" cy="318456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3888000" y="2160000"/>
            <a:ext cx="8280720" cy="4655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851840" y="277920"/>
            <a:ext cx="9049320" cy="5733000"/>
          </a:xfrm>
          <a:prstGeom prst="horizontalScroll">
            <a:avLst>
              <a:gd name="adj" fmla="val 12500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17" name="CustomShape 2"/>
          <p:cNvSpPr/>
          <p:nvPr/>
        </p:nvSpPr>
        <p:spPr>
          <a:xfrm>
            <a:off x="2274120" y="1226520"/>
            <a:ext cx="8075880" cy="367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1" lang="ru-RU" sz="3900" spc="-1" strike="noStrike">
                <a:solidFill>
                  <a:srgbClr val="1d576f"/>
                </a:solidFill>
                <a:latin typeface="Garamond"/>
                <a:ea typeface="DejaVu Sans"/>
              </a:rPr>
              <a:t>«Нажить много денег – храбрость;</a:t>
            </a:r>
            <a:endParaRPr b="0" lang="ru-RU" sz="39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1" lang="ru-RU" sz="3900" spc="-1" strike="noStrike">
                <a:solidFill>
                  <a:srgbClr val="1d576f"/>
                </a:solidFill>
                <a:latin typeface="Garamond"/>
                <a:ea typeface="DejaVu Sans"/>
              </a:rPr>
              <a:t>сохранить их – мудрость, </a:t>
            </a:r>
            <a:endParaRPr b="0" lang="ru-RU" sz="39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1" lang="ru-RU" sz="3900" spc="-1" strike="noStrike">
                <a:solidFill>
                  <a:srgbClr val="1d576f"/>
                </a:solidFill>
                <a:latin typeface="Garamond"/>
                <a:ea typeface="DejaVu Sans"/>
              </a:rPr>
              <a:t>а умело расходовать – искусство»</a:t>
            </a:r>
            <a:endParaRPr b="0" lang="ru-RU" sz="39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1" lang="ru-RU" sz="3200" spc="-1" strike="noStrike">
                <a:solidFill>
                  <a:srgbClr val="1d576f"/>
                </a:solidFill>
                <a:latin typeface="Garamond"/>
                <a:ea typeface="DejaVu Sans"/>
              </a:rPr>
              <a:t>Бертольд Овербах</a:t>
            </a:r>
            <a:endParaRPr b="0" lang="ru-RU" sz="32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242360" y="288000"/>
            <a:ext cx="10493640" cy="10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 </a:t>
            </a:r>
            <a:r>
              <a:rPr b="1" lang="ru-RU" sz="54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Домашнее задание</a:t>
            </a:r>
            <a:br/>
            <a:endParaRPr b="0" lang="ru-RU" sz="5400" spc="-1" strike="noStrike"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1"/>
          <a:srcRect l="40808" t="9341" r="17285" b="17141"/>
          <a:stretch/>
        </p:blipFill>
        <p:spPr>
          <a:xfrm>
            <a:off x="4701600" y="1873080"/>
            <a:ext cx="3650400" cy="359892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5272200" y="1125720"/>
            <a:ext cx="359892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28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кроссворд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7488000" y="1095120"/>
            <a:ext cx="3598920" cy="5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4"/>
          <p:cNvSpPr/>
          <p:nvPr/>
        </p:nvSpPr>
        <p:spPr>
          <a:xfrm>
            <a:off x="432000" y="5473080"/>
            <a:ext cx="9934920" cy="6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ru-RU" sz="20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Ответы прислать в виде скриншота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609480" y="221040"/>
            <a:ext cx="1097172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4" name="" descr=""/>
          <p:cNvPicPr/>
          <p:nvPr/>
        </p:nvPicPr>
        <p:blipFill>
          <a:blip r:embed="rId1"/>
          <a:srcRect l="13179" t="0" r="13001" b="16624"/>
          <a:stretch/>
        </p:blipFill>
        <p:spPr>
          <a:xfrm>
            <a:off x="936000" y="174960"/>
            <a:ext cx="10295640" cy="653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130680" y="360000"/>
            <a:ext cx="11964240" cy="52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0000" algn="ctr">
              <a:lnSpc>
                <a:spcPct val="150000"/>
              </a:lnSpc>
            </a:pPr>
            <a:r>
              <a:rPr b="1" lang="ru-RU" sz="3200" spc="-1" strike="noStrike" cap="all">
                <a:solidFill>
                  <a:srgbClr val="222222"/>
                </a:solidFill>
                <a:latin typeface="Times New Roman"/>
                <a:ea typeface="Times New Roman"/>
              </a:rPr>
              <a:t>— </a:t>
            </a:r>
            <a:r>
              <a:rPr b="1" lang="ru-RU" sz="3200" spc="-1" strike="noStrike" cap="all">
                <a:solidFill>
                  <a:srgbClr val="000000"/>
                </a:solidFill>
                <a:latin typeface="Times New Roman"/>
                <a:ea typeface="Times New Roman"/>
              </a:rPr>
              <a:t>Начну я сегодня урок с загадки:</a:t>
            </a:r>
            <a:endParaRPr b="0" lang="ru-RU" sz="3200" spc="-1" strike="noStrike">
              <a:latin typeface="Arial"/>
            </a:endParaRPr>
          </a:p>
          <a:p>
            <a:pPr marL="360000" algn="ctr">
              <a:lnSpc>
                <a:spcPct val="150000"/>
              </a:lnSpc>
            </a:pPr>
            <a:r>
              <a:rPr b="1" lang="ru-RU" sz="3200" spc="-1" strike="noStrike" cap="all">
                <a:solidFill>
                  <a:srgbClr val="222222"/>
                </a:solidFill>
                <a:latin typeface="Times New Roman"/>
                <a:ea typeface="Times New Roman"/>
              </a:rPr>
              <a:t>Это слово каждый знает, </a:t>
            </a:r>
            <a:endParaRPr b="0" lang="ru-RU" sz="3200" spc="-1" strike="noStrike">
              <a:latin typeface="Arial"/>
            </a:endParaRPr>
          </a:p>
          <a:p>
            <a:pPr marL="360000" algn="ctr">
              <a:lnSpc>
                <a:spcPct val="150000"/>
              </a:lnSpc>
            </a:pPr>
            <a:r>
              <a:rPr b="1" lang="ru-RU" sz="3200" spc="-1" strike="noStrike" cap="all">
                <a:solidFill>
                  <a:srgbClr val="222222"/>
                </a:solidFill>
                <a:latin typeface="Times New Roman"/>
                <a:ea typeface="Times New Roman"/>
              </a:rPr>
              <a:t>Ни на что не променяет! </a:t>
            </a:r>
            <a:endParaRPr b="0" lang="ru-RU" sz="3200" spc="-1" strike="noStrike">
              <a:latin typeface="Arial"/>
            </a:endParaRPr>
          </a:p>
          <a:p>
            <a:pPr marL="360000" algn="ctr">
              <a:lnSpc>
                <a:spcPct val="150000"/>
              </a:lnSpc>
            </a:pPr>
            <a:r>
              <a:rPr b="1" lang="ru-RU" sz="3200" spc="-1" strike="noStrike" cap="all">
                <a:solidFill>
                  <a:srgbClr val="222222"/>
                </a:solidFill>
                <a:latin typeface="Times New Roman"/>
                <a:ea typeface="Times New Roman"/>
              </a:rPr>
              <a:t>К цифре «семь» добавлю «я» </a:t>
            </a:r>
            <a:endParaRPr b="0" lang="ru-RU" sz="3200" spc="-1" strike="noStrike">
              <a:latin typeface="Arial"/>
            </a:endParaRPr>
          </a:p>
          <a:p>
            <a:pPr marL="360000" algn="ctr">
              <a:lnSpc>
                <a:spcPct val="150000"/>
              </a:lnSpc>
            </a:pPr>
            <a:r>
              <a:rPr b="1" lang="ru-RU" sz="3200" spc="-1" strike="noStrike" cap="all">
                <a:solidFill>
                  <a:srgbClr val="222222"/>
                </a:solidFill>
                <a:latin typeface="Times New Roman"/>
                <a:ea typeface="Times New Roman"/>
              </a:rPr>
              <a:t>— </a:t>
            </a:r>
            <a:r>
              <a:rPr b="1" lang="ru-RU" sz="3200" spc="-1" strike="noStrike" cap="all">
                <a:solidFill>
                  <a:srgbClr val="222222"/>
                </a:solidFill>
                <a:latin typeface="Times New Roman"/>
                <a:ea typeface="Times New Roman"/>
              </a:rPr>
              <a:t>Что получится?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21600" y="3827880"/>
            <a:ext cx="4225320" cy="302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152000" y="2232000"/>
            <a:ext cx="10362960" cy="15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5400" spc="-1" strike="noStrike" cap="all">
                <a:solidFill>
                  <a:srgbClr val="1d576f"/>
                </a:solidFill>
                <a:latin typeface="Garamond"/>
                <a:ea typeface="DejaVu Sans"/>
              </a:rPr>
              <a:t>Спасибо за работу! </a:t>
            </a:r>
            <a:endParaRPr b="0" lang="ru-RU" sz="5400" spc="-1" strike="noStrike"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61360" y="96120"/>
            <a:ext cx="11820600" cy="15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1d576f"/>
                </a:solidFill>
                <a:latin typeface="Garamond"/>
                <a:ea typeface="DejaVu Sans"/>
              </a:rPr>
              <a:t> </a:t>
            </a:r>
            <a:r>
              <a:rPr b="1" lang="ru-RU" sz="5400" spc="-1" strike="noStrike" cap="all">
                <a:solidFill>
                  <a:srgbClr val="1d576f"/>
                </a:solidFill>
                <a:latin typeface="Garamond"/>
                <a:ea typeface="DejaVu Sans"/>
              </a:rPr>
              <a:t>Организационный момент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08720" y="2448000"/>
            <a:ext cx="3202920" cy="401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ru-RU" sz="2800" spc="-1" strike="noStrike">
                <a:solidFill>
                  <a:srgbClr val="1d576f"/>
                </a:solidFill>
                <a:latin typeface="Garamond"/>
                <a:ea typeface="DejaVu Sans"/>
              </a:rPr>
              <a:t> </a:t>
            </a:r>
            <a:r>
              <a:rPr b="1" lang="ru-RU" sz="2800" spc="-1" strike="noStrike">
                <a:solidFill>
                  <a:srgbClr val="1d576f"/>
                </a:solidFill>
                <a:latin typeface="Garamond"/>
                <a:ea typeface="DejaVu Sans"/>
              </a:rPr>
              <a:t>Дети делятся на группы, которые на период урока становятся семьей. </a:t>
            </a:r>
            <a:endParaRPr b="0" lang="ru-RU" sz="2800" spc="-1" strike="noStrike">
              <a:latin typeface="Arial"/>
            </a:endParaRPr>
          </a:p>
          <a:p>
            <a:pPr marL="216000" indent="-214920"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1d576f"/>
                </a:solidFill>
                <a:latin typeface="Garamond"/>
                <a:ea typeface="DejaVu Sans"/>
              </a:rPr>
              <a:t>Петровы</a:t>
            </a:r>
            <a:endParaRPr b="0" lang="ru-RU" sz="2800" spc="-1" strike="noStrike">
              <a:latin typeface="Arial"/>
            </a:endParaRPr>
          </a:p>
          <a:p>
            <a:pPr marL="216000" indent="-214920"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1d576f"/>
                </a:solidFill>
                <a:latin typeface="Garamond"/>
                <a:ea typeface="DejaVu Sans"/>
              </a:rPr>
              <a:t>Ивановы</a:t>
            </a:r>
            <a:endParaRPr b="0" lang="ru-RU" sz="2800" spc="-1" strike="noStrike">
              <a:latin typeface="Arial"/>
            </a:endParaRPr>
          </a:p>
          <a:p>
            <a:pPr marL="216000" indent="-214920" algn="ctr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>
                <a:solidFill>
                  <a:srgbClr val="1d576f"/>
                </a:solidFill>
                <a:latin typeface="Garamond"/>
                <a:ea typeface="DejaVu Sans"/>
              </a:rPr>
              <a:t>Высильевы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3313080" y="1407600"/>
            <a:ext cx="8219520" cy="5352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61360" y="96120"/>
            <a:ext cx="11820600" cy="15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ru-RU" sz="5400" spc="-1" strike="noStrike" cap="all">
                <a:solidFill>
                  <a:srgbClr val="1d576f"/>
                </a:solidFill>
                <a:latin typeface="Garamond"/>
                <a:ea typeface="DejaVu Sans"/>
              </a:rPr>
              <a:t> 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61360" y="2149200"/>
            <a:ext cx="5055120" cy="342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514440" indent="-513000" algn="ctr">
              <a:lnSpc>
                <a:spcPct val="100000"/>
              </a:lnSpc>
              <a:spcBef>
                <a:spcPts val="1001"/>
              </a:spcBef>
            </a:pPr>
            <a:r>
              <a:rPr b="1" lang="ru-RU" sz="2800" spc="-1" strike="noStrike">
                <a:solidFill>
                  <a:srgbClr val="1d576f"/>
                </a:solidFill>
                <a:latin typeface="Garamond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3659400" y="1960200"/>
            <a:ext cx="3611520" cy="3611520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1800000" y="720000"/>
            <a:ext cx="8350920" cy="12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 b="0" lang="ru-RU" sz="1800" spc="-1" strike="noStrike">
              <a:latin typeface="Arial"/>
            </a:endParaRPr>
          </a:p>
          <a:p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Определение темы нашей с вами встречи</a:t>
            </a:r>
            <a:endParaRPr b="0" lang="ru-RU" sz="36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083960" y="1008000"/>
            <a:ext cx="10866960" cy="10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28600" indent="-227520">
              <a:lnSpc>
                <a:spcPct val="15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«Расшифруй ключевое слово, которое будет использоваться на уроке»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2" name="Picture 2" descr=""/>
          <p:cNvPicPr/>
          <p:nvPr/>
        </p:nvPicPr>
        <p:blipFill>
          <a:blip r:embed="rId1"/>
          <a:stretch/>
        </p:blipFill>
        <p:spPr>
          <a:xfrm>
            <a:off x="8463240" y="3816000"/>
            <a:ext cx="3530160" cy="293580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904320" y="223920"/>
            <a:ext cx="10362960" cy="79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365d7f"/>
                </a:solidFill>
                <a:latin typeface="Garamond"/>
                <a:ea typeface="DejaVu Sans"/>
              </a:rPr>
              <a:t>Математический ребус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2880000" y="2160000"/>
            <a:ext cx="5254920" cy="1798920"/>
          </a:xfrm>
          <a:custGeom>
            <a:avLst/>
            <a:gdLst/>
            <a:ahLst/>
            <a:rect l="l" t="t" r="r" b="b"/>
            <a:pathLst>
              <a:path w="14602" h="5002">
                <a:moveTo>
                  <a:pt x="0" y="1161"/>
                </a:moveTo>
                <a:cubicBezTo>
                  <a:pt x="3312" y="1359"/>
                  <a:pt x="7868" y="1221"/>
                  <a:pt x="14601" y="0"/>
                </a:cubicBezTo>
                <a:moveTo>
                  <a:pt x="0" y="4392"/>
                </a:moveTo>
                <a:cubicBezTo>
                  <a:pt x="2501" y="5001"/>
                  <a:pt x="5745" y="5001"/>
                  <a:pt x="6827" y="5001"/>
                </a:cubicBezTo>
                <a:cubicBezTo>
                  <a:pt x="9537" y="5001"/>
                  <a:pt x="10754" y="5001"/>
                  <a:pt x="14601" y="4392"/>
                </a:cubicBezTo>
              </a:path>
            </a:pathLst>
          </a:custGeom>
          <a:blipFill rotWithShape="0">
            <a:blip r:embed="rId2"/>
            <a:tile/>
          </a:blipFill>
          <a:ln cap="rnd" w="9360">
            <a:solidFill>
              <a:srgbClr val="000000"/>
            </a:solidFill>
            <a:custDash>
              <a:ds d="1600000" sp="1600000"/>
            </a:custDash>
            <a:miter/>
          </a:ln>
          <a:effectLst>
            <a:outerShdw dir="2700000" dist="152735">
              <a:srgbClr val="868686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 Black"/>
                <a:ea typeface="MS Gothic"/>
              </a:rPr>
              <a:t>БЮДЖЕТ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3"/>
          <a:srcRect l="12220" t="0" r="11142" b="43643"/>
          <a:stretch/>
        </p:blipFill>
        <p:spPr>
          <a:xfrm>
            <a:off x="1489320" y="1955880"/>
            <a:ext cx="7941600" cy="437904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38680" y="1584000"/>
            <a:ext cx="7176240" cy="414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Garamond"/>
                <a:ea typeface="Times New Roman"/>
              </a:rPr>
              <a:t>Доходы</a:t>
            </a:r>
            <a:r>
              <a:rPr b="1" i="1" lang="ru-RU" sz="2800" spc="-1" strike="noStrike">
                <a:solidFill>
                  <a:srgbClr val="000000"/>
                </a:solidFill>
                <a:latin typeface="Garamond"/>
                <a:ea typeface="Times New Roman"/>
              </a:rPr>
              <a:t> – это все денежные поступления.</a:t>
            </a:r>
            <a:endParaRPr b="0" lang="ru-RU" sz="2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Garamond"/>
                <a:ea typeface="Times New Roman"/>
              </a:rPr>
              <a:t>Расходы</a:t>
            </a:r>
            <a:r>
              <a:rPr b="1" i="1" lang="ru-RU" sz="2800" spc="-1" strike="noStrike">
                <a:solidFill>
                  <a:srgbClr val="000000"/>
                </a:solidFill>
                <a:latin typeface="Garamond"/>
                <a:ea typeface="Times New Roman"/>
              </a:rPr>
              <a:t> – это затраты денежных средств.</a:t>
            </a:r>
            <a:endParaRPr b="0" lang="ru-RU" sz="2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Garamond"/>
                <a:ea typeface="Times New Roman"/>
              </a:rPr>
              <a:t>Бюджет</a:t>
            </a:r>
            <a:r>
              <a:rPr b="1" i="1" lang="ru-RU" sz="2800" spc="-1" strike="noStrike">
                <a:solidFill>
                  <a:srgbClr val="000000"/>
                </a:solidFill>
                <a:latin typeface="Garamond"/>
                <a:ea typeface="Times New Roman"/>
              </a:rPr>
              <a:t> – это наш кошелёк. Мы в него деньги складываем (это доходы) и тратим (это расходы).</a:t>
            </a:r>
            <a:endParaRPr b="0" lang="ru-RU" sz="2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Garamond"/>
                <a:ea typeface="Times New Roman"/>
              </a:rPr>
              <a:t>Семейный бюджет </a:t>
            </a:r>
            <a:r>
              <a:rPr b="1" i="1" lang="ru-RU" sz="2800" spc="-1" strike="noStrike">
                <a:solidFill>
                  <a:srgbClr val="000000"/>
                </a:solidFill>
                <a:latin typeface="Garamond"/>
                <a:ea typeface="Times New Roman"/>
              </a:rPr>
              <a:t>– это совокупность доходов и расходов семьи;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199520" y="222840"/>
            <a:ext cx="8775360" cy="103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4800" spc="-1" strike="noStrike" cap="all">
                <a:solidFill>
                  <a:srgbClr val="000000"/>
                </a:solidFill>
                <a:latin typeface="Garamond"/>
                <a:ea typeface="DejaVu Sans"/>
              </a:rPr>
              <a:t>БЮДЖЕТ СЕМЬИ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7848000" y="1750680"/>
            <a:ext cx="4056840" cy="3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 spd="slow">
    <p:fade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913680" y="618480"/>
            <a:ext cx="10362960" cy="159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0" name="Объект 3" descr=""/>
          <p:cNvPicPr/>
          <p:nvPr/>
        </p:nvPicPr>
        <p:blipFill>
          <a:blip r:embed="rId1"/>
          <a:stretch/>
        </p:blipFill>
        <p:spPr>
          <a:xfrm>
            <a:off x="1148760" y="327600"/>
            <a:ext cx="9849240" cy="627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295280" y="260280"/>
            <a:ext cx="9565920" cy="6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000000"/>
                </a:solidFill>
                <a:latin typeface="Tw Cen MT"/>
                <a:ea typeface="DejaVu Sans"/>
              </a:rPr>
              <a:t>О С Н О В Н Ы  Е      Р А С Х О Д Ы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82" name="Рисунок 3" descr=""/>
          <p:cNvPicPr/>
          <p:nvPr/>
        </p:nvPicPr>
        <p:blipFill>
          <a:blip r:embed="rId1"/>
          <a:srcRect l="0" t="11549" r="0" b="0"/>
          <a:stretch/>
        </p:blipFill>
        <p:spPr>
          <a:xfrm>
            <a:off x="431640" y="1080000"/>
            <a:ext cx="11375280" cy="565884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44000" y="504000"/>
            <a:ext cx="9263160" cy="92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000000"/>
                </a:solidFill>
                <a:latin typeface="Tw Cen MT"/>
                <a:ea typeface="DejaVu Sans"/>
              </a:rPr>
              <a:t>Произвольные траты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288000" y="1427400"/>
            <a:ext cx="8928720" cy="23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000" spc="-1" strike="noStrike" cap="all">
                <a:solidFill>
                  <a:srgbClr val="000000"/>
                </a:solidFill>
                <a:latin typeface="Tw Cen MT"/>
                <a:ea typeface="DejaVu Sans"/>
              </a:rPr>
              <a:t>1. </a:t>
            </a:r>
            <a:r>
              <a:rPr b="1" lang="ru-RU" sz="2000" spc="-1" strike="noStrike" cap="all">
                <a:solidFill>
                  <a:srgbClr val="000000"/>
                </a:solidFill>
                <a:latin typeface="Times New Roman"/>
                <a:ea typeface="DejaVu Sans"/>
              </a:rPr>
              <a:t>Развлечения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000" spc="-1" strike="noStrike" cap="all">
                <a:solidFill>
                  <a:srgbClr val="000000"/>
                </a:solidFill>
                <a:latin typeface="Times New Roman"/>
                <a:ea typeface="DejaVu Sans"/>
              </a:rPr>
              <a:t>2. Предметы роскоши(дорогие украшения, машины, квартиры и тд.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000" spc="-1" strike="noStrike" cap="all">
                <a:solidFill>
                  <a:srgbClr val="000000"/>
                </a:solidFill>
                <a:latin typeface="Times New Roman"/>
                <a:ea typeface="DejaVu Sans"/>
              </a:rPr>
              <a:t>3. Коллекции (картин, монет, одежды и тд.)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000" spc="-1" strike="noStrike" cap="all">
                <a:solidFill>
                  <a:srgbClr val="000000"/>
                </a:solidFill>
                <a:latin typeface="Times New Roman"/>
                <a:ea typeface="DejaVu Sans"/>
              </a:rPr>
              <a:t>4. Отдых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000" spc="-1" strike="noStrike" cap="all">
                <a:solidFill>
                  <a:srgbClr val="000000"/>
                </a:solidFill>
                <a:latin typeface="Times New Roman"/>
                <a:ea typeface="DejaVu Sans"/>
              </a:rPr>
              <a:t>5. Парфюмерия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185" name="Рисунок 3" descr=""/>
          <p:cNvPicPr/>
          <p:nvPr/>
        </p:nvPicPr>
        <p:blipFill>
          <a:blip r:embed="rId1"/>
          <a:srcRect l="4748" t="0" r="4611" b="0"/>
          <a:stretch/>
        </p:blipFill>
        <p:spPr>
          <a:xfrm>
            <a:off x="239040" y="4168080"/>
            <a:ext cx="4566960" cy="2121120"/>
          </a:xfrm>
          <a:prstGeom prst="rect">
            <a:avLst/>
          </a:prstGeom>
          <a:ln w="9360">
            <a:noFill/>
          </a:ln>
        </p:spPr>
      </p:pic>
      <p:pic>
        <p:nvPicPr>
          <p:cNvPr id="186" name="Рисунок 4" descr=""/>
          <p:cNvPicPr/>
          <p:nvPr/>
        </p:nvPicPr>
        <p:blipFill>
          <a:blip r:embed="rId2"/>
          <a:stretch/>
        </p:blipFill>
        <p:spPr>
          <a:xfrm>
            <a:off x="8829720" y="381960"/>
            <a:ext cx="2980800" cy="1890720"/>
          </a:xfrm>
          <a:prstGeom prst="rect">
            <a:avLst/>
          </a:prstGeom>
          <a:ln w="9360">
            <a:noFill/>
          </a:ln>
        </p:spPr>
      </p:pic>
      <p:pic>
        <p:nvPicPr>
          <p:cNvPr id="187" name="Рисунок 5" descr=""/>
          <p:cNvPicPr/>
          <p:nvPr/>
        </p:nvPicPr>
        <p:blipFill>
          <a:blip r:embed="rId3"/>
          <a:stretch/>
        </p:blipFill>
        <p:spPr>
          <a:xfrm>
            <a:off x="4620240" y="2927160"/>
            <a:ext cx="3882600" cy="2168640"/>
          </a:xfrm>
          <a:prstGeom prst="rect">
            <a:avLst/>
          </a:prstGeom>
          <a:ln w="9360">
            <a:noFill/>
          </a:ln>
        </p:spPr>
      </p:pic>
      <p:pic>
        <p:nvPicPr>
          <p:cNvPr id="188" name="Рисунок 6" descr=""/>
          <p:cNvPicPr/>
          <p:nvPr/>
        </p:nvPicPr>
        <p:blipFill>
          <a:blip r:embed="rId4"/>
          <a:stretch/>
        </p:blipFill>
        <p:spPr>
          <a:xfrm>
            <a:off x="8504640" y="2327040"/>
            <a:ext cx="3579840" cy="2522520"/>
          </a:xfrm>
          <a:prstGeom prst="rect">
            <a:avLst/>
          </a:prstGeom>
          <a:ln w="9360">
            <a:noFill/>
          </a:ln>
        </p:spPr>
      </p:pic>
      <p:pic>
        <p:nvPicPr>
          <p:cNvPr id="189" name="Рисунок 7" descr=""/>
          <p:cNvPicPr/>
          <p:nvPr/>
        </p:nvPicPr>
        <p:blipFill>
          <a:blip r:embed="rId5"/>
          <a:stretch/>
        </p:blipFill>
        <p:spPr>
          <a:xfrm>
            <a:off x="6930000" y="4903920"/>
            <a:ext cx="4668120" cy="1741320"/>
          </a:xfrm>
          <a:prstGeom prst="rect">
            <a:avLst/>
          </a:prstGeom>
          <a:ln w="9360">
            <a:noFill/>
          </a:ln>
        </p:spPr>
      </p:pic>
    </p:spTree>
  </p:cSld>
  <p:transition spd="slow">
    <p:fade/>
  </p:transition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660</TotalTime>
  <Application>LibreOffice/6.0.0.3$Windows_x86 LibreOffice_project/64a0f66915f38c6217de274f0aa8e15618924765</Application>
  <Words>878</Words>
  <Paragraphs>126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2016-12-08T07:45:37Z</dcterms:created>
  <dc:creator>Анна Сутормина</dc:creator>
  <dc:description/>
  <dc:language>ru-RU</dc:language>
  <cp:lastModifiedBy/>
  <dcterms:modified xsi:type="dcterms:W3CDTF">2021-11-04T12:45:48Z</dcterms:modified>
  <cp:revision>76</cp:revision>
  <dc:subject/>
  <dc:title>Тема:  Семейный бюджет 6 класс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2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25</vt:i4>
  </property>
</Properties>
</file>