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7" r:id="rId3"/>
    <p:sldId id="278" r:id="rId4"/>
    <p:sldId id="279" r:id="rId5"/>
    <p:sldId id="256" r:id="rId6"/>
    <p:sldId id="263" r:id="rId7"/>
    <p:sldId id="265" r:id="rId8"/>
    <p:sldId id="290" r:id="rId9"/>
    <p:sldId id="264" r:id="rId10"/>
    <p:sldId id="291" r:id="rId11"/>
    <p:sldId id="292" r:id="rId12"/>
    <p:sldId id="283" r:id="rId13"/>
    <p:sldId id="293" r:id="rId14"/>
    <p:sldId id="295" r:id="rId15"/>
    <p:sldId id="294" r:id="rId16"/>
    <p:sldId id="297" r:id="rId17"/>
    <p:sldId id="299" r:id="rId18"/>
    <p:sldId id="274" r:id="rId19"/>
    <p:sldId id="300" r:id="rId20"/>
    <p:sldId id="301" r:id="rId21"/>
    <p:sldId id="280" r:id="rId22"/>
    <p:sldId id="298" r:id="rId23"/>
    <p:sldId id="302" r:id="rId24"/>
    <p:sldId id="259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D38D-973C-4011-9A2F-FE572AA5075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B904-8A0C-48D3-9789-54AC99318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D38D-973C-4011-9A2F-FE572AA5075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B904-8A0C-48D3-9789-54AC99318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D38D-973C-4011-9A2F-FE572AA5075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B904-8A0C-48D3-9789-54AC99318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D38D-973C-4011-9A2F-FE572AA5075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B904-8A0C-48D3-9789-54AC99318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D38D-973C-4011-9A2F-FE572AA5075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B904-8A0C-48D3-9789-54AC99318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D38D-973C-4011-9A2F-FE572AA5075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B904-8A0C-48D3-9789-54AC99318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D38D-973C-4011-9A2F-FE572AA5075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B904-8A0C-48D3-9789-54AC99318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D38D-973C-4011-9A2F-FE572AA5075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B904-8A0C-48D3-9789-54AC99318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D38D-973C-4011-9A2F-FE572AA5075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B904-8A0C-48D3-9789-54AC99318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D38D-973C-4011-9A2F-FE572AA5075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B904-8A0C-48D3-9789-54AC99318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D38D-973C-4011-9A2F-FE572AA5075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B904-8A0C-48D3-9789-54AC99318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5D38D-973C-4011-9A2F-FE572AA5075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1B904-8A0C-48D3-9789-54AC99318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12" Type="http://schemas.openxmlformats.org/officeDocument/2006/relationships/image" Target="../media/image2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6632"/>
            <a:ext cx="8229600" cy="28803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Презентация к уроку по учебному предмету 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«Русский язык» в 7 классе </a:t>
            </a:r>
            <a:b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тему 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«Повторение 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изученного материала по теме «Глагол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»»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4" name="Picture 5" descr="sov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357562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29058" y="2780928"/>
            <a:ext cx="4929190" cy="2983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endParaRPr kumimoji="0" lang="ru-RU" sz="16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57562"/>
            <a:ext cx="4932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24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Акбирова</a:t>
            </a: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Гульназ</a:t>
            </a: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Табрисовна</a:t>
            </a: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учитель 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русского языка и </a:t>
            </a: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литературы</a:t>
            </a:r>
            <a:endParaRPr lang="ru-RU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ГБОУ «</a:t>
            </a:r>
            <a:r>
              <a:rPr lang="ru-RU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Набережночелнинская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школа 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№</a:t>
            </a: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69»</a:t>
            </a:r>
            <a:endParaRPr lang="ru-RU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Найти глаголы и доказать свой выбор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Голубеют незабудки, голубизна неба, голубое озеро, расцвела черёмуха, расцвет творчества, шелестит листва, шелест травы.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1610189"/>
            <a:ext cx="2057416" cy="83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Голубеют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03848" y="2082553"/>
            <a:ext cx="208823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расцвела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55776" y="2564904"/>
            <a:ext cx="2160240" cy="823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шелестит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4000" b="1" dirty="0">
                <a:solidFill>
                  <a:srgbClr val="0070C0"/>
                </a:solidFill>
                <a:ea typeface="+mn-ea"/>
                <a:cs typeface="Times New Roman" pitchFamily="18" charset="0"/>
              </a:rPr>
              <a:t>Гра</a:t>
            </a:r>
            <a:r>
              <a:rPr lang="ru-RU" sz="4000" b="1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мм</a:t>
            </a:r>
            <a:r>
              <a:rPr lang="ru-RU" sz="4000" b="1" dirty="0">
                <a:solidFill>
                  <a:srgbClr val="0070C0"/>
                </a:solidFill>
                <a:ea typeface="+mn-ea"/>
                <a:cs typeface="Times New Roman" pitchFamily="18" charset="0"/>
              </a:rPr>
              <a:t>атическая ска</a:t>
            </a:r>
            <a:r>
              <a:rPr lang="ru-RU" sz="4000" b="1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з</a:t>
            </a:r>
            <a:r>
              <a:rPr lang="ru-RU" sz="4000" b="1" dirty="0">
                <a:solidFill>
                  <a:srgbClr val="0070C0"/>
                </a:solidFill>
                <a:ea typeface="+mn-ea"/>
                <a:cs typeface="Times New Roman" pitchFamily="18" charset="0"/>
              </a:rPr>
              <a:t>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Жил-был Глагол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… Он очень не любил ленивых и сам трудился целый день: бегал, летал, скакал, мастерил, варил…. Там что-то выкопает, в другом месте что-то достроит, там склеит, там пришьёт, и всё волнуется: успею ли помочь, добегу ли вовремя, смогу ли все трудности преодолеть. А как ты думаешь? Успеет? Сможет? Добежит? </a:t>
            </a:r>
          </a:p>
          <a:p>
            <a:pPr marL="0" indent="0" algn="r">
              <a:buNone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(Т.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Угроватова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2081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Работа с учебником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61" y="1556792"/>
            <a:ext cx="513327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6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Проверь себя!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723312" cy="64807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Облако (что делало?) </a:t>
            </a:r>
            <a:r>
              <a:rPr lang="ru-RU" b="1" dirty="0" smtClean="0">
                <a:solidFill>
                  <a:srgbClr val="0070C0"/>
                </a:solidFill>
              </a:rPr>
              <a:t>проплывало (</a:t>
            </a:r>
            <a:r>
              <a:rPr lang="ru-RU" b="1" dirty="0" err="1" smtClean="0">
                <a:solidFill>
                  <a:srgbClr val="0070C0"/>
                </a:solidFill>
              </a:rPr>
              <a:t>ср.р</a:t>
            </a:r>
            <a:r>
              <a:rPr lang="ru-RU" b="1" dirty="0" smtClean="0">
                <a:solidFill>
                  <a:srgbClr val="0070C0"/>
                </a:solidFill>
              </a:rPr>
              <a:t>., </a:t>
            </a:r>
            <a:r>
              <a:rPr lang="ru-RU" b="1" dirty="0" err="1">
                <a:solidFill>
                  <a:srgbClr val="0070C0"/>
                </a:solidFill>
              </a:rPr>
              <a:t>ед.ч</a:t>
            </a:r>
            <a:r>
              <a:rPr lang="ru-RU" b="1" dirty="0">
                <a:solidFill>
                  <a:srgbClr val="0070C0"/>
                </a:solidFill>
              </a:rPr>
              <a:t>.),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528" y="2197714"/>
            <a:ext cx="8723312" cy="72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айсберг (что делал?) проплывал   (</a:t>
            </a:r>
            <a:r>
              <a:rPr lang="ru-RU" b="1" dirty="0" err="1" smtClean="0">
                <a:solidFill>
                  <a:srgbClr val="0070C0"/>
                </a:solidFill>
              </a:rPr>
              <a:t>м.р</a:t>
            </a:r>
            <a:r>
              <a:rPr lang="ru-RU" b="1" dirty="0" smtClean="0">
                <a:solidFill>
                  <a:srgbClr val="0070C0"/>
                </a:solidFill>
              </a:rPr>
              <a:t>., </a:t>
            </a:r>
            <a:r>
              <a:rPr lang="ru-RU" b="1" dirty="0" err="1" smtClean="0">
                <a:solidFill>
                  <a:srgbClr val="0070C0"/>
                </a:solidFill>
              </a:rPr>
              <a:t>ед.ч</a:t>
            </a:r>
            <a:r>
              <a:rPr lang="ru-RU" b="1" dirty="0" smtClean="0">
                <a:solidFill>
                  <a:srgbClr val="0070C0"/>
                </a:solidFill>
              </a:rPr>
              <a:t>.),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96128" y="2743137"/>
            <a:ext cx="872331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дельфины (что делали?) проплывали (</a:t>
            </a:r>
            <a:r>
              <a:rPr lang="ru-RU" b="1" dirty="0" err="1" smtClean="0">
                <a:solidFill>
                  <a:srgbClr val="0070C0"/>
                </a:solidFill>
              </a:rPr>
              <a:t>мн.ч</a:t>
            </a:r>
            <a:r>
              <a:rPr lang="ru-RU" b="1" dirty="0" smtClean="0">
                <a:solidFill>
                  <a:srgbClr val="0070C0"/>
                </a:solidFill>
              </a:rPr>
              <a:t>.),</a:t>
            </a:r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3421850"/>
            <a:ext cx="8723312" cy="72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лодочка (что делала?) проплывала (</a:t>
            </a:r>
            <a:r>
              <a:rPr lang="ru-RU" b="1" dirty="0" err="1" smtClean="0">
                <a:solidFill>
                  <a:srgbClr val="0070C0"/>
                </a:solidFill>
              </a:rPr>
              <a:t>ж.р</a:t>
            </a:r>
            <a:r>
              <a:rPr lang="ru-RU" b="1" dirty="0" smtClean="0">
                <a:solidFill>
                  <a:srgbClr val="0070C0"/>
                </a:solidFill>
              </a:rPr>
              <a:t>., </a:t>
            </a:r>
            <a:r>
              <a:rPr lang="ru-RU" b="1" dirty="0" err="1" smtClean="0">
                <a:solidFill>
                  <a:srgbClr val="0070C0"/>
                </a:solidFill>
              </a:rPr>
              <a:t>ед.ч</a:t>
            </a:r>
            <a:r>
              <a:rPr lang="ru-RU" b="1" dirty="0" smtClean="0">
                <a:solidFill>
                  <a:srgbClr val="0070C0"/>
                </a:solidFill>
              </a:rPr>
              <a:t>.).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1621650"/>
            <a:ext cx="216024" cy="439198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2233718"/>
            <a:ext cx="216024" cy="439198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2842211"/>
            <a:ext cx="216024" cy="439198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08204" y="3470367"/>
            <a:ext cx="216024" cy="439198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5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Работа с учебником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61" y="1556792"/>
            <a:ext cx="513327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2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Проверь себя!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</a:rPr>
              <a:t>Я </a:t>
            </a:r>
            <a:r>
              <a:rPr lang="ru-RU" sz="4000" b="1" dirty="0">
                <a:solidFill>
                  <a:srgbClr val="FF0000"/>
                </a:solidFill>
              </a:rPr>
              <a:t>не</a:t>
            </a:r>
            <a:r>
              <a:rPr lang="ru-RU" sz="4000" b="1" dirty="0">
                <a:solidFill>
                  <a:srgbClr val="0070C0"/>
                </a:solidFill>
              </a:rPr>
              <a:t> уважаю лодырей, </a:t>
            </a:r>
            <a:endParaRPr lang="ru-RU" sz="4000" b="1" dirty="0" smtClean="0">
              <a:solidFill>
                <a:srgbClr val="0070C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1560" y="2564904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я </a:t>
            </a:r>
            <a:r>
              <a:rPr lang="ru-RU" sz="4000" b="1" dirty="0" smtClean="0">
                <a:solidFill>
                  <a:srgbClr val="FF0000"/>
                </a:solidFill>
              </a:rPr>
              <a:t>не</a:t>
            </a:r>
            <a:r>
              <a:rPr lang="ru-RU" sz="4000" b="1" dirty="0" smtClean="0">
                <a:solidFill>
                  <a:srgbClr val="0070C0"/>
                </a:solidFill>
              </a:rPr>
              <a:t> боюсь темноты.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/>
            </a:r>
            <a:br>
              <a:rPr lang="ru-RU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2050" name="Picture 2" descr="C:\Users\Metrollog\Desktop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55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457200" y="1988841"/>
            <a:ext cx="5194920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Сижу, пишу, читает, решаю.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Дидактическая игра 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«</a:t>
            </a:r>
            <a:r>
              <a:rPr lang="ru-RU" sz="3600" b="1" dirty="0">
                <a:solidFill>
                  <a:srgbClr val="0070C0"/>
                </a:solidFill>
              </a:rPr>
              <a:t>Четвёртый лишний»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464" y="1988841"/>
            <a:ext cx="5194920" cy="72007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Сижу, пишу, </a:t>
            </a:r>
            <a:r>
              <a:rPr lang="ru-RU" b="1" dirty="0">
                <a:solidFill>
                  <a:srgbClr val="FF0000"/>
                </a:solidFill>
              </a:rPr>
              <a:t>читает</a:t>
            </a:r>
            <a:r>
              <a:rPr lang="ru-RU" b="1" dirty="0">
                <a:solidFill>
                  <a:srgbClr val="0070C0"/>
                </a:solidFill>
              </a:rPr>
              <a:t>, решаю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2600908"/>
            <a:ext cx="6059016" cy="648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Спал, гулял, завтракал, работает.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5480" y="3248979"/>
            <a:ext cx="690483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Скучаешь, ждёшь, помнишь, любите.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587464" y="1985384"/>
            <a:ext cx="1234480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(3 л.)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525328" y="2600906"/>
            <a:ext cx="2008288" cy="648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(Наст. </a:t>
            </a:r>
            <a:r>
              <a:rPr lang="ru-RU" b="1" dirty="0" err="1" smtClean="0">
                <a:solidFill>
                  <a:srgbClr val="0070C0"/>
                </a:solidFill>
              </a:rPr>
              <a:t>вр</a:t>
            </a:r>
            <a:r>
              <a:rPr lang="ru-RU" b="1" dirty="0" smtClean="0">
                <a:solidFill>
                  <a:srgbClr val="0070C0"/>
                </a:solidFill>
              </a:rPr>
              <a:t>.)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377976" y="3248977"/>
            <a:ext cx="143338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(</a:t>
            </a:r>
            <a:r>
              <a:rPr lang="ru-RU" b="1" dirty="0" err="1" smtClean="0">
                <a:solidFill>
                  <a:srgbClr val="0070C0"/>
                </a:solidFill>
              </a:rPr>
              <a:t>Мн.ч</a:t>
            </a:r>
            <a:r>
              <a:rPr lang="ru-RU" b="1" dirty="0" smtClean="0">
                <a:solidFill>
                  <a:srgbClr val="0070C0"/>
                </a:solidFill>
              </a:rPr>
              <a:t>.)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48032" y="2600906"/>
            <a:ext cx="6059016" cy="648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Спал, гулял, завтракал, </a:t>
            </a:r>
            <a:r>
              <a:rPr lang="ru-RU" b="1" dirty="0" smtClean="0">
                <a:solidFill>
                  <a:srgbClr val="FF0000"/>
                </a:solidFill>
              </a:rPr>
              <a:t>работает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81160" y="3245524"/>
            <a:ext cx="690483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Скучаешь, ждёшь, помнишь, </a:t>
            </a:r>
            <a:r>
              <a:rPr lang="ru-RU" b="1" dirty="0" smtClean="0">
                <a:solidFill>
                  <a:srgbClr val="FF0000"/>
                </a:solidFill>
              </a:rPr>
              <a:t>любите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7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uild="p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Релакс\imagewall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flowers2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4929198"/>
            <a:ext cx="1524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flowers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429000"/>
            <a:ext cx="1524000" cy="195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f1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214686"/>
            <a:ext cx="1743077" cy="174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f1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500694" y="4929198"/>
            <a:ext cx="1543071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flowers3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5143512"/>
            <a:ext cx="1290641" cy="130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МОИ ДОКУМЕНТЫ\Мои рисунки\анимашки\Цветы анимашки\gallery_19_54_7950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57" y="2500306"/>
            <a:ext cx="1800227" cy="2000252"/>
          </a:xfrm>
          <a:prstGeom prst="rect">
            <a:avLst/>
          </a:prstGeom>
          <a:noFill/>
        </p:spPr>
      </p:pic>
      <p:pic>
        <p:nvPicPr>
          <p:cNvPr id="1029" name="Picture 5" descr="D:\МОИ ДОКУМЕНТЫ\Мои рисунки\анимашки\Цветы анимашки\gallery_2_54_9620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3357562"/>
            <a:ext cx="1588832" cy="2247903"/>
          </a:xfrm>
          <a:prstGeom prst="rect">
            <a:avLst/>
          </a:prstGeom>
          <a:noFill/>
        </p:spPr>
      </p:pic>
      <p:pic>
        <p:nvPicPr>
          <p:cNvPr id="1030" name="Picture 6" descr="D:\МОИ ДОКУМЕНТЫ\Мои рисунки\анимашки\Цветы анимашки\gallery_19_54_34938[1]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2643182"/>
            <a:ext cx="1447802" cy="1815686"/>
          </a:xfrm>
          <a:prstGeom prst="rect">
            <a:avLst/>
          </a:prstGeom>
          <a:noFill/>
        </p:spPr>
      </p:pic>
      <p:pic>
        <p:nvPicPr>
          <p:cNvPr id="15" name="Picture 13" descr="butterfly43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879053">
            <a:off x="6758455" y="1366761"/>
            <a:ext cx="1209941" cy="108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butterfly12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4437745">
            <a:off x="890614" y="878596"/>
            <a:ext cx="1427485" cy="144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bird43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586452">
            <a:off x="3361499" y="965562"/>
            <a:ext cx="1857388" cy="173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24094" y="0"/>
            <a:ext cx="6308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Гимнастика для глаз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Творческое задание для </a:t>
            </a:r>
            <a:r>
              <a:rPr lang="ru-RU" b="1" dirty="0" smtClean="0">
                <a:solidFill>
                  <a:srgbClr val="0070C0"/>
                </a:solidFill>
              </a:rPr>
              <a:t>шустриков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5901"/>
            <a:ext cx="6376720" cy="820687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</a:rPr>
              <a:t>Топила печь и стала печь</a:t>
            </a:r>
            <a:r>
              <a:rPr lang="ru-RU" sz="3600" b="1" dirty="0" smtClean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2191353"/>
            <a:ext cx="9011344" cy="721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Снежное покрывало все поле покрывало.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9464" y="2853446"/>
            <a:ext cx="675391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Острая пила – пила молоко.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7200" y="3573526"/>
            <a:ext cx="4608512" cy="738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Рой пчёл – рой яму.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633309"/>
            <a:ext cx="6376720" cy="820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Топила печь и стала </a:t>
            </a:r>
            <a:r>
              <a:rPr lang="ru-RU" sz="3600" b="1" dirty="0" smtClean="0">
                <a:solidFill>
                  <a:srgbClr val="FF0000"/>
                </a:solidFill>
              </a:rPr>
              <a:t>печь</a:t>
            </a:r>
            <a:r>
              <a:rPr lang="ru-RU" sz="3600" b="1" dirty="0" smtClean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57200" y="2192481"/>
            <a:ext cx="9011344" cy="721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Снежное покрывало все поле </a:t>
            </a:r>
            <a:r>
              <a:rPr lang="ru-RU" sz="3600" b="1" dirty="0" smtClean="0">
                <a:solidFill>
                  <a:srgbClr val="FF0000"/>
                </a:solidFill>
              </a:rPr>
              <a:t>покрывало</a:t>
            </a:r>
            <a:r>
              <a:rPr lang="ru-RU" sz="3600" b="1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9464" y="2840854"/>
            <a:ext cx="675391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Острая пила – </a:t>
            </a:r>
            <a:r>
              <a:rPr lang="ru-RU" sz="3600" b="1" dirty="0" smtClean="0">
                <a:solidFill>
                  <a:srgbClr val="FF0000"/>
                </a:solidFill>
              </a:rPr>
              <a:t>пила</a:t>
            </a:r>
            <a:r>
              <a:rPr lang="ru-RU" sz="3600" b="1" dirty="0" smtClean="0">
                <a:solidFill>
                  <a:srgbClr val="0070C0"/>
                </a:solidFill>
              </a:rPr>
              <a:t> молоко.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65200" y="3560934"/>
            <a:ext cx="4608512" cy="738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Рой пчёл – </a:t>
            </a:r>
            <a:r>
              <a:rPr lang="ru-RU" sz="3600" b="1" dirty="0" smtClean="0">
                <a:solidFill>
                  <a:srgbClr val="FF0000"/>
                </a:solidFill>
              </a:rPr>
              <a:t>рой</a:t>
            </a:r>
            <a:r>
              <a:rPr lang="ru-RU" sz="3600" b="1" dirty="0" smtClean="0">
                <a:solidFill>
                  <a:srgbClr val="0070C0"/>
                </a:solidFill>
              </a:rPr>
              <a:t> яму.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78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 build="p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440159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Зрит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льный д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ктант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Весной природа оживает.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0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Игра «Знатоки»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579296" cy="4133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Вопросы – </a:t>
            </a:r>
            <a:r>
              <a:rPr lang="ru-RU" b="1" dirty="0" smtClean="0">
                <a:solidFill>
                  <a:srgbClr val="FF0000"/>
                </a:solidFill>
              </a:rPr>
              <a:t>загадки: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В </a:t>
            </a:r>
            <a:r>
              <a:rPr lang="ru-RU" b="1" dirty="0">
                <a:solidFill>
                  <a:srgbClr val="0070C0"/>
                </a:solidFill>
              </a:rPr>
              <a:t>каком глаголе 100 букв й?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Форма </a:t>
            </a:r>
            <a:r>
              <a:rPr lang="ru-RU" b="1" dirty="0">
                <a:solidFill>
                  <a:srgbClr val="0070C0"/>
                </a:solidFill>
              </a:rPr>
              <a:t>какого глагола состоит из 100 букв ю?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Как </a:t>
            </a:r>
            <a:r>
              <a:rPr lang="ru-RU" b="1" dirty="0">
                <a:solidFill>
                  <a:srgbClr val="0070C0"/>
                </a:solidFill>
              </a:rPr>
              <a:t>превратить существительные воз, </a:t>
            </a:r>
            <a:r>
              <a:rPr lang="ru-RU" b="1" dirty="0" smtClean="0">
                <a:solidFill>
                  <a:srgbClr val="0070C0"/>
                </a:solidFill>
              </a:rPr>
              <a:t>нос, </a:t>
            </a:r>
            <a:r>
              <a:rPr lang="ru-RU" b="1" dirty="0">
                <a:solidFill>
                  <a:srgbClr val="0070C0"/>
                </a:solidFill>
              </a:rPr>
              <a:t>быт, быль, </a:t>
            </a:r>
            <a:r>
              <a:rPr lang="ru-RU" b="1" dirty="0" smtClean="0">
                <a:solidFill>
                  <a:srgbClr val="0070C0"/>
                </a:solidFill>
              </a:rPr>
              <a:t>пример в глаголы?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Назовите </a:t>
            </a:r>
            <a:r>
              <a:rPr lang="ru-RU" b="1" dirty="0">
                <a:solidFill>
                  <a:srgbClr val="0070C0"/>
                </a:solidFill>
              </a:rPr>
              <a:t>звукоподражательные  глаголы. </a:t>
            </a:r>
          </a:p>
        </p:txBody>
      </p:sp>
    </p:spTree>
    <p:extLst>
      <p:ext uri="{BB962C8B-B14F-4D97-AF65-F5344CB8AC3E}">
        <p14:creationId xmlns:p14="http://schemas.microsoft.com/office/powerpoint/2010/main" val="189864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бота с текст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Весна.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В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марте ещё морозно. Но весна уже (завести) свой будильник. Вот высоко (подняться) солнце. Крыши домов (потемнеть), (задымиться) лёгким паром от талого снега. (Зазвенеть) первая капель. Внизу сугроб (проглотить)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маленькую каплю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(Идти) весенние часы, (зазвенеть) будильник с прилётом птиц.</a:t>
            </a: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4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бота с текст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1556792"/>
            <a:ext cx="822960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Весна.</a:t>
            </a:r>
          </a:p>
          <a:p>
            <a:pPr marL="0" lvl="0" indent="0" algn="just">
              <a:buNone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В марте ещё морозно. Но весна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уже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завела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свой будильник. Вот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высоко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поднялось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солнце. Крыши домов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потемнели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задымились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лёгким паром от талого снега.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Зазвенела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первая капель. Внизу сугроб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проглотил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маленькую каплю.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Идут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весенние часы,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зазвенит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будильник с прилётом птиц.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4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560840" cy="496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4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Сам</a:t>
            </a:r>
            <a:r>
              <a:rPr lang="ru-RU" sz="4800" b="1" u="sng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стоятельная р</a:t>
            </a:r>
            <a:r>
              <a:rPr lang="ru-RU" sz="4800" b="1" u="sng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а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бота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</p:txBody>
      </p:sp>
      <p:sp>
        <p:nvSpPr>
          <p:cNvPr id="20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3816424" cy="345638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  <a:cs typeface="Times New Roman" pitchFamily="18" charset="0"/>
              </a:rPr>
              <a:t>Найти –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  <a:cs typeface="Times New Roman" pitchFamily="18" charset="0"/>
              </a:rPr>
              <a:t>Дремлешь </a:t>
            </a:r>
            <a:r>
              <a:rPr lang="ru-RU" sz="3600" b="1" dirty="0">
                <a:solidFill>
                  <a:srgbClr val="0070C0"/>
                </a:solidFill>
                <a:cs typeface="Times New Roman" pitchFamily="18" charset="0"/>
              </a:rPr>
              <a:t>–</a:t>
            </a:r>
            <a:endParaRPr lang="ru-RU" sz="36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cs typeface="Times New Roman" pitchFamily="18" charset="0"/>
              </a:rPr>
              <a:t> </a:t>
            </a:r>
            <a:r>
              <a:rPr lang="ru-RU" sz="3600" b="1" dirty="0" smtClean="0">
                <a:cs typeface="Times New Roman" pitchFamily="18" charset="0"/>
              </a:rPr>
              <a:t> </a:t>
            </a:r>
            <a:r>
              <a:rPr lang="ru-RU" sz="3600" dirty="0" smtClean="0">
                <a:cs typeface="Times New Roman" pitchFamily="18" charset="0"/>
              </a:rPr>
              <a:t>   </a:t>
            </a:r>
            <a:endParaRPr lang="ru-RU" sz="3600" dirty="0"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  <a:cs typeface="Times New Roman" pitchFamily="18" charset="0"/>
              </a:rPr>
              <a:t>Выждать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  <a:cs typeface="Times New Roman" pitchFamily="18" charset="0"/>
              </a:rPr>
              <a:t>Смогу</a:t>
            </a:r>
            <a:endParaRPr lang="ru-RU" sz="3600" b="1" dirty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одержимое 2"/>
          <p:cNvSpPr>
            <a:spLocks noGrp="1"/>
          </p:cNvSpPr>
          <p:nvPr>
            <p:ph sz="half" idx="2"/>
          </p:nvPr>
        </p:nvSpPr>
        <p:spPr>
          <a:xfrm>
            <a:off x="4139952" y="1772817"/>
            <a:ext cx="4432576" cy="345638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err="1">
                <a:solidFill>
                  <a:srgbClr val="0070C0"/>
                </a:solidFill>
                <a:cs typeface="Times New Roman" pitchFamily="18" charset="0"/>
              </a:rPr>
              <a:t>н</a:t>
            </a:r>
            <a:r>
              <a:rPr lang="ru-RU" sz="3200" b="1" dirty="0" err="1" smtClean="0">
                <a:solidFill>
                  <a:srgbClr val="0070C0"/>
                </a:solidFill>
                <a:cs typeface="Times New Roman" pitchFamily="18" charset="0"/>
              </a:rPr>
              <a:t>.ф</a:t>
            </a:r>
            <a:r>
              <a:rPr lang="ru-RU" sz="3200" b="1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200" b="1" dirty="0" err="1">
                <a:solidFill>
                  <a:srgbClr val="0070C0"/>
                </a:solidFill>
                <a:cs typeface="Times New Roman" pitchFamily="18" charset="0"/>
              </a:rPr>
              <a:t>н</a:t>
            </a:r>
            <a:r>
              <a:rPr lang="ru-RU" sz="3200" b="1" dirty="0" err="1" smtClean="0">
                <a:solidFill>
                  <a:srgbClr val="0070C0"/>
                </a:solidFill>
                <a:cs typeface="Times New Roman" pitchFamily="18" charset="0"/>
              </a:rPr>
              <a:t>аст.вр</a:t>
            </a:r>
            <a:r>
              <a:rPr lang="ru-RU" sz="3200" b="1" dirty="0" smtClean="0">
                <a:solidFill>
                  <a:srgbClr val="0070C0"/>
                </a:solidFill>
                <a:cs typeface="Times New Roman" pitchFamily="18" charset="0"/>
              </a:rPr>
              <a:t>., </a:t>
            </a:r>
            <a:r>
              <a:rPr lang="ru-RU" sz="3200" b="1" dirty="0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cs typeface="Times New Roman" pitchFamily="18" charset="0"/>
              </a:rPr>
              <a:t>л., ед. ч</a:t>
            </a:r>
            <a:r>
              <a:rPr lang="ru-RU" sz="3200" b="1" dirty="0" smtClean="0">
                <a:solidFill>
                  <a:srgbClr val="0070C0"/>
                </a:solidFill>
                <a:cs typeface="Times New Roman" pitchFamily="18" charset="0"/>
              </a:rPr>
              <a:t>..</a:t>
            </a:r>
            <a:r>
              <a:rPr lang="ru-RU" sz="3200" dirty="0" smtClean="0">
                <a:cs typeface="Times New Roman" pitchFamily="18" charset="0"/>
              </a:rPr>
              <a:t>                          </a:t>
            </a:r>
            <a:endParaRPr lang="ru-RU" sz="3200" dirty="0"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  <a:cs typeface="Times New Roman" pitchFamily="18" charset="0"/>
              </a:rPr>
              <a:t>                    </a:t>
            </a:r>
            <a:r>
              <a:rPr lang="ru-RU" sz="4000" dirty="0" smtClean="0">
                <a:cs typeface="Times New Roman" pitchFamily="18" charset="0"/>
              </a:rPr>
              <a:t>                                                 </a:t>
            </a:r>
            <a:endParaRPr lang="ru-RU" sz="4000" dirty="0"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cs typeface="Times New Roman" pitchFamily="18" charset="0"/>
              </a:rPr>
              <a:t>–</a:t>
            </a:r>
            <a:r>
              <a:rPr lang="ru-RU" sz="32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cs typeface="Times New Roman" pitchFamily="18" charset="0"/>
              </a:rPr>
              <a:t>н.ф</a:t>
            </a:r>
            <a:r>
              <a:rPr lang="ru-RU" sz="3200" b="1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  <a:endParaRPr lang="ru-RU" sz="3200" dirty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cs typeface="Times New Roman" pitchFamily="18" charset="0"/>
              </a:rPr>
              <a:t>–</a:t>
            </a:r>
            <a:r>
              <a:rPr lang="ru-RU" sz="32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cs typeface="Times New Roman" pitchFamily="18" charset="0"/>
              </a:rPr>
              <a:t>буд.вр</a:t>
            </a:r>
            <a:r>
              <a:rPr lang="ru-RU" sz="3200" b="1" dirty="0" smtClean="0">
                <a:solidFill>
                  <a:srgbClr val="0070C0"/>
                </a:solidFill>
                <a:cs typeface="Times New Roman" pitchFamily="18" charset="0"/>
              </a:rPr>
              <a:t>., 1 л., </a:t>
            </a:r>
            <a:r>
              <a:rPr lang="ru-RU" sz="3200" b="1" dirty="0" err="1" smtClean="0">
                <a:solidFill>
                  <a:srgbClr val="0070C0"/>
                </a:solidFill>
                <a:cs typeface="Times New Roman" pitchFamily="18" charset="0"/>
              </a:rPr>
              <a:t>ед.ч</a:t>
            </a:r>
            <a:r>
              <a:rPr lang="ru-RU" sz="3200" b="1" dirty="0" smtClean="0">
                <a:solidFill>
                  <a:srgbClr val="0070C0"/>
                </a:solidFill>
                <a:cs typeface="Times New Roman" pitchFamily="18" charset="0"/>
              </a:rPr>
              <a:t>..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Домашнее задание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 выбору: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 pitchFamily="18" charset="0"/>
              </a:rPr>
              <a:t>составить интеллект-карту по теме «Глагол»;	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 pitchFamily="18" charset="0"/>
              </a:rPr>
              <a:t>написать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 pitchFamily="18" charset="0"/>
              </a:rPr>
              <a:t>мини-сочинение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 pitchFamily="18" charset="0"/>
              </a:rPr>
              <a:t>«Наступление весны», используя различные глаголы;</a:t>
            </a:r>
          </a:p>
          <a:p>
            <a:pPr lvl="0" algn="just">
              <a:lnSpc>
                <a:spcPct val="115000"/>
              </a:lnSpc>
              <a:buFont typeface="Wingdings" pitchFamily="2" charset="2"/>
              <a:buChar char="Ø"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 pitchFamily="18" charset="0"/>
              </a:rPr>
              <a:t>тр. 230 упр. 306, списать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 pitchFamily="18" charset="0"/>
              </a:rPr>
              <a:t>, раскрывая скобки и вставляя пропущенные орфограммы в глаголах.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52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льназ\Downloads\1638640193_38-krot-info-p-vechernii-vesennii-peizazh-krasivie-foto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02" y="548680"/>
            <a:ext cx="7622598" cy="508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3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728191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Зрит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льный д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ктант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71600" y="3429000"/>
            <a:ext cx="64008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Весной природа оживает.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591086" y="3441912"/>
            <a:ext cx="828708" cy="77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603848" y="3429000"/>
            <a:ext cx="1112168" cy="77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148064" y="3429000"/>
            <a:ext cx="856184" cy="77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705222" y="3429000"/>
            <a:ext cx="1012684" cy="77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91680" y="3501008"/>
            <a:ext cx="892074" cy="6854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915816" y="3429000"/>
            <a:ext cx="144016" cy="21602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716016" y="3429000"/>
            <a:ext cx="144016" cy="2160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717906" y="3501008"/>
            <a:ext cx="0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744317" y="3441912"/>
            <a:ext cx="158351" cy="2160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23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  <p:bldP spid="8" grpId="0" build="p"/>
      <p:bldP spid="9" grpId="0" build="p"/>
      <p:bldP spid="10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7772400" cy="386221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Повторение </a:t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изученного </a:t>
            </a: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материала по теме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«Гл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а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гол»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01008"/>
            <a:ext cx="1905942" cy="2319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Что мы можем определить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у глаголов?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786058"/>
            <a:ext cx="7494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Что ещё можем определить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у глаголов?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</p:txBody>
      </p:sp>
      <p:pic>
        <p:nvPicPr>
          <p:cNvPr id="4108" name="Picture 12" descr="Анимации, анимашки Л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4"/>
            <a:ext cx="1643074" cy="205384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286380" y="1714488"/>
            <a:ext cx="1981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ЛИЦО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43174" y="4214818"/>
            <a:ext cx="22860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ЧИСЛО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Учитель\Мои документы\Мои рисунки\Коллекция картинок (Microsoft)\j04226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3643314"/>
            <a:ext cx="1617050" cy="126506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285852" y="5000636"/>
            <a:ext cx="9131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Ед.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00760" y="5072074"/>
            <a:ext cx="10935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мн.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36" y="3830340"/>
            <a:ext cx="790563" cy="1078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027394"/>
              </p:ext>
            </p:extLst>
          </p:nvPr>
        </p:nvGraphicFramePr>
        <p:xfrm>
          <a:off x="357158" y="214291"/>
          <a:ext cx="8429685" cy="566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5"/>
                <a:gridCol w="2809895"/>
                <a:gridCol w="2809895"/>
              </a:tblGrid>
              <a:tr h="1154357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Ед. число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Мн. число</a:t>
                      </a:r>
                      <a:endParaRPr lang="ru-RU" sz="3600" dirty="0"/>
                    </a:p>
                  </a:txBody>
                  <a:tcPr/>
                </a:tc>
              </a:tr>
              <a:tr h="142318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лицо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2318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лицо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63327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лицо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39952" y="1484784"/>
            <a:ext cx="6848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1484784"/>
            <a:ext cx="13789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6331" y="2996952"/>
            <a:ext cx="11520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4992" y="2996952"/>
            <a:ext cx="11865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4221088"/>
            <a:ext cx="290656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Он, она,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оно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64734" y="4509120"/>
            <a:ext cx="15215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  <a:t>Что ещё можем определить у глаголов?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5"/>
            <a:ext cx="8147248" cy="1008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2672916"/>
            <a:ext cx="454000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прошедшее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56792" y="3618740"/>
            <a:ext cx="5148064" cy="1236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настоящее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220072" y="4693998"/>
            <a:ext cx="297301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579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571480"/>
            <a:ext cx="6883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ожем ли определить род глаголов?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285992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</a:t>
            </a:r>
            <a:r>
              <a:rPr lang="ru-RU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прош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ru-RU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r>
              <a:rPr lang="ru-RU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Учитель\Мои документы\Мои рисунки\Картинки разные\article1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876"/>
            <a:ext cx="1415773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Учитель\Мои документы\Мои рисунки\Картинки разные\1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3571876"/>
            <a:ext cx="1357322" cy="14075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500298" y="1285860"/>
            <a:ext cx="3571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 всегда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5143512"/>
            <a:ext cx="8787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00496" y="5143512"/>
            <a:ext cx="11430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43636" y="5143512"/>
            <a:ext cx="12144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Оно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Учитель\Мои документы\Мои рисунки\Коллекция картинок (Microsoft)\j042981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143248"/>
            <a:ext cx="2000264" cy="201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1305</TotalTime>
  <Words>607</Words>
  <Application>Microsoft Office PowerPoint</Application>
  <PresentationFormat>Экран (4:3)</PresentationFormat>
  <Paragraphs>112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к уроку по учебному предмету   «Русский язык» в 7 классе  на тему «Повторение  изученного материала по теме «Глагол»»</vt:lpstr>
      <vt:lpstr>Зрительный диктант</vt:lpstr>
      <vt:lpstr>Презентация PowerPoint</vt:lpstr>
      <vt:lpstr>Зрительный диктант</vt:lpstr>
      <vt:lpstr> Повторение  изученного материала по теме «Глагол»</vt:lpstr>
      <vt:lpstr>Что мы можем определить у глаголов? </vt:lpstr>
      <vt:lpstr>Презентация PowerPoint</vt:lpstr>
      <vt:lpstr>Что ещё можем определить у глаголов?</vt:lpstr>
      <vt:lpstr>Презентация PowerPoint</vt:lpstr>
      <vt:lpstr>Найти глаголы и доказать свой выбор</vt:lpstr>
      <vt:lpstr>Грамматическая сказка</vt:lpstr>
      <vt:lpstr>Работа с учебником</vt:lpstr>
      <vt:lpstr>Проверь себя!</vt:lpstr>
      <vt:lpstr>Работа с учебником</vt:lpstr>
      <vt:lpstr>Проверь себя!</vt:lpstr>
      <vt:lpstr> </vt:lpstr>
      <vt:lpstr>Дидактическая игра  «Четвёртый лишний»</vt:lpstr>
      <vt:lpstr>Презентация PowerPoint</vt:lpstr>
      <vt:lpstr>Творческое задание для шустриков </vt:lpstr>
      <vt:lpstr>Игра «Знатоки»</vt:lpstr>
      <vt:lpstr>Работа с текстом</vt:lpstr>
      <vt:lpstr>Работа с текстом</vt:lpstr>
      <vt:lpstr>Презентация PowerPoint</vt:lpstr>
      <vt:lpstr>Самостоятельная работа</vt:lpstr>
      <vt:lpstr>Домашнее задание по выбору: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Глагол</dc:title>
  <dc:creator>Гульназ</dc:creator>
  <cp:lastModifiedBy>Гульназ</cp:lastModifiedBy>
  <cp:revision>137</cp:revision>
  <dcterms:created xsi:type="dcterms:W3CDTF">2013-02-09T01:46:44Z</dcterms:created>
  <dcterms:modified xsi:type="dcterms:W3CDTF">2023-03-05T13:55:57Z</dcterms:modified>
</cp:coreProperties>
</file>