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61" r:id="rId3"/>
    <p:sldId id="257" r:id="rId4"/>
    <p:sldId id="287" r:id="rId5"/>
    <p:sldId id="265" r:id="rId6"/>
    <p:sldId id="273" r:id="rId7"/>
    <p:sldId id="277" r:id="rId8"/>
    <p:sldId id="289" r:id="rId9"/>
    <p:sldId id="280" r:id="rId10"/>
    <p:sldId id="288" r:id="rId11"/>
    <p:sldId id="281" r:id="rId12"/>
    <p:sldId id="290" r:id="rId13"/>
    <p:sldId id="282" r:id="rId14"/>
    <p:sldId id="283" r:id="rId15"/>
    <p:sldId id="284" r:id="rId16"/>
    <p:sldId id="285" r:id="rId17"/>
    <p:sldId id="29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28.03.2020</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1000" y="0"/>
            <a:ext cx="8511480" cy="3356992"/>
          </a:xfrm>
        </p:spPr>
        <p:txBody>
          <a:bodyPr>
            <a:noAutofit/>
          </a:bodyPr>
          <a:lstStyle/>
          <a:p>
            <a:r>
              <a:rPr lang="ru-RU" sz="3600" dirty="0"/>
              <a:t>Презентация</a:t>
            </a:r>
            <a:br>
              <a:rPr lang="ru-RU" sz="3600" dirty="0"/>
            </a:br>
            <a:r>
              <a:rPr lang="ru-RU" sz="3600" dirty="0"/>
              <a:t> к уроку по учебному предмету «Физическая культура» </a:t>
            </a:r>
            <a:br>
              <a:rPr lang="ru-RU" sz="3600" dirty="0"/>
            </a:br>
            <a:r>
              <a:rPr lang="ru-RU" sz="3600" dirty="0" smtClean="0"/>
              <a:t>8 </a:t>
            </a:r>
            <a:r>
              <a:rPr lang="ru-RU" sz="3600" dirty="0"/>
              <a:t>классе на тему </a:t>
            </a:r>
            <a:r>
              <a:rPr lang="ru-RU" sz="3600" dirty="0" smtClean="0"/>
              <a:t>«Разработка тренировочной программы по легкой атлетике»</a:t>
            </a:r>
            <a:endParaRPr lang="ru-RU" sz="3600" dirty="0"/>
          </a:p>
        </p:txBody>
      </p:sp>
      <p:sp>
        <p:nvSpPr>
          <p:cNvPr id="3" name="Подзаголовок 2"/>
          <p:cNvSpPr>
            <a:spLocks noGrp="1"/>
          </p:cNvSpPr>
          <p:nvPr>
            <p:ph type="subTitle" idx="1"/>
          </p:nvPr>
        </p:nvSpPr>
        <p:spPr>
          <a:xfrm>
            <a:off x="3563888" y="3286124"/>
            <a:ext cx="5580112" cy="2715064"/>
          </a:xfrm>
        </p:spPr>
        <p:txBody>
          <a:bodyPr>
            <a:normAutofit/>
          </a:bodyPr>
          <a:lstStyle/>
          <a:p>
            <a:endParaRPr lang="ru-RU" sz="2400" b="1" dirty="0" smtClean="0"/>
          </a:p>
          <a:p>
            <a:endParaRPr lang="ru-RU" sz="2400" b="1" dirty="0"/>
          </a:p>
          <a:p>
            <a:r>
              <a:rPr lang="ru-RU" sz="2400" b="1" dirty="0" smtClean="0"/>
              <a:t>Разработчик </a:t>
            </a:r>
            <a:r>
              <a:rPr lang="ru-RU" sz="2400" b="1" dirty="0"/>
              <a:t>презентации: Колесникова Наталия Ивановна, учитель физической культуры, МБОУ </a:t>
            </a:r>
            <a:r>
              <a:rPr lang="ru-RU" sz="2400" b="1" dirty="0" smtClean="0"/>
              <a:t>СШ №</a:t>
            </a:r>
            <a:r>
              <a:rPr lang="ru-RU" sz="2400" b="1" dirty="0"/>
              <a:t>31</a:t>
            </a:r>
          </a:p>
          <a:p>
            <a:endParaRPr lang="ru-RU" dirty="0" smtClean="0"/>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5400" b="1" dirty="0"/>
              <a:t>Низкий старт</a:t>
            </a:r>
            <a:endParaRPr lang="ru-RU" dirty="0"/>
          </a:p>
        </p:txBody>
      </p:sp>
      <p:pic>
        <p:nvPicPr>
          <p:cNvPr id="4" name="Объект 3" descr="http://41.media.tumblr.com/9076ce84b9678e258f285627b2c24e8d/tumblr_mrecachdpq1s0fzano1_1280.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988840"/>
            <a:ext cx="8208912" cy="4536504"/>
          </a:xfrm>
          <a:prstGeom prst="rect">
            <a:avLst/>
          </a:prstGeom>
          <a:noFill/>
          <a:ln>
            <a:noFill/>
          </a:ln>
        </p:spPr>
      </p:pic>
    </p:spTree>
    <p:extLst>
      <p:ext uri="{BB962C8B-B14F-4D97-AF65-F5344CB8AC3E}">
        <p14:creationId xmlns:p14="http://schemas.microsoft.com/office/powerpoint/2010/main" val="385214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152128"/>
          </a:xfrm>
        </p:spPr>
        <p:txBody>
          <a:bodyPr>
            <a:normAutofit fontScale="90000"/>
          </a:bodyPr>
          <a:lstStyle/>
          <a:p>
            <a:r>
              <a:rPr lang="ru-RU" b="1" dirty="0"/>
              <a:t>Бег по виражу</a:t>
            </a:r>
            <a:r>
              <a:rPr lang="ru-RU" dirty="0"/>
              <a:t/>
            </a:r>
            <a:br>
              <a:rPr lang="ru-RU" dirty="0"/>
            </a:br>
            <a:endParaRPr lang="ru-RU" dirty="0"/>
          </a:p>
        </p:txBody>
      </p:sp>
      <p:sp>
        <p:nvSpPr>
          <p:cNvPr id="3" name="Объект 2"/>
          <p:cNvSpPr>
            <a:spLocks noGrp="1"/>
          </p:cNvSpPr>
          <p:nvPr>
            <p:ph idx="1"/>
          </p:nvPr>
        </p:nvSpPr>
        <p:spPr>
          <a:xfrm>
            <a:off x="457200" y="620688"/>
            <a:ext cx="8229600" cy="6336704"/>
          </a:xfrm>
        </p:spPr>
        <p:txBody>
          <a:bodyPr>
            <a:noAutofit/>
          </a:bodyPr>
          <a:lstStyle/>
          <a:p>
            <a:pPr marL="0" indent="0">
              <a:buNone/>
            </a:pPr>
            <a:r>
              <a:rPr lang="ru-RU" sz="1800" dirty="0" smtClean="0"/>
              <a:t>Техника </a:t>
            </a:r>
            <a:r>
              <a:rPr lang="ru-RU" sz="1800" dirty="0"/>
              <a:t>бега по виражу отличается от бега по прямой дистанции следующими особенностями:</a:t>
            </a:r>
          </a:p>
          <a:p>
            <a:pPr lvl="0"/>
            <a:r>
              <a:rPr lang="ru-RU" sz="1800" dirty="0"/>
              <a:t>при беге по виражу для преодоления действия центробежной силы необходимо наклонить туловище влево, стопы ставить с небольшим поворотом влево;</a:t>
            </a:r>
          </a:p>
          <a:p>
            <a:pPr lvl="0"/>
            <a:r>
              <a:rPr lang="ru-RU" sz="1800" dirty="0"/>
              <a:t>правая рука движется больше внутрь, левая — наружу;</a:t>
            </a:r>
          </a:p>
          <a:p>
            <a:pPr lvl="0"/>
            <a:r>
              <a:rPr lang="ru-RU" sz="1800" dirty="0"/>
              <a:t>выход из поворота на прямую сопровождается плавным уменьшением наклона.</a:t>
            </a:r>
          </a:p>
          <a:p>
            <a:r>
              <a:rPr lang="ru-RU" sz="1400" b="1" dirty="0"/>
              <a:t>Методика</a:t>
            </a:r>
            <a:endParaRPr lang="ru-RU" sz="1400" dirty="0"/>
          </a:p>
          <a:p>
            <a:pPr lvl="0"/>
            <a:r>
              <a:rPr lang="ru-RU" sz="1800" dirty="0"/>
              <a:t>Имитация движения рук на месте (активное, более широкое движение правой вовнутрь);</a:t>
            </a:r>
          </a:p>
          <a:p>
            <a:pPr lvl="0"/>
            <a:r>
              <a:rPr lang="ru-RU" sz="1800" dirty="0"/>
              <a:t>Бег змейкой, бег по кругу радиусом 10 –20 м.</a:t>
            </a:r>
          </a:p>
          <a:p>
            <a:pPr lvl="0"/>
            <a:r>
              <a:rPr lang="ru-RU" sz="1800" dirty="0"/>
              <a:t>Бег с ускорением по виражу с ускорением на отрез­ках 60 — 70 м. Повторить ускорение с различной скоростью при входе и выходе из виража;</a:t>
            </a:r>
          </a:p>
          <a:p>
            <a:pPr lvl="0"/>
            <a:r>
              <a:rPr lang="ru-RU" sz="1800" dirty="0"/>
              <a:t>Бег с ускорением по виражу по большой и малой дуге (1й и 8й дорожке).</a:t>
            </a:r>
          </a:p>
          <a:p>
            <a:r>
              <a:rPr lang="ru-RU" sz="1800" dirty="0"/>
              <a:t>Методические указания</a:t>
            </a:r>
          </a:p>
          <a:p>
            <a:r>
              <a:rPr lang="ru-RU" sz="1800" dirty="0"/>
              <a:t>Обратить внимание на необходимость бежать свободно и не закрепощено, следить за своевременным наклоном ту­ловища к центру поворота, изменением Движений рук и ног, разворотом стоп влево, более широкой и свободной рабо­той правой руки.</a:t>
            </a:r>
          </a:p>
          <a:p>
            <a:endParaRPr lang="ru-RU" sz="1800" dirty="0"/>
          </a:p>
        </p:txBody>
      </p:sp>
    </p:spTree>
    <p:extLst>
      <p:ext uri="{BB962C8B-B14F-4D97-AF65-F5344CB8AC3E}">
        <p14:creationId xmlns:p14="http://schemas.microsoft.com/office/powerpoint/2010/main" val="940892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1080120"/>
          </a:xfrm>
        </p:spPr>
        <p:txBody>
          <a:bodyPr/>
          <a:lstStyle/>
          <a:p>
            <a:r>
              <a:rPr lang="ru-RU" b="1" dirty="0"/>
              <a:t>Бег по виражу</a:t>
            </a:r>
            <a:endParaRPr lang="ru-RU"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772816"/>
            <a:ext cx="828092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7171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52736"/>
          </a:xfrm>
        </p:spPr>
        <p:txBody>
          <a:bodyPr>
            <a:noAutofit/>
          </a:bodyPr>
          <a:lstStyle/>
          <a:p>
            <a:r>
              <a:rPr lang="ru-RU" sz="3600" b="1" dirty="0"/>
              <a:t>Методика</a:t>
            </a:r>
            <a:r>
              <a:rPr lang="ru-RU" sz="3600" dirty="0"/>
              <a:t/>
            </a:r>
            <a:br>
              <a:rPr lang="ru-RU" sz="3600" dirty="0"/>
            </a:br>
            <a:endParaRPr lang="ru-RU" sz="3600" dirty="0"/>
          </a:p>
        </p:txBody>
      </p:sp>
      <p:sp>
        <p:nvSpPr>
          <p:cNvPr id="3" name="Объект 2"/>
          <p:cNvSpPr>
            <a:spLocks noGrp="1"/>
          </p:cNvSpPr>
          <p:nvPr>
            <p:ph idx="1"/>
          </p:nvPr>
        </p:nvSpPr>
        <p:spPr>
          <a:xfrm>
            <a:off x="457200" y="548680"/>
            <a:ext cx="8229600" cy="5775920"/>
          </a:xfrm>
        </p:spPr>
        <p:txBody>
          <a:bodyPr>
            <a:normAutofit fontScale="92500" lnSpcReduction="20000"/>
          </a:bodyPr>
          <a:lstStyle/>
          <a:p>
            <a:pPr marL="0" indent="0">
              <a:buNone/>
            </a:pPr>
            <a:endParaRPr lang="ru-RU" sz="2000" dirty="0"/>
          </a:p>
          <a:p>
            <a:pPr lvl="0"/>
            <a:r>
              <a:rPr lang="ru-RU" sz="2800" dirty="0"/>
              <a:t>Имитация движения рук на месте (активное, более широкое движение правой вовнутрь);</a:t>
            </a:r>
          </a:p>
          <a:p>
            <a:pPr lvl="0"/>
            <a:r>
              <a:rPr lang="ru-RU" sz="2800" dirty="0"/>
              <a:t>Бег змейкой, бег по кругу радиусом 10 –20 м.</a:t>
            </a:r>
          </a:p>
          <a:p>
            <a:pPr lvl="0"/>
            <a:r>
              <a:rPr lang="ru-RU" sz="2800" dirty="0"/>
              <a:t>Бег с ускорением по виражу с ускорением на отрез­ках 60 — 70 м. Повторить ускорение с различной скоростью при входе и выходе из виража;</a:t>
            </a:r>
          </a:p>
          <a:p>
            <a:pPr lvl="0"/>
            <a:r>
              <a:rPr lang="ru-RU" sz="2800" dirty="0"/>
              <a:t>Бег с ускорением по виражу по большой и малой дуге (1й и 8й дорожке).</a:t>
            </a:r>
          </a:p>
          <a:p>
            <a:r>
              <a:rPr lang="ru-RU" sz="2800" dirty="0"/>
              <a:t>Методические указания</a:t>
            </a:r>
          </a:p>
          <a:p>
            <a:r>
              <a:rPr lang="ru-RU" sz="2800" dirty="0"/>
              <a:t>Обратить внимание на необходимость бежать свободно и не закрепощено, следить за своевременным наклоном ту­ловища к центру поворота, изменением Движений рук и ног, разворотом стоп влево, более широкой и свободной рабо­той правой руки.</a:t>
            </a:r>
          </a:p>
          <a:p>
            <a:endParaRPr lang="ru-RU" sz="2800" dirty="0"/>
          </a:p>
          <a:p>
            <a:endParaRPr lang="ru-RU" dirty="0"/>
          </a:p>
        </p:txBody>
      </p:sp>
    </p:spTree>
    <p:extLst>
      <p:ext uri="{BB962C8B-B14F-4D97-AF65-F5344CB8AC3E}">
        <p14:creationId xmlns:p14="http://schemas.microsoft.com/office/powerpoint/2010/main" val="1114608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936104"/>
          </a:xfrm>
        </p:spPr>
        <p:txBody>
          <a:bodyPr>
            <a:normAutofit fontScale="90000"/>
          </a:bodyPr>
          <a:lstStyle/>
          <a:p>
            <a:r>
              <a:rPr lang="ru-RU" sz="3600" b="1" dirty="0"/>
              <a:t>БЕГ ПО ДИСТАНЦИИ</a:t>
            </a:r>
            <a:r>
              <a:rPr lang="ru-RU" sz="3600" dirty="0"/>
              <a:t/>
            </a:r>
            <a:br>
              <a:rPr lang="ru-RU" sz="3600" dirty="0"/>
            </a:br>
            <a:endParaRPr lang="ru-RU" sz="3600" dirty="0"/>
          </a:p>
        </p:txBody>
      </p:sp>
      <p:sp>
        <p:nvSpPr>
          <p:cNvPr id="3" name="Объект 2"/>
          <p:cNvSpPr>
            <a:spLocks noGrp="1"/>
          </p:cNvSpPr>
          <p:nvPr>
            <p:ph idx="1"/>
          </p:nvPr>
        </p:nvSpPr>
        <p:spPr>
          <a:xfrm>
            <a:off x="179512" y="692696"/>
            <a:ext cx="8712968" cy="6165304"/>
          </a:xfrm>
        </p:spPr>
        <p:txBody>
          <a:bodyPr>
            <a:noAutofit/>
          </a:bodyPr>
          <a:lstStyle/>
          <a:p>
            <a:pPr marL="0" indent="0">
              <a:buNone/>
            </a:pPr>
            <a:r>
              <a:rPr lang="ru-RU" sz="1800" dirty="0" smtClean="0"/>
              <a:t>Набрав </a:t>
            </a:r>
            <a:r>
              <a:rPr lang="ru-RU" sz="1800" dirty="0"/>
              <a:t>максимальную скорости, бегун стремится сохранить</a:t>
            </a:r>
            <a:r>
              <a:rPr lang="ru-RU" sz="1800" i="1" dirty="0"/>
              <a:t> </a:t>
            </a:r>
            <a:r>
              <a:rPr lang="ru-RU" sz="1800" dirty="0"/>
              <a:t>ее на всей дистанции. Переход от стартового разбега к бегу по дистанции выполняется плавно, без резкого вып­рямления туловища, без изменения ритма беговых шагов. Бег по дистанции нужно стремиться выполнять широким ша­гом, с активным проталкиванием. Важную роль играет актив­ный вынос бедра вперед-вверх, что создает предпосылки для постановки ноги на дорожку активным загребающим движением. Осваивая технику бега, нужно с первых занятий стремиться: бежать на передней чести стопы, руки должны работать вдоль туловища по ходу движения, кисти расслаблены, полусогнуты, взгляд направлен вперед, дыхание </a:t>
            </a:r>
            <a:r>
              <a:rPr lang="ru-RU" sz="1800" dirty="0" smtClean="0"/>
              <a:t>ритмичное.</a:t>
            </a:r>
            <a:endParaRPr lang="ru-RU" sz="1400" dirty="0" smtClean="0"/>
          </a:p>
          <a:p>
            <a:pPr lvl="0"/>
            <a:r>
              <a:rPr lang="ru-RU" sz="1800" dirty="0" smtClean="0"/>
              <a:t>Пробегание </a:t>
            </a:r>
            <a:r>
              <a:rPr lang="ru-RU" sz="1800" dirty="0"/>
              <a:t>с различной скоростью отрезков 40 — 80 м.</a:t>
            </a:r>
          </a:p>
          <a:p>
            <a:pPr lvl="0"/>
            <a:r>
              <a:rPr lang="ru-RU" sz="1800" dirty="0"/>
              <a:t>Специальные упражнения для овладения техникой:</a:t>
            </a:r>
          </a:p>
          <a:p>
            <a:r>
              <a:rPr lang="ru-RU" sz="1800" dirty="0"/>
              <a:t>а) бег у гимнастической стенки;</a:t>
            </a:r>
          </a:p>
          <a:p>
            <a:r>
              <a:rPr lang="ru-RU" sz="1800" dirty="0"/>
              <a:t>б) работа рук на месте;</a:t>
            </a:r>
          </a:p>
          <a:p>
            <a:r>
              <a:rPr lang="ru-RU" sz="1800" dirty="0"/>
              <a:t>в) бег с высоким подниманием бедра;</a:t>
            </a:r>
          </a:p>
          <a:p>
            <a:r>
              <a:rPr lang="ru-RU" sz="1800" dirty="0"/>
              <a:t>г) семенящий бег;</a:t>
            </a:r>
          </a:p>
          <a:p>
            <a:r>
              <a:rPr lang="ru-RU" sz="1800" dirty="0"/>
              <a:t>д) бег с захлестыванием голени.</a:t>
            </a:r>
          </a:p>
          <a:p>
            <a:pPr lvl="0"/>
            <a:r>
              <a:rPr lang="ru-RU" sz="1800" dirty="0"/>
              <a:t>Бег с ускорением и нарастанием ритма</a:t>
            </a:r>
          </a:p>
          <a:p>
            <a:pPr lvl="0"/>
            <a:r>
              <a:rPr lang="ru-RU" sz="1800" dirty="0"/>
              <a:t>Бег со скоростью 80 % от максимальной на отрезках 40— 60 м.</a:t>
            </a:r>
          </a:p>
          <a:p>
            <a:pPr lvl="0"/>
            <a:r>
              <a:rPr lang="ru-RU" sz="1800" dirty="0"/>
              <a:t>Бег в полную силу 40 — 60 м.</a:t>
            </a:r>
          </a:p>
          <a:p>
            <a:r>
              <a:rPr lang="ru-RU" sz="1800" b="1" dirty="0"/>
              <a:t> </a:t>
            </a:r>
            <a:endParaRPr lang="ru-RU" sz="1800" dirty="0"/>
          </a:p>
          <a:p>
            <a:endParaRPr lang="ru-RU" sz="1800" dirty="0"/>
          </a:p>
        </p:txBody>
      </p:sp>
    </p:spTree>
    <p:extLst>
      <p:ext uri="{BB962C8B-B14F-4D97-AF65-F5344CB8AC3E}">
        <p14:creationId xmlns:p14="http://schemas.microsoft.com/office/powerpoint/2010/main" val="3048793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09" y="404664"/>
            <a:ext cx="8229600" cy="792088"/>
          </a:xfrm>
        </p:spPr>
        <p:txBody>
          <a:bodyPr>
            <a:normAutofit/>
          </a:bodyPr>
          <a:lstStyle/>
          <a:p>
            <a:r>
              <a:rPr lang="ru-RU" sz="3600" b="1" dirty="0"/>
              <a:t>Методические указания</a:t>
            </a:r>
            <a:endParaRPr lang="ru-RU" sz="3600" dirty="0"/>
          </a:p>
        </p:txBody>
      </p:sp>
      <p:sp>
        <p:nvSpPr>
          <p:cNvPr id="3" name="Объект 2"/>
          <p:cNvSpPr>
            <a:spLocks noGrp="1"/>
          </p:cNvSpPr>
          <p:nvPr>
            <p:ph idx="1"/>
          </p:nvPr>
        </p:nvSpPr>
        <p:spPr>
          <a:xfrm>
            <a:off x="457200" y="1196752"/>
            <a:ext cx="8229600" cy="5472608"/>
          </a:xfrm>
        </p:spPr>
        <p:txBody>
          <a:bodyPr>
            <a:noAutofit/>
          </a:bodyPr>
          <a:lstStyle/>
          <a:p>
            <a:pPr marL="0" indent="0">
              <a:buNone/>
            </a:pPr>
            <a:endParaRPr lang="ru-RU" sz="1800" dirty="0"/>
          </a:p>
          <a:p>
            <a:r>
              <a:rPr lang="ru-RU" sz="1800" dirty="0"/>
              <a:t>Все беговые упражнения и ускорения выполнять без напряжения, свободно. Количество повторений зависит от уровня физической подготовленности. После каждого ускорений тренер  обращает внимание на основные ошибки, предлагая устранить их в очередной пробежке. </a:t>
            </a:r>
          </a:p>
          <a:p>
            <a:r>
              <a:rPr lang="ru-RU" sz="1800" dirty="0"/>
              <a:t>Основные ошибки: </a:t>
            </a:r>
          </a:p>
          <a:p>
            <a:pPr lvl="0"/>
            <a:r>
              <a:rPr lang="ru-RU" sz="1800" dirty="0"/>
              <a:t>Голова запрокинута назад;</a:t>
            </a:r>
          </a:p>
          <a:p>
            <a:pPr lvl="0"/>
            <a:r>
              <a:rPr lang="ru-RU" sz="1800" dirty="0"/>
              <a:t>Непрямолинейный бег, верхняя часть тела раскачи­вается, руки движутся поперек тела;</a:t>
            </a:r>
          </a:p>
          <a:p>
            <a:pPr lvl="0"/>
            <a:r>
              <a:rPr lang="ru-RU" sz="1800" dirty="0"/>
              <a:t>Верхняя часть туловища чрезмерно наклонена вперед;</a:t>
            </a:r>
          </a:p>
          <a:p>
            <a:pPr lvl="0"/>
            <a:r>
              <a:rPr lang="ru-RU" sz="1800" dirty="0"/>
              <a:t>Постановка ноги с пятки;</a:t>
            </a:r>
          </a:p>
          <a:p>
            <a:pPr lvl="0"/>
            <a:r>
              <a:rPr lang="ru-RU" sz="1800" dirty="0"/>
              <a:t>Ноги ставят на грунт непрямолинейно, широкий сед;</a:t>
            </a:r>
          </a:p>
          <a:p>
            <a:pPr lvl="0"/>
            <a:r>
              <a:rPr lang="ru-RU" sz="1800" dirty="0"/>
              <a:t>Носки развернуты наружу;</a:t>
            </a:r>
          </a:p>
          <a:p>
            <a:pPr lvl="0"/>
            <a:r>
              <a:rPr lang="ru-RU" sz="1800" dirty="0"/>
              <a:t>Стопа становится или сзади, или на уровне коленного сустава;</a:t>
            </a:r>
          </a:p>
          <a:p>
            <a:pPr lvl="0"/>
            <a:r>
              <a:rPr lang="ru-RU" sz="1800" dirty="0"/>
              <a:t>Нет активного </a:t>
            </a:r>
            <a:r>
              <a:rPr lang="ru-RU" sz="1800" dirty="0" err="1"/>
              <a:t>загребания</a:t>
            </a:r>
            <a:r>
              <a:rPr lang="ru-RU" sz="1800" dirty="0"/>
              <a:t> стопой;</a:t>
            </a:r>
          </a:p>
          <a:p>
            <a:pPr lvl="0"/>
            <a:r>
              <a:rPr lang="ru-RU" sz="1800" dirty="0"/>
              <a:t>Подняты плечи, закрепощаются руки;</a:t>
            </a:r>
          </a:p>
          <a:p>
            <a:pPr lvl="0"/>
            <a:r>
              <a:rPr lang="ru-RU" sz="1800" dirty="0"/>
              <a:t>Толчок направлен вверх, а не вперед.</a:t>
            </a:r>
          </a:p>
          <a:p>
            <a:endParaRPr lang="ru-RU" sz="1800" dirty="0"/>
          </a:p>
        </p:txBody>
      </p:sp>
    </p:spTree>
    <p:extLst>
      <p:ext uri="{BB962C8B-B14F-4D97-AF65-F5344CB8AC3E}">
        <p14:creationId xmlns:p14="http://schemas.microsoft.com/office/powerpoint/2010/main" val="4041942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152128"/>
          </a:xfrm>
        </p:spPr>
        <p:txBody>
          <a:bodyPr>
            <a:normAutofit/>
          </a:bodyPr>
          <a:lstStyle/>
          <a:p>
            <a:r>
              <a:rPr lang="ru-RU" sz="3600" b="1" dirty="0"/>
              <a:t>ФИНИШИРОВАНИЕ</a:t>
            </a:r>
            <a:r>
              <a:rPr lang="ru-RU" sz="3600" dirty="0"/>
              <a:t/>
            </a:r>
            <a:br>
              <a:rPr lang="ru-RU" sz="3600" dirty="0"/>
            </a:br>
            <a:endParaRPr lang="ru-RU" sz="3600" dirty="0"/>
          </a:p>
        </p:txBody>
      </p:sp>
      <p:sp>
        <p:nvSpPr>
          <p:cNvPr id="3" name="Объект 2"/>
          <p:cNvSpPr>
            <a:spLocks noGrp="1"/>
          </p:cNvSpPr>
          <p:nvPr>
            <p:ph idx="1"/>
          </p:nvPr>
        </p:nvSpPr>
        <p:spPr>
          <a:xfrm>
            <a:off x="323528" y="980728"/>
            <a:ext cx="8568952" cy="5976664"/>
          </a:xfrm>
        </p:spPr>
        <p:txBody>
          <a:bodyPr>
            <a:noAutofit/>
          </a:bodyPr>
          <a:lstStyle/>
          <a:p>
            <a:pPr marL="0" indent="0">
              <a:buNone/>
            </a:pPr>
            <a:r>
              <a:rPr lang="ru-RU" sz="1800" dirty="0"/>
              <a:t>Финиширование — это усилия бегуна на последних метрах дистанции.</a:t>
            </a:r>
          </a:p>
          <a:p>
            <a:r>
              <a:rPr lang="ru-RU" sz="1800" dirty="0"/>
              <a:t>Техника</a:t>
            </a:r>
          </a:p>
          <a:p>
            <a:r>
              <a:rPr lang="ru-RU" sz="1800" dirty="0"/>
              <a:t>Бег считается законченным, когда бегун пересечет воображаемую плоскость финишного створа какой-либо частью туловища. Финишную линию пробегают с максимальной ско­ростью, выполняя на Последнем шаге бросок в финишном створе грудью или плечом.</a:t>
            </a:r>
          </a:p>
          <a:p>
            <a:r>
              <a:rPr lang="ru-RU" sz="1400" dirty="0"/>
              <a:t>МЕТОДИКА</a:t>
            </a:r>
          </a:p>
          <a:p>
            <a:pPr lvl="0"/>
            <a:r>
              <a:rPr lang="ru-RU" sz="1800" dirty="0"/>
              <a:t>Ходьба с наклонами туловища вперед и отведением рук назад;</a:t>
            </a:r>
          </a:p>
          <a:p>
            <a:pPr lvl="0"/>
            <a:r>
              <a:rPr lang="ru-RU" sz="1800" dirty="0"/>
              <a:t>То же, в спокойном и быстром беге;</a:t>
            </a:r>
          </a:p>
          <a:p>
            <a:pPr lvl="0"/>
            <a:r>
              <a:rPr lang="ru-RU" sz="1800" dirty="0"/>
              <a:t>Финиширование плечом со средней и максимальной скоростью</a:t>
            </a:r>
          </a:p>
          <a:p>
            <a:r>
              <a:rPr lang="ru-RU" sz="1800" dirty="0"/>
              <a:t>Методические указания</a:t>
            </a:r>
          </a:p>
          <a:p>
            <a:r>
              <a:rPr lang="ru-RU" sz="1800" dirty="0"/>
              <a:t>Упражнения выполнять сначала самостоятельно, а затем в группе по 3-5 человек.</a:t>
            </a:r>
          </a:p>
          <a:p>
            <a:r>
              <a:rPr lang="ru-RU" sz="1800" b="1" dirty="0"/>
              <a:t>Основные ошибки.</a:t>
            </a:r>
            <a:endParaRPr lang="ru-RU" sz="1800" dirty="0"/>
          </a:p>
          <a:p>
            <a:pPr lvl="0"/>
            <a:r>
              <a:rPr lang="ru-RU" sz="1800" dirty="0"/>
              <a:t>Финиширование прыжком;</a:t>
            </a:r>
          </a:p>
          <a:p>
            <a:pPr lvl="0"/>
            <a:r>
              <a:rPr lang="ru-RU" sz="1800" dirty="0"/>
              <a:t>Остановка сразу после финиша;</a:t>
            </a:r>
          </a:p>
          <a:p>
            <a:pPr lvl="0"/>
            <a:r>
              <a:rPr lang="ru-RU" sz="1800" dirty="0"/>
              <a:t>Ранний наклон туловища </a:t>
            </a:r>
          </a:p>
          <a:p>
            <a:r>
              <a:rPr lang="ru-RU" sz="1800" dirty="0"/>
              <a:t>После завершения обучения бегу на спринтерские дистанции переходят к его совершенствованию.</a:t>
            </a:r>
          </a:p>
          <a:p>
            <a:pPr marL="0" indent="0">
              <a:buNone/>
            </a:pPr>
            <a:endParaRPr lang="ru-RU" sz="1800" dirty="0"/>
          </a:p>
        </p:txBody>
      </p:sp>
    </p:spTree>
    <p:extLst>
      <p:ext uri="{BB962C8B-B14F-4D97-AF65-F5344CB8AC3E}">
        <p14:creationId xmlns:p14="http://schemas.microsoft.com/office/powerpoint/2010/main" val="1645614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440160"/>
          </a:xfrm>
        </p:spPr>
        <p:txBody>
          <a:bodyPr>
            <a:normAutofit fontScale="90000"/>
          </a:bodyPr>
          <a:lstStyle/>
          <a:p>
            <a:r>
              <a:rPr lang="ru-RU" sz="5400" b="1" dirty="0"/>
              <a:t>ФИНИШИРОВАНИЕ</a:t>
            </a:r>
            <a:r>
              <a:rPr lang="ru-RU" sz="5400" dirty="0"/>
              <a:t/>
            </a:r>
            <a:br>
              <a:rPr lang="ru-RU" sz="5400" dirty="0"/>
            </a:br>
            <a:endParaRPr lang="ru-RU"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47584"/>
            <a:ext cx="8229600" cy="4164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8898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96752"/>
          </a:xfrm>
        </p:spPr>
        <p:txBody>
          <a:bodyPr>
            <a:normAutofit/>
          </a:bodyPr>
          <a:lstStyle/>
          <a:p>
            <a:r>
              <a:rPr lang="ru-RU" sz="3600" b="1" u="sng" dirty="0" smtClean="0"/>
              <a:t>Последовательность </a:t>
            </a:r>
            <a:r>
              <a:rPr lang="ru-RU" sz="3600" b="1" u="sng" dirty="0"/>
              <a:t>обучения</a:t>
            </a:r>
            <a:r>
              <a:rPr lang="ru-RU" sz="3600" b="1" dirty="0"/>
              <a:t> </a:t>
            </a:r>
            <a:r>
              <a:rPr lang="ru-RU" sz="3600" b="1" u="sng" dirty="0"/>
              <a:t>технике низкого </a:t>
            </a:r>
            <a:r>
              <a:rPr lang="ru-RU" sz="3600" b="1" u="sng" dirty="0" smtClean="0"/>
              <a:t>старта</a:t>
            </a:r>
            <a:endParaRPr lang="ru-RU" sz="3600" dirty="0"/>
          </a:p>
        </p:txBody>
      </p:sp>
      <p:sp>
        <p:nvSpPr>
          <p:cNvPr id="3" name="Содержимое 2"/>
          <p:cNvSpPr>
            <a:spLocks noGrp="1"/>
          </p:cNvSpPr>
          <p:nvPr>
            <p:ph idx="1"/>
          </p:nvPr>
        </p:nvSpPr>
        <p:spPr>
          <a:xfrm>
            <a:off x="251520" y="1196752"/>
            <a:ext cx="8712968" cy="5544616"/>
          </a:xfrm>
        </p:spPr>
        <p:txBody>
          <a:bodyPr>
            <a:noAutofit/>
          </a:bodyPr>
          <a:lstStyle/>
          <a:p>
            <a:r>
              <a:rPr lang="ru-RU" sz="1800" dirty="0" smtClean="0"/>
              <a:t>1</a:t>
            </a:r>
            <a:r>
              <a:rPr lang="ru-RU" sz="1800" dirty="0"/>
              <a:t>. Старты из разных положений (из упора присева, наклона вперед, выпада, из упора лежа и т. д.)</a:t>
            </a:r>
          </a:p>
          <a:p>
            <a:r>
              <a:rPr lang="ru-RU" sz="1800" dirty="0"/>
              <a:t>2. Стоя на сильно согнутой толчковой ноге, туловище горизонтально, другая нога (прямая) отведена назад. Руки полусогнуты, одна впереди, другая сзади. Из этого положения начать бег, сохраняя горизонтальное положение туловища как можно дольше.</a:t>
            </a:r>
          </a:p>
          <a:p>
            <a:r>
              <a:rPr lang="ru-RU" sz="1800" dirty="0"/>
              <a:t>3. Выполнение команд: ”На старт!” и “Внимание!” без стартовых колодок. Тренер проверяет правильность принятия стартовых поз всеми занимающимися и устраняет ошибки, если они обнаружены.</a:t>
            </a:r>
          </a:p>
          <a:p>
            <a:r>
              <a:rPr lang="ru-RU" sz="1800" dirty="0"/>
              <a:t>4. Бег с низкого старта без колодок (без сигнала и по сигналу)</a:t>
            </a:r>
          </a:p>
          <a:p>
            <a:r>
              <a:rPr lang="ru-RU" sz="1800" dirty="0"/>
              <a:t>5. Установка стартовых колодок. Передняя колодка для сильнейшей (толчковой ноги) устанавливается на расстоянии 1, 5 стопы от линии старта, а задняя 1-1, 5 стопы от передней (или расстоянии длины голени от передней колодки). Опорная площадка передней колодки наклонена под углом 45 – 50, задняя 60- 80. По ширине расстояние между колодками обычно равно10-12 см.</a:t>
            </a:r>
          </a:p>
          <a:p>
            <a:r>
              <a:rPr lang="ru-RU" sz="1800" dirty="0"/>
              <a:t>6. Выполнение команд “ На старт!”, “ Внимание!”, ”Марш!”. Выталкивание из стартовых колодок. Движение при выходе со старта выполняется максимально быстро. Двигательная установка для учащихся должна быть направлена не на сильное отталкивание от колодок, а на быстрое выполнение первого шага.</a:t>
            </a:r>
            <a:r>
              <a:rPr lang="ru-RU" sz="1800" u="sng" dirty="0"/>
              <a:t> </a:t>
            </a:r>
            <a:endParaRPr lang="ru-RU" sz="1800" dirty="0"/>
          </a:p>
          <a:p>
            <a:endParaRPr lang="ru-RU" sz="1600"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556792"/>
            <a:ext cx="8229600" cy="4767808"/>
          </a:xfrm>
        </p:spPr>
        <p:txBody>
          <a:bodyPr>
            <a:normAutofit fontScale="92500" lnSpcReduction="10000"/>
          </a:bodyPr>
          <a:lstStyle/>
          <a:p>
            <a:r>
              <a:rPr lang="ru-RU" sz="2300" dirty="0"/>
              <a:t>Упр. 1. Из положения руки в упоре (туловище вертикально) оттолкнуться руками от опоры выполняя ими беговое движение.</a:t>
            </a:r>
          </a:p>
          <a:p>
            <a:r>
              <a:rPr lang="ru-RU" sz="2300" dirty="0"/>
              <a:t>Упр. 2. И. п. стоя на одной ноге в упоре у стенки. Толчковая нога поднята, согнута в колене. По команде резкая смена ног.</a:t>
            </a:r>
          </a:p>
          <a:p>
            <a:r>
              <a:rPr lang="ru-RU" sz="2300" dirty="0"/>
              <a:t>Упр. 3. И. п. стоя в упоре у гимнастической стенки на согнутой (толчковой) ноге, разгибание и сгибание опорной ноги в сочетании с движением маховой.</a:t>
            </a:r>
          </a:p>
          <a:p>
            <a:r>
              <a:rPr lang="ru-RU" sz="2300" dirty="0"/>
              <a:t>Упр. 4. Наклоны туловища в ходьбе. Впереди стоящая нога слегка согнута, руки опущены. По сигналу тренера  резкое движение вперед головой и плечами.</a:t>
            </a:r>
          </a:p>
          <a:p>
            <a:r>
              <a:rPr lang="ru-RU" sz="2300" dirty="0"/>
              <a:t>Упр. 5. Выпады в ходьбе. Туловище наклонено, голова слегка опущена.</a:t>
            </a:r>
          </a:p>
          <a:p>
            <a:r>
              <a:rPr lang="ru-RU" sz="2300" dirty="0"/>
              <a:t>По сигналу </a:t>
            </a:r>
            <a:r>
              <a:rPr lang="ru-RU" sz="2300" dirty="0" smtClean="0"/>
              <a:t>учителя </a:t>
            </a:r>
            <a:r>
              <a:rPr lang="ru-RU" sz="2300" dirty="0"/>
              <a:t>быстро перейти на бег. </a:t>
            </a:r>
          </a:p>
          <a:p>
            <a:endParaRPr lang="ru-RU" dirty="0" smtClean="0"/>
          </a:p>
        </p:txBody>
      </p:sp>
      <p:sp>
        <p:nvSpPr>
          <p:cNvPr id="4" name="Заголовок 1"/>
          <p:cNvSpPr>
            <a:spLocks noGrp="1"/>
          </p:cNvSpPr>
          <p:nvPr>
            <p:ph type="title"/>
          </p:nvPr>
        </p:nvSpPr>
        <p:spPr>
          <a:xfrm>
            <a:off x="457200" y="692696"/>
            <a:ext cx="8229600" cy="1152128"/>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sz="4000" u="sng" dirty="0" smtClean="0"/>
              <a:t>Дополнительные </a:t>
            </a:r>
            <a:r>
              <a:rPr lang="ru-RU" sz="4000" u="sng" dirty="0"/>
              <a:t>упражнения для освоения </a:t>
            </a:r>
            <a:r>
              <a:rPr lang="ru-RU" sz="4000" dirty="0"/>
              <a:t> </a:t>
            </a:r>
            <a:r>
              <a:rPr lang="ru-RU" sz="4000" u="sng" dirty="0"/>
              <a:t>техники низкого </a:t>
            </a:r>
            <a:r>
              <a:rPr lang="ru-RU" sz="4000" u="sng" dirty="0" smtClean="0"/>
              <a:t>старта</a:t>
            </a:r>
            <a:r>
              <a:rPr lang="ru-RU" sz="4000" dirty="0"/>
              <a:t/>
            </a:r>
            <a:br>
              <a:rPr lang="ru-RU" sz="4000" dirty="0"/>
            </a:br>
            <a:endParaRPr lang="ru-RU" sz="4000"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http://fs.nashaucheba.ru/tw_files2/urls_3/1543/d-1542343/img2.jp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223" y="620688"/>
            <a:ext cx="9040719" cy="5904037"/>
          </a:xfrm>
          <a:prstGeom prst="rect">
            <a:avLst/>
          </a:prstGeom>
          <a:noFill/>
          <a:ln>
            <a:noFill/>
          </a:ln>
        </p:spPr>
      </p:pic>
    </p:spTree>
    <p:extLst>
      <p:ext uri="{BB962C8B-B14F-4D97-AF65-F5344CB8AC3E}">
        <p14:creationId xmlns:p14="http://schemas.microsoft.com/office/powerpoint/2010/main" val="2040818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91312"/>
          </a:xfrm>
        </p:spPr>
        <p:txBody>
          <a:bodyPr>
            <a:noAutofit/>
          </a:bodyPr>
          <a:lstStyle/>
          <a:p>
            <a:r>
              <a:rPr lang="ru-RU" sz="3600" b="1" u="sng" dirty="0"/>
              <a:t>П</a:t>
            </a:r>
            <a:r>
              <a:rPr lang="ru-RU" sz="3600" b="1" u="sng" dirty="0" smtClean="0"/>
              <a:t>оследовательность </a:t>
            </a:r>
            <a:r>
              <a:rPr lang="ru-RU" sz="3600" b="1" u="sng" dirty="0"/>
              <a:t>обучения</a:t>
            </a:r>
            <a:r>
              <a:rPr lang="ru-RU" sz="3600" b="1" dirty="0"/>
              <a:t> </a:t>
            </a:r>
            <a:r>
              <a:rPr lang="ru-RU" sz="3600" b="1" u="sng" dirty="0"/>
              <a:t>технике высокого старта</a:t>
            </a:r>
            <a:endParaRPr lang="ru-RU" sz="3600" dirty="0"/>
          </a:p>
        </p:txBody>
      </p:sp>
      <p:sp>
        <p:nvSpPr>
          <p:cNvPr id="3" name="Объект 2"/>
          <p:cNvSpPr>
            <a:spLocks noGrp="1"/>
          </p:cNvSpPr>
          <p:nvPr>
            <p:ph idx="1"/>
          </p:nvPr>
        </p:nvSpPr>
        <p:spPr>
          <a:xfrm>
            <a:off x="457200" y="1412776"/>
            <a:ext cx="8229600" cy="4911824"/>
          </a:xfrm>
        </p:spPr>
        <p:txBody>
          <a:bodyPr>
            <a:normAutofit fontScale="85000" lnSpcReduction="20000"/>
          </a:bodyPr>
          <a:lstStyle/>
          <a:p>
            <a:r>
              <a:rPr lang="ru-RU" dirty="0"/>
              <a:t>Сильнейшую ногу ставят вплотную к стартовой линии;</a:t>
            </a:r>
          </a:p>
          <a:p>
            <a:r>
              <a:rPr lang="ru-RU" dirty="0"/>
              <a:t>Немного повернуть носок внутрь  (упираясь в грунт);</a:t>
            </a:r>
          </a:p>
          <a:p>
            <a:r>
              <a:rPr lang="ru-RU" dirty="0"/>
              <a:t>Другая нога на 1,5-2 сзади;</a:t>
            </a:r>
          </a:p>
          <a:p>
            <a:r>
              <a:rPr lang="ru-RU" dirty="0"/>
              <a:t>Тяжесть тела распределена на обе ноги;</a:t>
            </a:r>
          </a:p>
          <a:p>
            <a:r>
              <a:rPr lang="ru-RU" dirty="0"/>
              <a:t>Туловище выпрямлено, руки свободно опустить вдоль тела;</a:t>
            </a:r>
          </a:p>
          <a:p>
            <a:r>
              <a:rPr lang="ru-RU" dirty="0"/>
              <a:t>Голову держать прямо.</a:t>
            </a:r>
          </a:p>
          <a:p>
            <a:r>
              <a:rPr lang="ru-RU" i="1" dirty="0"/>
              <a:t>Выполнение команды</a:t>
            </a:r>
            <a:br>
              <a:rPr lang="ru-RU" i="1" dirty="0"/>
            </a:br>
            <a:r>
              <a:rPr lang="ru-RU" i="1" dirty="0"/>
              <a:t>« Внимание!»</a:t>
            </a:r>
            <a:endParaRPr lang="ru-RU" dirty="0"/>
          </a:p>
          <a:p>
            <a:r>
              <a:rPr lang="ru-RU" dirty="0"/>
              <a:t>Наклонить туловище вперёд под углом 45*;</a:t>
            </a:r>
          </a:p>
          <a:p>
            <a:r>
              <a:rPr lang="ru-RU" dirty="0"/>
              <a:t>Плечи не должны выходить вперёд за опорную  ногу, что может привести к потере равновесия</a:t>
            </a:r>
          </a:p>
          <a:p>
            <a:r>
              <a:rPr lang="ru-RU" dirty="0"/>
              <a:t>Бегун резко  бросается вперёд;</a:t>
            </a:r>
          </a:p>
          <a:p>
            <a:r>
              <a:rPr lang="ru-RU" dirty="0"/>
              <a:t>Голову нужно держать без напряжения, взгляд направлен на конец дорожки;</a:t>
            </a:r>
          </a:p>
          <a:p>
            <a:r>
              <a:rPr lang="ru-RU" dirty="0"/>
              <a:t>Через 5-6 шагов принимается вертикальное положение тела.</a:t>
            </a:r>
          </a:p>
          <a:p>
            <a:endParaRPr lang="ru-RU" dirty="0"/>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568952" cy="620688"/>
          </a:xfrm>
        </p:spPr>
        <p:txBody>
          <a:bodyPr>
            <a:normAutofit/>
          </a:bodyPr>
          <a:lstStyle/>
          <a:p>
            <a:r>
              <a:rPr lang="ru-RU" sz="3600" dirty="0" smtClean="0"/>
              <a:t>Высокий старт</a:t>
            </a:r>
            <a:endParaRPr lang="ru-RU" sz="3600" dirty="0"/>
          </a:p>
        </p:txBody>
      </p:sp>
      <p:pic>
        <p:nvPicPr>
          <p:cNvPr id="4" name="Объект 3" descr="презентация техника бега"/>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548680"/>
            <a:ext cx="8229600" cy="6120679"/>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i="1" dirty="0"/>
              <a:t>Бег по дистанции</a:t>
            </a:r>
            <a:r>
              <a:rPr lang="ru-RU" sz="3600" dirty="0"/>
              <a:t/>
            </a:r>
            <a:br>
              <a:rPr lang="ru-RU" sz="3600" dirty="0"/>
            </a:br>
            <a:endParaRPr lang="ru-RU" sz="3600" dirty="0"/>
          </a:p>
        </p:txBody>
      </p:sp>
      <p:sp>
        <p:nvSpPr>
          <p:cNvPr id="3" name="Содержимое 2"/>
          <p:cNvSpPr>
            <a:spLocks noGrp="1"/>
          </p:cNvSpPr>
          <p:nvPr>
            <p:ph idx="1"/>
          </p:nvPr>
        </p:nvSpPr>
        <p:spPr>
          <a:xfrm>
            <a:off x="457200" y="1556792"/>
            <a:ext cx="8229600" cy="4392488"/>
          </a:xfrm>
        </p:spPr>
        <p:txBody>
          <a:bodyPr>
            <a:normAutofit fontScale="92500" lnSpcReduction="10000"/>
          </a:bodyPr>
          <a:lstStyle/>
          <a:p>
            <a:r>
              <a:rPr lang="ru-RU" sz="1900" dirty="0"/>
              <a:t>Важно: правильная постановка стопы</a:t>
            </a:r>
          </a:p>
          <a:p>
            <a:r>
              <a:rPr lang="ru-RU" sz="1900" dirty="0"/>
              <a:t>Передняя часть – носок.</a:t>
            </a:r>
          </a:p>
          <a:p>
            <a:r>
              <a:rPr lang="ru-RU" sz="1900" dirty="0"/>
              <a:t>Техника бега на короткой дистанции.</a:t>
            </a:r>
          </a:p>
          <a:p>
            <a:r>
              <a:rPr lang="ru-RU" sz="1900" dirty="0"/>
              <a:t>Бег должен быть свободным и ритмичным</a:t>
            </a:r>
          </a:p>
          <a:p>
            <a:r>
              <a:rPr lang="ru-RU" sz="1900" dirty="0"/>
              <a:t>При отталкивании нога, находящаяся сзади полностью выпрямляется</a:t>
            </a:r>
          </a:p>
          <a:p>
            <a:r>
              <a:rPr lang="ru-RU" sz="1900" dirty="0"/>
              <a:t>На протяжении всей опорной фазы стопа не опускается на пятку</a:t>
            </a:r>
          </a:p>
          <a:p>
            <a:r>
              <a:rPr lang="ru-RU" sz="1900" dirty="0"/>
              <a:t>Не следует выбрасывать стопу далеко вперёд</a:t>
            </a:r>
          </a:p>
          <a:p>
            <a:r>
              <a:rPr lang="ru-RU" sz="1900" dirty="0"/>
              <a:t>Скорость,  достигнутая на старте  поддерживается на дистанции.</a:t>
            </a:r>
          </a:p>
          <a:p>
            <a:r>
              <a:rPr lang="ru-RU" sz="1500" b="1" dirty="0"/>
              <a:t>МЕТОДИКА</a:t>
            </a:r>
            <a:endParaRPr lang="ru-RU" sz="1500" dirty="0"/>
          </a:p>
          <a:p>
            <a:pPr lvl="0"/>
            <a:r>
              <a:rPr lang="ru-RU" sz="1900" dirty="0"/>
              <a:t>Бег из различных положений высокого старта, 15 - 20 м.</a:t>
            </a:r>
          </a:p>
          <a:p>
            <a:r>
              <a:rPr lang="ru-RU" sz="1900" dirty="0"/>
              <a:t>а) И. П. — стать лицом к финишу, ноги вместе, руки сво­бодно вдоль туловища. Выполнение —- падая впе­ред, начать бег.</a:t>
            </a:r>
          </a:p>
          <a:p>
            <a:r>
              <a:rPr lang="ru-RU" sz="1900" dirty="0"/>
              <a:t>б) И. П. — то же. Толчковая нога впереди, маховая сзади. Выполнение то же.</a:t>
            </a:r>
          </a:p>
          <a:p>
            <a:pPr marL="2286000" lvl="8" indent="0">
              <a:buNone/>
            </a:pPr>
            <a:endParaRPr lang="ru-RU" sz="20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srcRect/>
          <a:stretch>
            <a:fillRect/>
          </a:stretch>
        </p:blipFill>
        <p:spPr bwMode="auto">
          <a:xfrm>
            <a:off x="179512" y="764704"/>
            <a:ext cx="8568952" cy="5832647"/>
          </a:xfrm>
          <a:prstGeom prst="rect">
            <a:avLst/>
          </a:prstGeom>
          <a:noFill/>
          <a:ln w="9525">
            <a:noFill/>
            <a:miter lim="800000"/>
            <a:headEnd/>
            <a:tailEnd/>
          </a:ln>
          <a:effectLst/>
        </p:spPr>
      </p:pic>
    </p:spTree>
    <p:extLst>
      <p:ext uri="{BB962C8B-B14F-4D97-AF65-F5344CB8AC3E}">
        <p14:creationId xmlns:p14="http://schemas.microsoft.com/office/powerpoint/2010/main" val="3548787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1008112"/>
          </a:xfrm>
        </p:spPr>
        <p:txBody>
          <a:bodyPr>
            <a:normAutofit fontScale="90000"/>
          </a:bodyPr>
          <a:lstStyle/>
          <a:p>
            <a:r>
              <a:rPr lang="ru-RU" sz="3600" b="1" dirty="0"/>
              <a:t>Низкий старт на вираже</a:t>
            </a:r>
            <a:r>
              <a:rPr lang="ru-RU" sz="3600" dirty="0"/>
              <a:t/>
            </a:r>
            <a:br>
              <a:rPr lang="ru-RU" sz="3600" dirty="0"/>
            </a:br>
            <a:endParaRPr lang="ru-RU" sz="3600" dirty="0"/>
          </a:p>
        </p:txBody>
      </p:sp>
      <p:sp>
        <p:nvSpPr>
          <p:cNvPr id="3" name="Объект 2"/>
          <p:cNvSpPr>
            <a:spLocks noGrp="1"/>
          </p:cNvSpPr>
          <p:nvPr>
            <p:ph idx="1"/>
          </p:nvPr>
        </p:nvSpPr>
        <p:spPr>
          <a:xfrm>
            <a:off x="457200" y="1124744"/>
            <a:ext cx="8229600" cy="5199856"/>
          </a:xfrm>
        </p:spPr>
        <p:txBody>
          <a:bodyPr>
            <a:normAutofit fontScale="25000" lnSpcReduction="20000"/>
          </a:bodyPr>
          <a:lstStyle/>
          <a:p>
            <a:pPr marL="0" indent="0">
              <a:buNone/>
            </a:pPr>
            <a:endParaRPr lang="ru-RU" sz="7200" dirty="0"/>
          </a:p>
          <a:p>
            <a:r>
              <a:rPr lang="ru-RU" sz="7200" b="1" dirty="0"/>
              <a:t>Техника</a:t>
            </a:r>
            <a:endParaRPr lang="ru-RU" sz="7200" dirty="0"/>
          </a:p>
          <a:p>
            <a:r>
              <a:rPr lang="ru-RU" sz="7200" dirty="0"/>
              <a:t>Стартовые колодки располагаются у внешнего края до­рожки, что обеспечивает </a:t>
            </a:r>
            <a:r>
              <a:rPr lang="ru-RU" sz="7200" dirty="0"/>
              <a:t>пробегание</a:t>
            </a:r>
            <a:r>
              <a:rPr lang="ru-RU" sz="7200" dirty="0"/>
              <a:t> </a:t>
            </a:r>
            <a:r>
              <a:rPr lang="ru-RU" sz="7200" dirty="0" smtClean="0"/>
              <a:t> начала </a:t>
            </a:r>
            <a:r>
              <a:rPr lang="ru-RU" sz="7200" dirty="0"/>
              <a:t>дистанции по прямой, касательной к дуге внутреннего края. В дальнейшем техника та же, что и в низком старте по прямой.</a:t>
            </a:r>
          </a:p>
          <a:p>
            <a:r>
              <a:rPr lang="ru-RU" sz="7200" b="1" dirty="0"/>
              <a:t>Методика </a:t>
            </a:r>
            <a:endParaRPr lang="ru-RU" sz="7200" dirty="0"/>
          </a:p>
          <a:p>
            <a:pPr lvl="0"/>
            <a:r>
              <a:rPr lang="ru-RU" sz="7200" dirty="0"/>
              <a:t>Объяснить и показать рациональное размещение колодок;</a:t>
            </a:r>
          </a:p>
          <a:p>
            <a:pPr lvl="0"/>
            <a:r>
              <a:rPr lang="ru-RU" sz="7200" dirty="0"/>
              <a:t>Старты по виражу с разной скоростью;</a:t>
            </a:r>
          </a:p>
          <a:p>
            <a:pPr lvl="0"/>
            <a:r>
              <a:rPr lang="ru-RU" sz="7200" dirty="0"/>
              <a:t>Использовать средства обучения низкому старту по прямой.</a:t>
            </a:r>
          </a:p>
          <a:p>
            <a:r>
              <a:rPr lang="ru-RU" sz="7200" dirty="0"/>
              <a:t>Методические указания</a:t>
            </a:r>
          </a:p>
          <a:p>
            <a:r>
              <a:rPr lang="ru-RU" sz="7200" dirty="0"/>
              <a:t>При установке колодок целесообразно начинать обуче­ние с обычного варианта низкого старта. Следует контролировать правильное распределение веса тела на 4 опорные точки. Расположение плеч относительно стартовой линии и таза относительно плеч. Все стартовые упражнения в начале обучения выполнять на оптимальной скорости и без коман­ды, а затем постепенно переходить к групповым стартам с подачей команд.</a:t>
            </a:r>
          </a:p>
          <a:p>
            <a:r>
              <a:rPr lang="ru-RU" sz="7200" dirty="0"/>
              <a:t>Основные ошибки</a:t>
            </a:r>
          </a:p>
          <a:p>
            <a:pPr lvl="0"/>
            <a:r>
              <a:rPr lang="ru-RU" sz="7200" dirty="0"/>
              <a:t>Голова запрокинута назад, т. к. бегун смотрит на финиш, спина прогнута;</a:t>
            </a:r>
          </a:p>
          <a:p>
            <a:pPr lvl="0"/>
            <a:r>
              <a:rPr lang="ru-RU" sz="7200" dirty="0"/>
              <a:t>Руки согнуты, центр тяжести сдвинут назад;</a:t>
            </a:r>
          </a:p>
          <a:p>
            <a:r>
              <a:rPr lang="ru-RU" sz="7200" dirty="0"/>
              <a:t>Плечи поданы далеко вперед за стартовую линию.</a:t>
            </a:r>
            <a:r>
              <a:rPr lang="ru-RU" sz="7200" b="1" dirty="0"/>
              <a:t> </a:t>
            </a:r>
            <a:endParaRPr lang="ru-RU" sz="7200" dirty="0"/>
          </a:p>
          <a:p>
            <a:endParaRPr lang="ru-RU" dirty="0"/>
          </a:p>
        </p:txBody>
      </p:sp>
    </p:spTree>
    <p:extLst>
      <p:ext uri="{BB962C8B-B14F-4D97-AF65-F5344CB8AC3E}">
        <p14:creationId xmlns:p14="http://schemas.microsoft.com/office/powerpoint/2010/main" val="38094902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616</TotalTime>
  <Words>1370</Words>
  <Application>Microsoft Office PowerPoint</Application>
  <PresentationFormat>Экран (4:3)</PresentationFormat>
  <Paragraphs>124</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Поток</vt:lpstr>
      <vt:lpstr>Презентация  к уроку по учебному предмету «Физическая культура»  8 классе на тему «Разработка тренировочной программы по легкой атлетике»</vt:lpstr>
      <vt:lpstr>Последовательность обучения технике низкого старта</vt:lpstr>
      <vt:lpstr>       Дополнительные упражнения для освоения  техники низкого старта </vt:lpstr>
      <vt:lpstr>Презентация PowerPoint</vt:lpstr>
      <vt:lpstr>Последовательность обучения технике высокого старта</vt:lpstr>
      <vt:lpstr>Высокий старт</vt:lpstr>
      <vt:lpstr>Бег по дистанции </vt:lpstr>
      <vt:lpstr>Презентация PowerPoint</vt:lpstr>
      <vt:lpstr>Низкий старт на вираже </vt:lpstr>
      <vt:lpstr>Низкий старт</vt:lpstr>
      <vt:lpstr>Бег по виражу </vt:lpstr>
      <vt:lpstr>Бег по виражу</vt:lpstr>
      <vt:lpstr>Методика </vt:lpstr>
      <vt:lpstr>БЕГ ПО ДИСТАНЦИИ </vt:lpstr>
      <vt:lpstr>Методические указания</vt:lpstr>
      <vt:lpstr>ФИНИШИРОВАНИЕ </vt:lpstr>
      <vt:lpstr>ФИНИШИРОВАНИЕ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Влияние физических упражнений на развитие организма школьника</dc:title>
  <dc:creator>Саня</dc:creator>
  <cp:lastModifiedBy>эльдорадо</cp:lastModifiedBy>
  <cp:revision>76</cp:revision>
  <dcterms:created xsi:type="dcterms:W3CDTF">2013-03-07T05:48:25Z</dcterms:created>
  <dcterms:modified xsi:type="dcterms:W3CDTF">2020-03-28T13:06:47Z</dcterms:modified>
</cp:coreProperties>
</file>