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</p:sldMasterIdLst>
  <p:notesMasterIdLst>
    <p:notesMasterId r:id="rId28"/>
  </p:notesMasterIdLst>
  <p:sldIdLst>
    <p:sldId id="287" r:id="rId5"/>
    <p:sldId id="256" r:id="rId6"/>
    <p:sldId id="259" r:id="rId7"/>
    <p:sldId id="260" r:id="rId8"/>
    <p:sldId id="283" r:id="rId9"/>
    <p:sldId id="261" r:id="rId10"/>
    <p:sldId id="262" r:id="rId11"/>
    <p:sldId id="263" r:id="rId12"/>
    <p:sldId id="264" r:id="rId13"/>
    <p:sldId id="266" r:id="rId14"/>
    <p:sldId id="267" r:id="rId15"/>
    <p:sldId id="268" r:id="rId16"/>
    <p:sldId id="285" r:id="rId17"/>
    <p:sldId id="270" r:id="rId18"/>
    <p:sldId id="272" r:id="rId19"/>
    <p:sldId id="276" r:id="rId20"/>
    <p:sldId id="273" r:id="rId21"/>
    <p:sldId id="284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05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8ACC2-3BDE-4F2C-BB78-B473AD37535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7500A8-BA45-4800-8E27-9860A47251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427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7500A8-BA45-4800-8E27-9860A47251D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161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0608-ED49-4F26-9177-442BE447B649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36D3D-8B26-444B-8EA1-4D37A7D024E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0608-ED49-4F26-9177-442BE447B649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36D3D-8B26-444B-8EA1-4D37A7D024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0608-ED49-4F26-9177-442BE447B649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36D3D-8B26-444B-8EA1-4D37A7D024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868" y="1500174"/>
            <a:ext cx="5100646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68" y="3714752"/>
            <a:ext cx="518635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28074-071B-4965-A4F1-99BE5CA151E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0BF8D-911B-4EBA-A0B5-180F0527E07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237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733BC-8990-4874-83C0-3923A29E2D0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2A020-70F3-434C-9CE7-80456AE8CD8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820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9D5E2-6CBF-4A51-AF43-30A9A082EE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3B5D1-C102-47B7-9DCA-2EB03DDC68A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26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1CA83-01E0-4EBF-BE52-78131058683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AC2EC-26D2-45FC-A4CF-10A0C2BAA31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456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EE40D-200F-4968-BE07-911A8596602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64371-D105-458C-BB8A-35E8DEEA2A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744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7FAE8-65ED-45F0-9A34-15DAEC731C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C8445-F534-4A56-9F54-336B0E6F7CC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918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C1359-AE7F-4D26-821C-FAFB8B0A70C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9B1FC-2991-4668-849F-5391B1466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8367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918C4-67FB-41F8-9DEC-D8F1214E1D3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64C8C-85B4-4E75-9E46-F06CA42FCF9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690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0608-ED49-4F26-9177-442BE447B649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36D3D-8B26-444B-8EA1-4D37A7D024E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CDB5E-6AC4-4C54-A917-E35ACB070ED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C335F-5FD2-493A-97D5-7D23A17A6DE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4267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EC99C-F2A1-4C81-B521-1831090B902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5BE12-13AE-4ECF-A8DA-6B5DC90A1C9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6124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71ED9-9B90-486E-B6FD-F06AFC42982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09E59-A502-4512-8536-E87F6B3C9C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6521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868" y="1500174"/>
            <a:ext cx="5100646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68" y="3714752"/>
            <a:ext cx="518635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28074-071B-4965-A4F1-99BE5CA151E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0BF8D-911B-4EBA-A0B5-180F0527E07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0652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733BC-8990-4874-83C0-3923A29E2D0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2A020-70F3-434C-9CE7-80456AE8CD8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0743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9D5E2-6CBF-4A51-AF43-30A9A082EE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3B5D1-C102-47B7-9DCA-2EB03DDC68A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008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1CA83-01E0-4EBF-BE52-78131058683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AC2EC-26D2-45FC-A4CF-10A0C2BAA31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5777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EE40D-200F-4968-BE07-911A8596602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64371-D105-458C-BB8A-35E8DEEA2A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4951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7FAE8-65ED-45F0-9A34-15DAEC731C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C8445-F534-4A56-9F54-336B0E6F7CC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7650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C1359-AE7F-4D26-821C-FAFB8B0A70C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9B1FC-2991-4668-849F-5391B1466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265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0608-ED49-4F26-9177-442BE447B649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36D3D-8B26-444B-8EA1-4D37A7D024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918C4-67FB-41F8-9DEC-D8F1214E1D3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64C8C-85B4-4E75-9E46-F06CA42FCF9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2891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CDB5E-6AC4-4C54-A917-E35ACB070ED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C335F-5FD2-493A-97D5-7D23A17A6DE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1637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EC99C-F2A1-4C81-B521-1831090B902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5BE12-13AE-4ECF-A8DA-6B5DC90A1C9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9700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71ED9-9B90-486E-B6FD-F06AFC42982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09E59-A502-4512-8536-E87F6B3C9C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0441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D5F3B-368D-4269-9457-C80340C380E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187844"/>
      </p:ext>
    </p:extLst>
  </p:cSld>
  <p:clrMapOvr>
    <a:masterClrMapping/>
  </p:clrMapOvr>
  <p:transition advClick="0" advTm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89BC2-BD76-490B-A6B3-C40D574A472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914244"/>
      </p:ext>
    </p:extLst>
  </p:cSld>
  <p:clrMapOvr>
    <a:masterClrMapping/>
  </p:clrMapOvr>
  <p:transition advClick="0" advTm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AC0F9-899A-48AF-94EB-2EAF482C7A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46001"/>
      </p:ext>
    </p:extLst>
  </p:cSld>
  <p:clrMapOvr>
    <a:masterClrMapping/>
  </p:clrMapOvr>
  <p:transition advClick="0" advTm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10656-BD9F-4A31-87C9-B1821505F7F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48120"/>
      </p:ext>
    </p:extLst>
  </p:cSld>
  <p:clrMapOvr>
    <a:masterClrMapping/>
  </p:clrMapOvr>
  <p:transition advClick="0" advTm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C43F4-F06E-41A2-9EA1-ABEE5A8301A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850462"/>
      </p:ext>
    </p:extLst>
  </p:cSld>
  <p:clrMapOvr>
    <a:masterClrMapping/>
  </p:clrMapOvr>
  <p:transition advClick="0" advTm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77304-78C3-435F-9BA6-21A4A2FD5AE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015337"/>
      </p:ext>
    </p:extLst>
  </p:cSld>
  <p:clrMapOvr>
    <a:masterClrMapping/>
  </p:clrMapOvr>
  <p:transition advClick="0" advTm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0608-ED49-4F26-9177-442BE447B649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36D3D-8B26-444B-8EA1-4D37A7D024E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40BF1-0282-46B7-9B9D-2EDDA7B20D9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806186"/>
      </p:ext>
    </p:extLst>
  </p:cSld>
  <p:clrMapOvr>
    <a:masterClrMapping/>
  </p:clrMapOvr>
  <p:transition advClick="0" advTm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5696D-1369-4BB7-BAFC-7B3E2FCED2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883652"/>
      </p:ext>
    </p:extLst>
  </p:cSld>
  <p:clrMapOvr>
    <a:masterClrMapping/>
  </p:clrMapOvr>
  <p:transition advClick="0" advTm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4557E-FF89-4A05-9D21-772425CFF54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824998"/>
      </p:ext>
    </p:extLst>
  </p:cSld>
  <p:clrMapOvr>
    <a:masterClrMapping/>
  </p:clrMapOvr>
  <p:transition advClick="0" advTm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50500-660C-42FB-972B-7B596060E1D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37947"/>
      </p:ext>
    </p:extLst>
  </p:cSld>
  <p:clrMapOvr>
    <a:masterClrMapping/>
  </p:clrMapOvr>
  <p:transition advClick="0" advTm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94850-C8CC-41C1-82D1-FFDA3E82B13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102125"/>
      </p:ext>
    </p:extLst>
  </p:cSld>
  <p:clrMapOvr>
    <a:masterClrMapping/>
  </p:clrMapOvr>
  <p:transition advClick="0" advTm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0608-ED49-4F26-9177-442BE447B649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36D3D-8B26-444B-8EA1-4D37A7D024E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0608-ED49-4F26-9177-442BE447B649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36D3D-8B26-444B-8EA1-4D37A7D024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0608-ED49-4F26-9177-442BE447B649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36D3D-8B26-444B-8EA1-4D37A7D024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0608-ED49-4F26-9177-442BE447B649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36D3D-8B26-444B-8EA1-4D37A7D024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50608-ED49-4F26-9177-442BE447B649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36D3D-8B26-444B-8EA1-4D37A7D024E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3650608-ED49-4F26-9177-442BE447B649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BE36D3D-8B26-444B-8EA1-4D37A7D024E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5F204CE-7BC0-4623-95F1-D59F5B9BF9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B2D3A20-8305-4260-8D77-869E287AE8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108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5F204CE-7BC0-4623-95F1-D59F5B9BF9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B2D3A20-8305-4260-8D77-869E287AE81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177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i="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776007-0A76-4E82-88AA-6196A1BF9BFA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849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advClick="0" advTm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media1.mp3"/><Relationship Id="rId7" Type="http://schemas.openxmlformats.org/officeDocument/2006/relationships/image" Target="../media/image12.png"/><Relationship Id="rId2" Type="http://schemas.microsoft.com/office/2007/relationships/media" Target="../media/media1.mp3"/><Relationship Id="rId1" Type="http://schemas.openxmlformats.org/officeDocument/2006/relationships/audio" Target="file:///C:\&#1052;&#1086;&#1080;%20&#1076;&#1086;&#1082;&#1091;&#1084;&#1077;&#1085;&#1090;&#1099;\&#1040;&#1074;&#1090;&#1086;&#1088;&#1089;&#1082;&#1080;&#1077;%20&#1092;&#1080;&#1079;&#1084;&#1080;&#1085;&#1091;&#1090;&#1082;&#1080;\&#1092;&#1080;&#1079;-&#1084;&#1080;&#1085;%20&#1076;&#1083;&#1103;%20&#1075;&#1083;&#1072;&#1079;\&#1057;&#1054;&#1051;&#1053;&#1067;&#1064;&#1050;&#1054;\&#1074;&#1099;&#1075;&#1083;&#1103;&#1085;&#1091;&#1083;&#1086;%20&#1089;&#1086;&#1083;&#1085;&#1099;&#1096;&#1082;&#1086;.mp3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260648"/>
            <a:ext cx="86409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общеобразовательное учреждение «Средняя общеобразовательная школа № 279 имени Героя Советского Союза контр – адмирала Лунина Николая Александровича»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220833"/>
            <a:ext cx="8021349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Презентация к уроку по учебному предмету «Математика» в 5-ом классе на тему: «Свойства умножения»</a:t>
            </a:r>
            <a:endParaRPr lang="ru-RU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4313" y="4550350"/>
            <a:ext cx="72074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Автор: </a:t>
            </a:r>
            <a:r>
              <a:rPr lang="ru-RU" sz="2000" dirty="0" err="1" smtClean="0"/>
              <a:t>Друзина</a:t>
            </a:r>
            <a:r>
              <a:rPr lang="ru-RU" sz="2000" dirty="0" smtClean="0"/>
              <a:t> Наталия Викторовна (учитель математики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419872" y="5771871"/>
            <a:ext cx="14798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г</a:t>
            </a:r>
            <a:r>
              <a:rPr lang="ru-RU" dirty="0" smtClean="0"/>
              <a:t>. </a:t>
            </a:r>
            <a:r>
              <a:rPr lang="ru-RU" dirty="0" err="1" smtClean="0"/>
              <a:t>Гаджиево</a:t>
            </a:r>
            <a:endParaRPr lang="ru-RU" dirty="0" smtClean="0"/>
          </a:p>
          <a:p>
            <a:pPr algn="ctr"/>
            <a:r>
              <a:rPr lang="ru-RU" dirty="0" smtClean="0"/>
              <a:t>2020г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386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051720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705702" y="1391417"/>
            <a:ext cx="1903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49+21)=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85300" y="1391417"/>
            <a:ext cx="966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70=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24687" y="1396800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630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8173173" y="1152845"/>
            <a:ext cx="8424163" cy="3016353"/>
            <a:chOff x="8771203" y="1152846"/>
            <a:chExt cx="5904656" cy="3016353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1203" y="1152846"/>
              <a:ext cx="5904656" cy="3016353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8853714" y="1432893"/>
              <a:ext cx="335861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latin typeface="Arial" pitchFamily="34" charset="0"/>
                  <a:cs typeface="Arial" pitchFamily="34" charset="0"/>
                </a:rPr>
                <a:t>1) 49 · 9 + 21 · 9 =</a:t>
              </a: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341" y="3933056"/>
            <a:ext cx="3528053" cy="26460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88224" y="1391416"/>
            <a:ext cx="595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9·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4104466" y="1378516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9·(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8461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96296E-6 C -0.2224 -0.00139 -0.44653 -0.00879 -0.66736 0.00139 C -0.73646 0.00116 -0.80556 0.0007 -0.87413 0.0007 " pathEditMode="relative" rAng="0" ptsTypes="ff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715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051720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987824" y="1998548"/>
            <a:ext cx="2813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1235-1225)=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8224" y="2027670"/>
            <a:ext cx="966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10=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83147" y="2010079"/>
            <a:ext cx="126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9180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8173173" y="1152845"/>
            <a:ext cx="8424163" cy="3016353"/>
            <a:chOff x="8771203" y="1152846"/>
            <a:chExt cx="5904656" cy="3016353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1203" y="1152846"/>
              <a:ext cx="5904656" cy="3016353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8771203" y="1176507"/>
              <a:ext cx="390021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latin typeface="Arial" pitchFamily="34" charset="0"/>
                  <a:cs typeface="Arial" pitchFamily="34" charset="0"/>
                </a:rPr>
                <a:t>1) 918·1235 - 918·1225 =</a:t>
              </a: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341" y="3933056"/>
            <a:ext cx="3528053" cy="26460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52120" y="2004009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918·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691680" y="2027670"/>
            <a:ext cx="1531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=918·(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37141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59 0.02037 C -0.20677 0.02408 -0.45121 0.0419 -0.69201 0.0176 C -0.76719 0.01783 -0.84253 0.01875 -0.91736 0.01875 " pathEditMode="relative" rAng="0" ptsTypes="ff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656" y="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3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051720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843808" y="2024519"/>
            <a:ext cx="2569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68+19-87)=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8144" y="2024520"/>
            <a:ext cx="8643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·0=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46123" y="2010080"/>
            <a:ext cx="126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0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8173173" y="1152845"/>
            <a:ext cx="8424163" cy="3016353"/>
            <a:chOff x="8771203" y="1152846"/>
            <a:chExt cx="5904656" cy="3016353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1203" y="1152846"/>
              <a:ext cx="5904656" cy="3016353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8771203" y="1176507"/>
              <a:ext cx="390021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latin typeface="Arial" pitchFamily="34" charset="0"/>
                  <a:cs typeface="Arial" pitchFamily="34" charset="0"/>
                </a:rPr>
                <a:t>1) 56·68 + 56·19 - 56·87 =</a:t>
              </a: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341" y="3933056"/>
            <a:ext cx="3528053" cy="26460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2014690"/>
            <a:ext cx="1274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=56·(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5268823" y="2054562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56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79242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0.02616 C -0.23576 0.02361 -0.47691 0.01227 -0.71493 0.02801 C -0.78941 0.02755 -0.86371 0.02709 -0.93715 0.02709 " pathEditMode="relative" rAng="0" ptsTypes="ff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66" y="-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051720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635140" y="2014688"/>
            <a:ext cx="3262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=175·(5+2+3)=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97572" y="2014687"/>
            <a:ext cx="1890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175·10=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46123" y="2029434"/>
            <a:ext cx="126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1750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8173171" y="1152845"/>
            <a:ext cx="8424164" cy="3016353"/>
            <a:chOff x="8771202" y="1152846"/>
            <a:chExt cx="5904657" cy="3016353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1203" y="1152846"/>
              <a:ext cx="5904656" cy="3016353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8771202" y="1176507"/>
              <a:ext cx="423908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latin typeface="Arial" pitchFamily="34" charset="0"/>
                  <a:cs typeface="Arial" pitchFamily="34" charset="0"/>
                </a:rPr>
                <a:t>1) 175·5 + 175·2 + 175·3 =</a:t>
              </a: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341" y="3933056"/>
            <a:ext cx="3528053" cy="264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82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0434 0.02963 C -0.60937 0.03172 -0.71528 0.0419 -0.81962 0.02801 C -0.85226 0.02824 -0.8849 0.02871 -0.91736 0.02871 " pathEditMode="relative" rAng="0" ptsTypes="ff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60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051720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619672" y="1946140"/>
            <a:ext cx="16594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(80+2)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28447" y="1911344"/>
            <a:ext cx="2313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80·7+2·7=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65245" y="1870162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14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72108" y="1882868"/>
            <a:ext cx="2102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=574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341" y="3933056"/>
            <a:ext cx="3528053" cy="26460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82450" y="1946140"/>
            <a:ext cx="8643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·7=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141941" y="1898638"/>
            <a:ext cx="1223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560+</a:t>
            </a:r>
            <a:endParaRPr lang="ru-RU" sz="3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52461" y="5445224"/>
            <a:ext cx="2088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1) 82·7 =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09165" y="5413649"/>
            <a:ext cx="1544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(90-8)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79950" y="5410038"/>
            <a:ext cx="8643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·7=</a:t>
            </a:r>
          </a:p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4046789" y="5305502"/>
            <a:ext cx="2326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90·7- 8·7=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41901" y="5304380"/>
            <a:ext cx="1236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630 -</a:t>
            </a:r>
            <a:endParaRPr lang="ru-RU" sz="3600" dirty="0"/>
          </a:p>
        </p:txBody>
      </p:sp>
      <p:sp>
        <p:nvSpPr>
          <p:cNvPr id="22" name="TextBox 21"/>
          <p:cNvSpPr txBox="1"/>
          <p:nvPr/>
        </p:nvSpPr>
        <p:spPr>
          <a:xfrm>
            <a:off x="7369917" y="5305502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56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972699" y="5305502"/>
            <a:ext cx="2102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=574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8173173" y="1152845"/>
            <a:ext cx="8424163" cy="3016353"/>
            <a:chOff x="8771203" y="1152846"/>
            <a:chExt cx="5904656" cy="3016353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1203" y="1152846"/>
              <a:ext cx="5904656" cy="3016353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8871605" y="1817212"/>
              <a:ext cx="423908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latin typeface="Arial" pitchFamily="34" charset="0"/>
                  <a:cs typeface="Arial" pitchFamily="34" charset="0"/>
                </a:rPr>
                <a:t>1) 82·7 =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533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0434 0.02963 C -0.60937 0.03172 -0.71528 0.0419 -0.81962 0.02801 C -0.85226 0.02824 -0.8849 0.02871 -0.91736 0.02871 " pathEditMode="relative" rAng="0" ptsTypes="ff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60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3" grpId="0"/>
      <p:bldP spid="6" grpId="0"/>
      <p:bldP spid="16" grpId="0"/>
      <p:bldP spid="17" grpId="0"/>
      <p:bldP spid="18" grpId="0"/>
      <p:bldP spid="20" grpId="0"/>
      <p:bldP spid="21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2155" y="332656"/>
            <a:ext cx="8664341" cy="4608512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/>
              <a:t>1</a:t>
            </a:r>
            <a:r>
              <a:rPr lang="ru-RU" sz="4000" b="1" dirty="0" smtClean="0"/>
              <a:t>) 49 · 9 + 21 · 9 = 630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</a:p>
          <a:p>
            <a:pPr marL="0" indent="0">
              <a:buNone/>
            </a:pPr>
            <a:r>
              <a:rPr lang="ru-RU" sz="4000" b="1" dirty="0" smtClean="0"/>
              <a:t>2) 918 · 1235 – 918 ·1225 = 9180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4000" b="1" dirty="0" smtClean="0"/>
              <a:t> </a:t>
            </a:r>
          </a:p>
          <a:p>
            <a:pPr marL="0" indent="0">
              <a:buNone/>
            </a:pPr>
            <a:r>
              <a:rPr lang="ru-RU" sz="4000" b="1" dirty="0" smtClean="0"/>
              <a:t>3) 56 · 68 + 56 · 19 - 56 · 87 = 0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</a:p>
          <a:p>
            <a:pPr marL="0" indent="0">
              <a:buNone/>
            </a:pPr>
            <a:r>
              <a:rPr lang="ru-RU" sz="4000" b="1" dirty="0" smtClean="0"/>
              <a:t>4) </a:t>
            </a:r>
            <a:r>
              <a:rPr lang="ru-RU" sz="4000" b="1" dirty="0"/>
              <a:t>175 · 5 + 175 ·2 + 175 ·3 </a:t>
            </a:r>
            <a:r>
              <a:rPr lang="ru-RU" sz="4000" b="1" dirty="0" smtClean="0"/>
              <a:t>=1750 </a:t>
            </a:r>
            <a:r>
              <a:rPr lang="ru-RU" sz="4000" b="1" dirty="0"/>
              <a:t> </a:t>
            </a: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</a:p>
          <a:p>
            <a:pPr marL="0" indent="0">
              <a:buNone/>
            </a:pPr>
            <a:r>
              <a:rPr lang="ru-RU" sz="4000" b="1" dirty="0" smtClean="0"/>
              <a:t>5) 82 · 7= 574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120401"/>
              </p:ext>
            </p:extLst>
          </p:nvPr>
        </p:nvGraphicFramePr>
        <p:xfrm>
          <a:off x="1259632" y="4509120"/>
          <a:ext cx="5400600" cy="1053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  <a:gridCol w="1080120"/>
                <a:gridCol w="1183794"/>
                <a:gridCol w="976446"/>
                <a:gridCol w="1080120"/>
              </a:tblGrid>
              <a:tr h="43329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 Black" pitchFamily="34" charset="0"/>
                        </a:rPr>
                        <a:t>630</a:t>
                      </a:r>
                      <a:endParaRPr lang="ru-RU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 Black" pitchFamily="34" charset="0"/>
                        </a:rPr>
                        <a:t>0</a:t>
                      </a:r>
                      <a:endParaRPr lang="ru-RU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 Black" pitchFamily="34" charset="0"/>
                        </a:rPr>
                        <a:t>9180</a:t>
                      </a:r>
                      <a:endParaRPr lang="ru-RU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 Black" pitchFamily="34" charset="0"/>
                        </a:rPr>
                        <a:t>1750</a:t>
                      </a:r>
                      <a:endParaRPr lang="ru-RU" sz="2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 Black" pitchFamily="34" charset="0"/>
                        </a:rPr>
                        <a:t>574</a:t>
                      </a:r>
                      <a:endParaRPr lang="ru-RU" sz="20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6199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331640" y="4888117"/>
            <a:ext cx="5832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Arial Black" pitchFamily="34" charset="0"/>
              </a:rPr>
              <a:t>С   П    О   Р   Т</a:t>
            </a:r>
            <a:endParaRPr lang="ru-RU" sz="48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39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1" name="выглянуло солнышко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B4DFF0"/>
              </a:clrFrom>
              <a:clrTo>
                <a:srgbClr val="B4DF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8" t="13841" r="20752" b="7246"/>
          <a:stretch>
            <a:fillRect/>
          </a:stretch>
        </p:blipFill>
        <p:spPr bwMode="auto">
          <a:xfrm>
            <a:off x="9144000" y="3141663"/>
            <a:ext cx="2016125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viglyanulo_solnishko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75613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063303"/>
      </p:ext>
    </p:extLst>
  </p:cSld>
  <p:clrMapOvr>
    <a:masterClrMapping/>
  </p:clrMapOvr>
  <p:transition spd="med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2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046 -0.01063 L -0.92518 -0.4511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36" y="-220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1" presetID="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92517 -0.4511 L -0.2401 -0.4511 L -0.2401 0.15723 L -0.92517 0.15723 L -0.92517 -0.4511 Z " pathEditMode="relative" rAng="0" ptsTypes="FFFFF">
                                      <p:cBhvr>
                                        <p:cTn id="12" dur="5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53" y="304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92518 -0.4511 L -0.60226 -0.4511 " pathEditMode="relative" ptsTypes="AA">
                                      <p:cBhvr>
                                        <p:cTn id="15" dur="2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2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0226 -0.4511 C -0.40764 -0.4511 -0.24705 -0.38566 -0.24705 -0.3052 C -0.24705 -0.21063 -0.42483 -0.17641 -0.53195 -0.16231 L -0.67257 -0.14728 C -0.77969 -0.13225 -0.95573 -0.09618 -0.95573 0.01087 C -0.95573 0.07931 -0.79653 0.15677 -0.60226 0.15677 C -0.40764 0.15677 -0.24705 0.07931 -0.24705 0.01087 C -0.24705 -0.09618 -0.42483 -0.13225 -0.53195 -0.14728 L -0.67257 -0.16231 C -0.77969 -0.17641 -0.95573 -0.21063 -0.95573 -0.3052 C -0.95573 -0.38566 -0.79653 -0.4511 -0.60226 -0.4511 Z " pathEditMode="relative" rAng="0" ptsTypes="ffFffffFfff">
                                      <p:cBhvr>
                                        <p:cTn id="18" dur="5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303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20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0226 -0.4511 C -0.41355 -0.4511 -0.25955 -0.30774 -0.25955 -0.13133 C -0.25955 0.04486 -0.41355 0.18844 -0.60226 0.18844 C -0.79115 0.18844 -0.9448 0.04486 -0.9448 -0.13133 C -0.9448 -0.30774 -0.79115 -0.4511 -0.60226 -0.4511 Z " pathEditMode="relative" rAng="0" ptsTypes="fffff">
                                      <p:cBhvr>
                                        <p:cTn id="21" dur="5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0225 -0.4511 C -0.62448 -0.44925 -0.65347 -0.44601 -0.67535 -0.44254 C -0.69722 -0.43908 -0.71232 -0.43815 -0.73403 -0.42983 C -0.75573 -0.4215 -0.7835 -0.40809 -0.80555 -0.39191 C -0.8276 -0.37572 -0.84861 -0.35491 -0.8658 -0.33272 C -0.88298 -0.31052 -0.89705 -0.28902 -0.90868 -0.25873 C -0.92031 -0.22844 -0.93264 -0.1852 -0.93559 -0.15098 C -0.93854 -0.11676 -0.93368 -0.08185 -0.92604 -0.05364 C -0.9184 -0.02544 -0.90364 -0.00578 -0.88958 0.01826 C -0.87552 0.04231 -0.8717 0.06867 -0.84201 0.09017 C -0.81232 0.11167 -0.7592 0.13503 -0.7118 0.14728 C -0.66441 0.15954 -0.60121 0.16393 -0.55781 0.16416 C -0.51441 0.16439 -0.48489 0.16023 -0.45156 0.14936 C -0.41823 0.1385 -0.38264 0.12069 -0.35781 0.0985 C -0.33298 0.0763 -0.31962 0.04832 -0.30225 0.01618 C -0.28489 -0.01596 -0.2592 -0.05341 -0.25312 -0.09387 C -0.24705 -0.13457 -0.25069 -0.18335 -0.2658 -0.22705 C -0.2809 -0.27075 -0.31823 -0.32601 -0.34357 -0.35584 C -0.36892 -0.38567 -0.38524 -0.39052 -0.41823 -0.40671 C -0.45121 -0.42289 -0.51146 -0.44555 -0.54201 -0.45318 C -0.57257 -0.46081 -0.58003 -0.45295 -0.60225 -0.4511 Z " pathEditMode="relative" ptsTypes="aaaaaaaaaaaaaaaaaaaaa">
                                      <p:cBhvr>
                                        <p:cTn id="24" dur="5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0225 -0.4511 C -0.63576 -0.44717 -0.69427 -0.44301 -0.72604 -0.43422 C -0.75781 -0.42543 -0.771 -0.41503 -0.79271 -0.39815 C -0.81441 -0.38127 -0.83715 -0.35884 -0.85625 -0.33272 C -0.87535 -0.30659 -0.896 -0.27006 -0.90712 -0.24185 C -0.91823 -0.21387 -0.92135 -0.19491 -0.92291 -0.16347 C -0.92448 -0.13202 -0.92378 -0.08717 -0.91666 -0.05364 C -0.90955 -0.02012 -0.89705 0.01248 -0.88003 0.03699 C -0.86302 0.06196 -0.84166 0.07399 -0.81493 0.09433 C -0.78819 0.11445 -0.75573 0.14497 -0.71979 0.15769 C -0.68385 0.17017 -0.64722 0.17318 -0.59913 0.17017 C -0.55104 0.16763 -0.46719 0.15144 -0.4309 0.14058 C -0.39462 0.13017 -0.39722 0.11977 -0.3816 0.10705 C -0.36597 0.09433 -0.3559 0.08763 -0.33715 0.06474 C -0.3184 0.04185 -0.28472 -0.00069 -0.26892 -0.03029 C -0.25312 -0.05989 -0.24045 -0.06913 -0.24201 -0.11283 C -0.24357 -0.15653 -0.26545 -0.25827 -0.27847 -0.29249 C -0.29149 -0.32671 -0.30278 -0.30243 -0.31979 -0.31792 C -0.3368 -0.33341 -0.346 -0.36231 -0.38003 -0.38543 C -0.41406 -0.40856 -0.48854 -0.44647 -0.52448 -0.45734 C -0.56041 -0.46821 -0.56875 -0.45503 -0.60225 -0.4511 Z " pathEditMode="relative" ptsTypes="aaaaaaaaaaaaaaaaaaaaa">
                                      <p:cBhvr>
                                        <p:cTn id="27" dur="5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0226 -0.4511 C -0.7783 -0.45433 -0.95434 -0.45734 -0.93403 -0.45526 C -0.91372 -0.45318 -0.59462 -0.44162 -0.48004 -0.43838 C -0.36545 -0.43514 -0.17205 -0.43607 -0.2467 -0.4363 C -0.32135 -0.43653 -0.85504 -0.43861 -0.92778 -0.44046 C -1.00052 -0.44231 -0.72413 -0.44509 -0.68333 -0.44694 " pathEditMode="relative" rAng="0" ptsTypes="aaaaaA">
                                      <p:cBhvr>
                                        <p:cTn id="30" dur="5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32" presetID="1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0225 -0.4511 L -0.29479 0.18867 L -0.90902 0.18867 L -0.60225 -0.4511 Z " pathEditMode="relative" rAng="0" ptsTypes="FFFF">
                                      <p:cBhvr>
                                        <p:cTn id="33" dur="5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31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0226 -0.4511 L -0.59427 -0.06312 " pathEditMode="relative" rAng="0" ptsTypes="AA">
                                      <p:cBhvr>
                                        <p:cTn id="36" dur="3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" y="193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44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9427 -0.06312 L -0.23194 -0.4196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08" y="-178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4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194 -0.41965 L -0.58628 -0.06312 " pathEditMode="relative" ptsTypes="AA">
                                      <p:cBhvr>
                                        <p:cTn id="48" dur="2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1000"/>
                            </p:stCondLst>
                            <p:childTnLst>
                              <p:par>
                                <p:cTn id="5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9427 -0.06312 L -0.93281 -0.4513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27" y="-194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3000"/>
                            </p:stCondLst>
                            <p:childTnLst>
                              <p:par>
                                <p:cTn id="53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92518 -0.4511 C -0.94983 -0.42312 -0.97743 -0.39491 -0.98993 -0.35953 C -1.00209 -0.32115 -1.00868 -0.27537 -1.01441 -0.22959 C -1.02066 -0.18381 -1.01441 -0.1452 -1.00868 -0.10312 C -1.00209 -0.06404 -0.99306 -0.02196 -0.97118 0.01295 C -0.95296 0.04833 -0.92205 0.07653 -0.88837 0.09781 C -0.85712 0.11862 -0.82014 0.13272 -0.78334 0.13989 C -0.74653 0.14682 -0.70938 0.14682 -0.67483 0.13989 C -0.63785 0.13272 -0.60434 0.11492 -0.57639 0.08694 C -0.54844 0.06243 -0.52379 0.03075 -0.51146 -0.00786 C -0.49618 -0.04323 -0.49028 -0.09202 -0.49028 -0.1311 C -0.48681 -0.16971 -0.49028 -0.21549 -0.50556 -0.25387 C -0.52101 -0.28948 -0.54844 -0.31745 -0.58577 -0.33156 C -0.62309 -0.34196 -0.6599 -0.32786 -0.68438 -0.30335 C -0.70591 -0.27907 -0.72136 -0.24 -0.72483 -0.19468 C -0.72483 -0.1489 -0.72136 -0.10682 -0.70591 -0.07144 C -0.69046 -0.03584 -0.69358 -0.02913 -0.63195 0.01665 C -0.57639 0.06613 -0.52101 0.05203 -0.48681 0.05503 C -0.45313 0.05503 -0.42552 0.04116 -0.39132 0.02705 C -0.35382 0.00994 -0.32344 -0.02196 -0.30157 -0.04994 C -0.27986 -0.07815 -0.27101 -0.11352 -0.25851 -0.16971 C -0.24948 -0.22589 -0.24948 -0.25387 -0.24948 -0.29664 C -0.24948 -0.33873 -0.24948 -0.38104 -0.24948 -0.42312 " pathEditMode="relative" rAng="0" ptsTypes="fffffffffffffffffffffff">
                                      <p:cBhvr>
                                        <p:cTn id="54" dur="5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10" y="298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194 -0.41965 L -1.22448 0.06289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635" y="24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">
                <p:cTn id="5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51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3863">
            <a:off x="611560" y="520341"/>
            <a:ext cx="3143086" cy="23747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04664"/>
            <a:ext cx="3791563" cy="5805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616624" cy="757039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effectLst/>
              </a:rPr>
              <a:t>Задание №3</a:t>
            </a:r>
            <a:endParaRPr lang="ru-RU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8600" y="2276872"/>
            <a:ext cx="6168130" cy="43204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>
                <a:solidFill>
                  <a:schemeClr val="bg1"/>
                </a:solidFill>
                <a:latin typeface="Arial Black" pitchFamily="34" charset="0"/>
              </a:rPr>
              <a:t>В школу привезли фрукты, 17 ящиков с яблоками по 16 кг в каждом ящике и 23 ящика с мандаринами, по 16 кг в каждом ящике. Сколько всего килограмм фруктов привезли в школу?</a:t>
            </a:r>
            <a:endParaRPr lang="ru-RU" sz="24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41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ru-RU" dirty="0" smtClean="0"/>
              <a:t>Найди ошибку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915816" y="87015"/>
            <a:ext cx="2374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Задание №4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1124744"/>
            <a:ext cx="7689926" cy="5216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4 · 25 ·3 = 300;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7 · 125 · 8 = 700;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316 ·5 - 216</a:t>
            </a:r>
            <a:r>
              <a:rPr lang="ru-RU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· 5 = 50;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62 · 3 + 38 · 3 = 300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242358" y="3933056"/>
            <a:ext cx="864096" cy="864096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524328" y="3356992"/>
            <a:ext cx="13388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atin typeface="Arial" pitchFamily="34" charset="0"/>
                <a:cs typeface="Arial" pitchFamily="34" charset="0"/>
              </a:rPr>
              <a:t>500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508104" y="2708920"/>
            <a:ext cx="1512168" cy="7920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572944" y="2060848"/>
            <a:ext cx="17235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atin typeface="Arial" pitchFamily="34" charset="0"/>
                <a:cs typeface="Arial" pitchFamily="34" charset="0"/>
              </a:rPr>
              <a:t>7000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56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223146"/>
            <a:ext cx="6336704" cy="517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87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79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90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ятно 1 14"/>
          <p:cNvSpPr/>
          <p:nvPr/>
        </p:nvSpPr>
        <p:spPr>
          <a:xfrm>
            <a:off x="3873174" y="-27830"/>
            <a:ext cx="5472608" cy="3384376"/>
          </a:xfrm>
          <a:prstGeom prst="irregularSeal1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-180528" y="-27830"/>
            <a:ext cx="8609575" cy="3384376"/>
            <a:chOff x="1142784" y="1567494"/>
            <a:chExt cx="8609575" cy="3384376"/>
          </a:xfrm>
        </p:grpSpPr>
        <p:sp>
          <p:nvSpPr>
            <p:cNvPr id="6" name="Пятно 1 5"/>
            <p:cNvSpPr/>
            <p:nvPr/>
          </p:nvSpPr>
          <p:spPr>
            <a:xfrm>
              <a:off x="1142784" y="1567494"/>
              <a:ext cx="5472608" cy="3384376"/>
            </a:xfrm>
            <a:prstGeom prst="irregularSeal1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113221" y="2719549"/>
              <a:ext cx="363913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5400" b="1" i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Витамины</a:t>
              </a:r>
              <a:endParaRPr lang="ru-RU" sz="5400" b="1" i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700660" y="1124744"/>
            <a:ext cx="9415956" cy="5328592"/>
            <a:chOff x="-3115764" y="-329357"/>
            <a:chExt cx="9415956" cy="5328592"/>
          </a:xfrm>
        </p:grpSpPr>
        <p:sp>
          <p:nvSpPr>
            <p:cNvPr id="13" name="Пятно 1 12"/>
            <p:cNvSpPr/>
            <p:nvPr/>
          </p:nvSpPr>
          <p:spPr>
            <a:xfrm>
              <a:off x="827584" y="1614859"/>
              <a:ext cx="5472608" cy="3384376"/>
            </a:xfrm>
            <a:prstGeom prst="irregularSeal1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-3115764" y="-329357"/>
              <a:ext cx="320793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5400" b="1" i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Аппетит</a:t>
              </a:r>
              <a:endParaRPr lang="ru-RU" sz="5400" b="1" i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0216" y="2924944"/>
            <a:ext cx="8622970" cy="3384376"/>
            <a:chOff x="394370" y="260648"/>
            <a:chExt cx="8622970" cy="3384376"/>
          </a:xfrm>
        </p:grpSpPr>
        <p:sp>
          <p:nvSpPr>
            <p:cNvPr id="10" name="Пятно 1 9"/>
            <p:cNvSpPr/>
            <p:nvPr/>
          </p:nvSpPr>
          <p:spPr>
            <a:xfrm>
              <a:off x="394370" y="260648"/>
              <a:ext cx="5472608" cy="3384376"/>
            </a:xfrm>
            <a:prstGeom prst="irregularSeal1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6214329" y="1635187"/>
              <a:ext cx="280301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5400" b="1" i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Фрукты</a:t>
              </a:r>
              <a:endParaRPr lang="ru-RU" sz="5400" b="1" i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1547664" y="4005064"/>
            <a:ext cx="22333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Спорт</a:t>
            </a:r>
            <a:endParaRPr lang="ru-RU" sz="5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594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88969"/>
            <a:ext cx="8229600" cy="4525963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ru-RU" b="1" dirty="0" smtClean="0"/>
              <a:t>Своей </a:t>
            </a:r>
            <a:r>
              <a:rPr lang="ru-RU" b="1" dirty="0"/>
              <a:t>работой на уроке я </a:t>
            </a:r>
            <a:r>
              <a:rPr lang="ru-RU" b="1" dirty="0" smtClean="0"/>
              <a:t>…   </a:t>
            </a:r>
          </a:p>
          <a:p>
            <a:pPr lvl="0">
              <a:lnSpc>
                <a:spcPct val="150000"/>
              </a:lnSpc>
            </a:pPr>
            <a:r>
              <a:rPr lang="ru-RU" b="1" dirty="0" smtClean="0"/>
              <a:t>Урок </a:t>
            </a:r>
            <a:r>
              <a:rPr lang="ru-RU" b="1" dirty="0"/>
              <a:t>для меня </a:t>
            </a:r>
            <a:r>
              <a:rPr lang="ru-RU" b="1" dirty="0" smtClean="0"/>
              <a:t>показался…</a:t>
            </a:r>
            <a:endParaRPr lang="ru-RU" b="1" dirty="0">
              <a:solidFill>
                <a:srgbClr val="0070C0"/>
              </a:solidFill>
            </a:endParaRPr>
          </a:p>
          <a:p>
            <a:pPr lvl="0">
              <a:lnSpc>
                <a:spcPct val="150000"/>
              </a:lnSpc>
            </a:pPr>
            <a:r>
              <a:rPr lang="ru-RU" b="1" dirty="0"/>
              <a:t>За урок </a:t>
            </a:r>
            <a:r>
              <a:rPr lang="ru-RU" b="1" dirty="0" smtClean="0"/>
              <a:t>я…</a:t>
            </a:r>
            <a:endParaRPr lang="ru-RU" b="1" dirty="0">
              <a:solidFill>
                <a:srgbClr val="0070C0"/>
              </a:solidFill>
            </a:endParaRPr>
          </a:p>
          <a:p>
            <a:pPr lvl="0">
              <a:lnSpc>
                <a:spcPct val="150000"/>
              </a:lnSpc>
            </a:pPr>
            <a:r>
              <a:rPr lang="ru-RU" b="1" dirty="0"/>
              <a:t>Материал урока мне </a:t>
            </a:r>
            <a:r>
              <a:rPr lang="ru-RU" b="1" dirty="0" smtClean="0"/>
              <a:t>был…</a:t>
            </a:r>
          </a:p>
          <a:p>
            <a:pPr lvl="0">
              <a:lnSpc>
                <a:spcPct val="150000"/>
              </a:lnSpc>
            </a:pPr>
            <a:r>
              <a:rPr lang="ru-RU" b="1" dirty="0" smtClean="0"/>
              <a:t>Чтобы закрепить материал урока мне надо …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410371" y="188640"/>
            <a:ext cx="43439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</a:rPr>
              <a:t>Рефлексия</a:t>
            </a:r>
            <a:endParaRPr lang="ru-RU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94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780928"/>
            <a:ext cx="3806857" cy="3024336"/>
          </a:xfrm>
          <a:prstGeom prst="rect">
            <a:avLst/>
          </a:prstGeom>
        </p:spPr>
      </p:pic>
      <p:sp>
        <p:nvSpPr>
          <p:cNvPr id="6" name="Вертикальный свиток 5"/>
          <p:cNvSpPr/>
          <p:nvPr/>
        </p:nvSpPr>
        <p:spPr>
          <a:xfrm>
            <a:off x="509861" y="1412776"/>
            <a:ext cx="4464496" cy="4824536"/>
          </a:xfrm>
          <a:prstGeom prst="vertic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1"/>
                </a:solidFill>
                <a:latin typeface="Arial Black" pitchFamily="34" charset="0"/>
              </a:rPr>
              <a:t>§ 17, № 445</a:t>
            </a:r>
            <a:endParaRPr lang="ru-RU" sz="60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64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95288" y="115888"/>
            <a:ext cx="8748712" cy="2736850"/>
            <a:chOff x="395288" y="115888"/>
            <a:chExt cx="8748712" cy="2736850"/>
          </a:xfrm>
        </p:grpSpPr>
        <p:sp>
          <p:nvSpPr>
            <p:cNvPr id="6" name="AutoShape 8"/>
            <p:cNvSpPr>
              <a:spLocks noChangeArrowheads="1"/>
            </p:cNvSpPr>
            <p:nvPr/>
          </p:nvSpPr>
          <p:spPr bwMode="auto">
            <a:xfrm>
              <a:off x="395288" y="115888"/>
              <a:ext cx="2808287" cy="2736850"/>
            </a:xfrm>
            <a:prstGeom prst="sun">
              <a:avLst>
                <a:gd name="adj" fmla="val 25000"/>
              </a:avLst>
            </a:prstGeom>
            <a:gradFill rotWithShape="1">
              <a:gsLst>
                <a:gs pos="0">
                  <a:srgbClr val="FF9900"/>
                </a:gs>
                <a:gs pos="50000">
                  <a:srgbClr val="FFFF00"/>
                </a:gs>
                <a:gs pos="100000">
                  <a:srgbClr val="FF9900"/>
                </a:gs>
              </a:gsLst>
              <a:lin ang="5400000" scaled="1"/>
            </a:gra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9600" dirty="0">
                  <a:solidFill>
                    <a:srgbClr val="0000FF"/>
                  </a:solidFill>
                  <a:sym typeface="Wingdings" pitchFamily="2" charset="2"/>
                </a:rPr>
                <a:t></a:t>
              </a:r>
              <a:endParaRPr lang="ru-RU" sz="9600" dirty="0">
                <a:solidFill>
                  <a:srgbClr val="0000FF"/>
                </a:solidFill>
              </a:endParaRPr>
            </a:p>
          </p:txBody>
        </p:sp>
        <p:sp>
          <p:nvSpPr>
            <p:cNvPr id="7" name="AutoShape 9"/>
            <p:cNvSpPr>
              <a:spLocks noChangeArrowheads="1"/>
            </p:cNvSpPr>
            <p:nvPr/>
          </p:nvSpPr>
          <p:spPr bwMode="auto">
            <a:xfrm>
              <a:off x="3348038" y="115888"/>
              <a:ext cx="2808287" cy="2736850"/>
            </a:xfrm>
            <a:prstGeom prst="sun">
              <a:avLst>
                <a:gd name="adj" fmla="val 25000"/>
              </a:avLst>
            </a:prstGeom>
            <a:gradFill rotWithShape="1">
              <a:gsLst>
                <a:gs pos="0">
                  <a:srgbClr val="FF9900"/>
                </a:gs>
                <a:gs pos="50000">
                  <a:srgbClr val="FFFF00"/>
                </a:gs>
                <a:gs pos="100000">
                  <a:srgbClr val="FF9900"/>
                </a:gs>
              </a:gsLst>
              <a:lin ang="5400000" scaled="1"/>
            </a:gra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9600" dirty="0">
                  <a:solidFill>
                    <a:srgbClr val="0000FF"/>
                  </a:solidFill>
                  <a:sym typeface="Wingdings" pitchFamily="2" charset="2"/>
                </a:rPr>
                <a:t></a:t>
              </a:r>
              <a:endParaRPr lang="ru-RU" sz="9600" dirty="0">
                <a:solidFill>
                  <a:srgbClr val="0000FF"/>
                </a:solidFill>
              </a:endParaRPr>
            </a:p>
          </p:txBody>
        </p:sp>
        <p:sp>
          <p:nvSpPr>
            <p:cNvPr id="8" name="AutoShape 10"/>
            <p:cNvSpPr>
              <a:spLocks noChangeArrowheads="1"/>
            </p:cNvSpPr>
            <p:nvPr/>
          </p:nvSpPr>
          <p:spPr bwMode="auto">
            <a:xfrm>
              <a:off x="6335713" y="115888"/>
              <a:ext cx="2808287" cy="2736850"/>
            </a:xfrm>
            <a:prstGeom prst="sun">
              <a:avLst>
                <a:gd name="adj" fmla="val 25000"/>
              </a:avLst>
            </a:prstGeom>
            <a:gradFill rotWithShape="1">
              <a:gsLst>
                <a:gs pos="0">
                  <a:srgbClr val="FF9900"/>
                </a:gs>
                <a:gs pos="50000">
                  <a:srgbClr val="FFFF00"/>
                </a:gs>
                <a:gs pos="100000">
                  <a:srgbClr val="FF9900"/>
                </a:gs>
              </a:gsLst>
              <a:lin ang="5400000" scaled="1"/>
            </a:gra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9600" dirty="0">
                  <a:solidFill>
                    <a:srgbClr val="0000FF"/>
                  </a:solidFill>
                  <a:sym typeface="Wingdings" pitchFamily="2" charset="2"/>
                </a:rPr>
                <a:t></a:t>
              </a:r>
              <a:endParaRPr lang="ru-RU" sz="9600" dirty="0">
                <a:solidFill>
                  <a:srgbClr val="0000FF"/>
                </a:solidFill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224017" y="3645024"/>
            <a:ext cx="59522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урок!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632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476672"/>
            <a:ext cx="6696744" cy="453650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Учиться можно только весело. </a:t>
            </a:r>
            <a:b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Чтобы переваривать знания, надо </a:t>
            </a:r>
            <a:b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поглощать их с аппетитом!</a:t>
            </a:r>
            <a:b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20072" y="4725144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Анатоль Франс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74216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128" y="1260301"/>
            <a:ext cx="7848872" cy="136815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5400" dirty="0" smtClean="0">
                <a:solidFill>
                  <a:srgbClr val="2017CF"/>
                </a:solidFill>
                <a:latin typeface="Arial Black" pitchFamily="34" charset="0"/>
              </a:rPr>
              <a:t>Кла</a:t>
            </a:r>
            <a:r>
              <a:rPr lang="ru-RU" sz="5400" u="sng" dirty="0" smtClean="0">
                <a:solidFill>
                  <a:srgbClr val="FF0000"/>
                </a:solidFill>
                <a:latin typeface="Arial Black" pitchFamily="34" charset="0"/>
              </a:rPr>
              <a:t>сс</a:t>
            </a:r>
            <a:r>
              <a:rPr lang="ru-RU" sz="5400" dirty="0" smtClean="0">
                <a:solidFill>
                  <a:srgbClr val="2017CF"/>
                </a:solidFill>
                <a:latin typeface="Arial Black" pitchFamily="34" charset="0"/>
              </a:rPr>
              <a:t>ная р</a:t>
            </a:r>
            <a:r>
              <a:rPr lang="ru-RU" sz="5400" u="sng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5400" dirty="0" smtClean="0">
                <a:solidFill>
                  <a:srgbClr val="2017CF"/>
                </a:solidFill>
                <a:latin typeface="Arial Black" pitchFamily="34" charset="0"/>
              </a:rPr>
              <a:t>бота</a:t>
            </a:r>
            <a:endParaRPr lang="ru-RU" sz="5400" dirty="0">
              <a:solidFill>
                <a:srgbClr val="2017CF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764704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03.12</a:t>
            </a:r>
            <a:endParaRPr lang="ru-RU" sz="4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708920"/>
            <a:ext cx="4010792" cy="3008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32158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229600" cy="4525963"/>
          </a:xfrm>
        </p:spPr>
        <p:txBody>
          <a:bodyPr/>
          <a:lstStyle/>
          <a:p>
            <a:pPr marL="514350" indent="-514350" algn="ctr">
              <a:lnSpc>
                <a:spcPct val="150000"/>
              </a:lnSpc>
              <a:buFont typeface="+mj-lt"/>
              <a:buAutoNum type="arabicParenR"/>
            </a:pPr>
            <a:r>
              <a:rPr lang="ru-RU" sz="8000" i="1" dirty="0" smtClean="0"/>
              <a:t> 1</a:t>
            </a:r>
            <a:r>
              <a:rPr lang="ru-RU" sz="8000" dirty="0" smtClean="0"/>
              <a:t>5м2=30;</a:t>
            </a:r>
          </a:p>
          <a:p>
            <a:pPr marL="514350" indent="-514350" algn="ctr">
              <a:lnSpc>
                <a:spcPct val="150000"/>
              </a:lnSpc>
              <a:buFont typeface="+mj-lt"/>
              <a:buAutoNum type="arabicParenR"/>
            </a:pPr>
            <a:r>
              <a:rPr lang="ru-RU" sz="8000" dirty="0" smtClean="0"/>
              <a:t> 60х3=180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594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ru-RU" dirty="0" smtClean="0"/>
              <a:t>Из истории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229600" cy="4525963"/>
          </a:xfrm>
        </p:spPr>
        <p:txBody>
          <a:bodyPr/>
          <a:lstStyle/>
          <a:p>
            <a:r>
              <a:rPr lang="ru-RU" dirty="0" smtClean="0"/>
              <a:t>Знак умножения чаще всего писали как букву </a:t>
            </a:r>
            <a:r>
              <a:rPr lang="ru-RU" sz="4000" b="1" dirty="0" smtClean="0"/>
              <a:t>М</a:t>
            </a:r>
            <a:r>
              <a:rPr lang="ru-RU" dirty="0" smtClean="0"/>
              <a:t>;</a:t>
            </a:r>
          </a:p>
          <a:p>
            <a:r>
              <a:rPr lang="ru-RU" dirty="0" smtClean="0"/>
              <a:t>Затем в 1631 году Уильям </a:t>
            </a:r>
            <a:r>
              <a:rPr lang="ru-RU" dirty="0" err="1" smtClean="0"/>
              <a:t>Отред</a:t>
            </a:r>
            <a:r>
              <a:rPr lang="ru-RU" dirty="0" smtClean="0"/>
              <a:t> (Англия) в виде косого крестика </a:t>
            </a:r>
            <a:r>
              <a:rPr lang="en-US" sz="4800" b="1" dirty="0" smtClean="0"/>
              <a:t>x</a:t>
            </a:r>
            <a:r>
              <a:rPr lang="ru-RU" dirty="0" smtClean="0"/>
              <a:t>;</a:t>
            </a:r>
          </a:p>
          <a:p>
            <a:r>
              <a:rPr lang="ru-RU" dirty="0" smtClean="0"/>
              <a:t>В конце </a:t>
            </a:r>
            <a:r>
              <a:rPr lang="en-US" b="1" i="1" dirty="0" smtClean="0"/>
              <a:t>XVII</a:t>
            </a:r>
            <a:r>
              <a:rPr lang="ru-RU" b="1" i="1" dirty="0" smtClean="0"/>
              <a:t> века Лейбниц </a:t>
            </a:r>
            <a:r>
              <a:rPr lang="ru-RU" dirty="0" smtClean="0"/>
              <a:t>заменил </a:t>
            </a:r>
            <a:r>
              <a:rPr lang="ru-RU" u="sng" dirty="0" smtClean="0"/>
              <a:t>крестик на точку </a:t>
            </a:r>
            <a:r>
              <a:rPr lang="ru-RU" dirty="0" smtClean="0"/>
              <a:t> </a:t>
            </a:r>
            <a:r>
              <a:rPr lang="ru-RU" sz="4000" b="1" dirty="0" smtClean="0"/>
              <a:t>· </a:t>
            </a:r>
            <a:r>
              <a:rPr lang="ru-RU" dirty="0" smtClean="0"/>
              <a:t>, чтобы не путать с буквой </a:t>
            </a:r>
            <a:r>
              <a:rPr lang="ru-RU" b="1" dirty="0" smtClean="0"/>
              <a:t>Х</a:t>
            </a:r>
            <a:r>
              <a:rPr lang="ru-RU" dirty="0" smtClean="0"/>
              <a:t>.            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539876"/>
            <a:ext cx="2712449" cy="193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3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147" y="4845624"/>
            <a:ext cx="2524097" cy="20052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Математическая разминка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1203296"/>
            <a:ext cx="30963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arenR"/>
            </a:pPr>
            <a:r>
              <a:rPr lang="ru-RU" sz="2800" b="1" dirty="0" smtClean="0">
                <a:latin typeface="Arial Black" pitchFamily="34" charset="0"/>
              </a:rPr>
              <a:t> </a:t>
            </a:r>
            <a:r>
              <a:rPr lang="ru-RU" sz="3200" b="1" dirty="0" smtClean="0">
                <a:latin typeface="Arial Black" pitchFamily="34" charset="0"/>
              </a:rPr>
              <a:t>5 · 20 =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ru-RU" sz="3200" b="1" dirty="0" smtClean="0">
                <a:latin typeface="Arial Black" pitchFamily="34" charset="0"/>
              </a:rPr>
              <a:t> 25 · 4 =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ru-RU" sz="3200" b="1" dirty="0" smtClean="0">
                <a:latin typeface="Arial Black" pitchFamily="34" charset="0"/>
              </a:rPr>
              <a:t> 125 · 8 =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 Black" pitchFamily="34" charset="0"/>
              </a:rPr>
              <a:t> </a:t>
            </a:r>
            <a:r>
              <a:rPr lang="ru-RU" sz="2800" b="1" dirty="0" smtClean="0">
                <a:latin typeface="Arial Black" pitchFamily="34" charset="0"/>
              </a:rPr>
              <a:t> 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99222" y="1894223"/>
            <a:ext cx="33197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 Black" pitchFamily="34" charset="0"/>
              </a:rPr>
              <a:t>5) 4 · 9 · 25 =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 Black" pitchFamily="34" charset="0"/>
              </a:rPr>
              <a:t>6) 125 · 8 · 4 =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7339" y="2094278"/>
            <a:ext cx="14847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Arial Black" pitchFamily="34" charset="0"/>
              </a:rPr>
              <a:t>100 </a:t>
            </a:r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И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71800" y="2757567"/>
            <a:ext cx="17363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Arial Black" pitchFamily="34" charset="0"/>
              </a:rPr>
              <a:t>1000 </a:t>
            </a:r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В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11367" y="1405760"/>
            <a:ext cx="11881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tx2"/>
                </a:solidFill>
                <a:latin typeface="Arial Black" pitchFamily="34" charset="0"/>
              </a:rPr>
              <a:t>50 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84414" y="1394083"/>
            <a:ext cx="14847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Arial Black" pitchFamily="34" charset="0"/>
              </a:rPr>
              <a:t>100 </a:t>
            </a:r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И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50195" y="2036719"/>
            <a:ext cx="1531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Arial Black" pitchFamily="34" charset="0"/>
              </a:rPr>
              <a:t>900 </a:t>
            </a:r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М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17213" y="2757567"/>
            <a:ext cx="141737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Arial Black" pitchFamily="34" charset="0"/>
              </a:rPr>
              <a:t>4000 </a:t>
            </a:r>
          </a:p>
          <a:p>
            <a:r>
              <a:rPr lang="ru-RU" sz="3200" b="1" dirty="0">
                <a:solidFill>
                  <a:schemeClr val="tx2"/>
                </a:solidFill>
                <a:latin typeface="Arial Black" pitchFamily="34" charset="0"/>
              </a:rPr>
              <a:t> </a:t>
            </a:r>
            <a:r>
              <a:rPr lang="ru-RU" sz="3200" b="1" dirty="0" smtClean="0">
                <a:solidFill>
                  <a:schemeClr val="tx2"/>
                </a:solidFill>
                <a:latin typeface="Arial Black" pitchFamily="34" charset="0"/>
              </a:rPr>
              <a:t>     </a:t>
            </a:r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Н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49580" y="3638582"/>
            <a:ext cx="14398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Arial Black" pitchFamily="34" charset="0"/>
              </a:rPr>
              <a:t>400 </a:t>
            </a:r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Т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55976" y="3645138"/>
            <a:ext cx="25058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 Black" pitchFamily="34" charset="0"/>
              </a:rPr>
              <a:t>25 · 4 · 4 =</a:t>
            </a:r>
            <a:endParaRPr lang="ru-RU" sz="3200" b="1" dirty="0">
              <a:latin typeface="Arial Black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37929" y="3503637"/>
            <a:ext cx="3078087" cy="14932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3200" b="1" dirty="0">
                <a:solidFill>
                  <a:prstClr val="black"/>
                </a:solidFill>
                <a:latin typeface="Arial Black" pitchFamily="34" charset="0"/>
              </a:rPr>
              <a:t>7)  25 · 16 =</a:t>
            </a:r>
          </a:p>
          <a:p>
            <a:pPr lvl="0">
              <a:lnSpc>
                <a:spcPct val="150000"/>
              </a:lnSpc>
            </a:pPr>
            <a:r>
              <a:rPr lang="ru-RU" sz="3200" b="1" dirty="0">
                <a:solidFill>
                  <a:prstClr val="black"/>
                </a:solidFill>
                <a:latin typeface="Arial Black" pitchFamily="34" charset="0"/>
              </a:rPr>
              <a:t>8)  24 · 250 =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4657166" y="4412152"/>
            <a:ext cx="27799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 Black" pitchFamily="34" charset="0"/>
              </a:rPr>
              <a:t>6 </a:t>
            </a:r>
            <a:r>
              <a:rPr lang="ru-RU" sz="3200" b="1" dirty="0">
                <a:latin typeface="Arial Black" pitchFamily="34" charset="0"/>
              </a:rPr>
              <a:t>· </a:t>
            </a:r>
            <a:r>
              <a:rPr lang="ru-RU" sz="3200" b="1" dirty="0" smtClean="0">
                <a:latin typeface="Arial Black" pitchFamily="34" charset="0"/>
              </a:rPr>
              <a:t>4</a:t>
            </a:r>
            <a:r>
              <a:rPr lang="ru-RU" sz="3200" b="1" dirty="0">
                <a:latin typeface="Arial Black" pitchFamily="34" charset="0"/>
              </a:rPr>
              <a:t> ·</a:t>
            </a:r>
            <a:r>
              <a:rPr lang="ru-RU" sz="3200" b="1" dirty="0" smtClean="0">
                <a:latin typeface="Arial Black" pitchFamily="34" charset="0"/>
              </a:rPr>
              <a:t> 250 =</a:t>
            </a:r>
            <a:endParaRPr lang="ru-RU" sz="3200" b="1" dirty="0">
              <a:latin typeface="Arial Black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53083" y="4412153"/>
            <a:ext cx="18614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Arial Black" pitchFamily="34" charset="0"/>
              </a:rPr>
              <a:t>6000 </a:t>
            </a:r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Ы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55976" y="1394083"/>
            <a:ext cx="239360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 Black" pitchFamily="34" charset="0"/>
              </a:rPr>
              <a:t>4) 25 · 2 =</a:t>
            </a:r>
          </a:p>
          <a:p>
            <a:endParaRPr lang="ru-RU" dirty="0"/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310949"/>
              </p:ext>
            </p:extLst>
          </p:nvPr>
        </p:nvGraphicFramePr>
        <p:xfrm>
          <a:off x="95671" y="5228295"/>
          <a:ext cx="6360368" cy="1239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5046"/>
                <a:gridCol w="795046"/>
                <a:gridCol w="795046"/>
                <a:gridCol w="795046"/>
                <a:gridCol w="795046"/>
                <a:gridCol w="795046"/>
                <a:gridCol w="795046"/>
                <a:gridCol w="795046"/>
              </a:tblGrid>
              <a:tr h="619956">
                <a:tc>
                  <a:txBody>
                    <a:bodyPr/>
                    <a:lstStyle/>
                    <a:p>
                      <a:r>
                        <a:rPr lang="ru-RU" dirty="0" smtClean="0"/>
                        <a:t>1000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6000</a:t>
                      </a:r>
                      <a:endParaRPr lang="ru-RU" dirty="0"/>
                    </a:p>
                  </a:txBody>
                  <a:tcPr/>
                </a:tc>
              </a:tr>
              <a:tr h="6199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85238" y="5870003"/>
            <a:ext cx="6258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 Black" pitchFamily="34" charset="0"/>
              </a:rPr>
              <a:t>В   И   Т   А  М   И   Н  Ы  </a:t>
            </a:r>
            <a:endParaRPr lang="ru-RU" sz="3600" b="1" dirty="0"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61922" y="147668"/>
            <a:ext cx="2736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Задание №1</a:t>
            </a:r>
            <a:endParaRPr lang="ru-RU" sz="28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25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  <p:bldP spid="12" grpId="0"/>
      <p:bldP spid="13" grpId="0"/>
      <p:bldP spid="14" grpId="0"/>
      <p:bldP spid="18" grpId="0"/>
      <p:bldP spid="19" grpId="0"/>
      <p:bldP spid="20" grpId="0"/>
      <p:bldP spid="10" grpId="0"/>
      <p:bldP spid="21" grpId="0"/>
      <p:bldP spid="23" grpId="0"/>
      <p:bldP spid="24" grpId="0"/>
      <p:bldP spid="22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229600" cy="1143000"/>
          </a:xfrm>
        </p:spPr>
        <p:txBody>
          <a:bodyPr/>
          <a:lstStyle/>
          <a:p>
            <a:r>
              <a:rPr lang="ru-RU" dirty="0" smtClean="0"/>
              <a:t>Свойства умножения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15816" y="674192"/>
            <a:ext cx="29851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 Black" pitchFamily="34" charset="0"/>
              </a:rPr>
              <a:t>Тема урока:</a:t>
            </a:r>
            <a:endParaRPr lang="ru-RU" sz="3200" b="1" dirty="0"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470142"/>
            <a:ext cx="5400600" cy="303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3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Вычислите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137114"/>
            <a:ext cx="7488832" cy="460851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sz="4000" b="1" dirty="0" smtClean="0"/>
              <a:t>1) 49 · 9 + 21 · 9 =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4000" b="1" dirty="0" smtClean="0"/>
              <a:t>2) 918 · 1235 – 918 ·1225 =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4000" b="1" dirty="0" smtClean="0"/>
              <a:t>3) 56 · 68 + 56 · 19 - 56 · 87 =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4000" b="1" dirty="0" smtClean="0"/>
              <a:t>4) </a:t>
            </a:r>
            <a:r>
              <a:rPr lang="ru-RU" sz="4000" b="1" dirty="0"/>
              <a:t>175 · 5 + 175 ·2 + 175 ·3 =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4000" b="1" dirty="0" smtClean="0"/>
              <a:t>5) 82 · 7=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43808" y="0"/>
            <a:ext cx="2736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 Black" pitchFamily="34" charset="0"/>
              </a:rPr>
              <a:t>Задание №2</a:t>
            </a:r>
            <a:endParaRPr lang="ru-RU" sz="2800" b="1" dirty="0">
              <a:latin typeface="Arial Black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764" y="224368"/>
            <a:ext cx="2352629" cy="176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42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резентация МАТЕМАТИ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Презентация МАТЕМАТИ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594</TotalTime>
  <Words>590</Words>
  <Application>Microsoft Office PowerPoint</Application>
  <PresentationFormat>Экран (4:3)</PresentationFormat>
  <Paragraphs>129</Paragraphs>
  <Slides>23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23</vt:i4>
      </vt:variant>
    </vt:vector>
  </HeadingPairs>
  <TitlesOfParts>
    <vt:vector size="34" baseType="lpstr">
      <vt:lpstr>Arial</vt:lpstr>
      <vt:lpstr>Arial Black</vt:lpstr>
      <vt:lpstr>Calibri</vt:lpstr>
      <vt:lpstr>Georgia</vt:lpstr>
      <vt:lpstr>Times New Roman</vt:lpstr>
      <vt:lpstr>Trebuchet MS</vt:lpstr>
      <vt:lpstr>Wingdings</vt:lpstr>
      <vt:lpstr>Воздушный поток</vt:lpstr>
      <vt:lpstr>Презентация МАТЕМАТИКА</vt:lpstr>
      <vt:lpstr>1_Презентация МАТЕМАТИКА</vt:lpstr>
      <vt:lpstr>Оформление по умолчанию</vt:lpstr>
      <vt:lpstr>Презентация PowerPoint</vt:lpstr>
      <vt:lpstr>Презентация PowerPoint</vt:lpstr>
      <vt:lpstr>Учиться можно только весело.  Чтобы переваривать знания, надо  поглощать их с аппетитом! </vt:lpstr>
      <vt:lpstr>Классная работа</vt:lpstr>
      <vt:lpstr>Презентация PowerPoint</vt:lpstr>
      <vt:lpstr>Из истории</vt:lpstr>
      <vt:lpstr>Математическая разминка</vt:lpstr>
      <vt:lpstr>Свойства умножения</vt:lpstr>
      <vt:lpstr>Вычислите: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№3</vt:lpstr>
      <vt:lpstr>Найди ошибку</vt:lpstr>
      <vt:lpstr>Презентация PowerPoint</vt:lpstr>
      <vt:lpstr>Презентация PowerPoint</vt:lpstr>
      <vt:lpstr>Презентация PowerPoint</vt:lpstr>
      <vt:lpstr>Домашнее задание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Наталия</dc:creator>
  <cp:lastModifiedBy>александр</cp:lastModifiedBy>
  <cp:revision>87</cp:revision>
  <dcterms:created xsi:type="dcterms:W3CDTF">2001-12-31T21:06:59Z</dcterms:created>
  <dcterms:modified xsi:type="dcterms:W3CDTF">2020-04-18T14:05:59Z</dcterms:modified>
</cp:coreProperties>
</file>