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0" r:id="rId3"/>
    <p:sldId id="258" r:id="rId4"/>
    <p:sldId id="271" r:id="rId5"/>
    <p:sldId id="272" r:id="rId6"/>
    <p:sldId id="261" r:id="rId7"/>
    <p:sldId id="273" r:id="rId8"/>
    <p:sldId id="262" r:id="rId9"/>
    <p:sldId id="263" r:id="rId10"/>
    <p:sldId id="264" r:id="rId11"/>
    <p:sldId id="257" r:id="rId12"/>
    <p:sldId id="265" r:id="rId13"/>
    <p:sldId id="274" r:id="rId14"/>
    <p:sldId id="259" r:id="rId15"/>
    <p:sldId id="276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34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947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923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44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914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737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32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144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090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78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60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01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26FF5-1452-4758-B039-59B02BE2D9CF}" type="datetimeFigureOut">
              <a:rPr lang="ru-RU" smtClean="0"/>
              <a:pPr/>
              <a:t>29.05.2020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367F6-7D39-4403-924E-B6E1BC2F92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78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Vietnam_War" TargetMode="External"/><Relationship Id="rId13" Type="http://schemas.openxmlformats.org/officeDocument/2006/relationships/hyperlink" Target="https://en.wikipedia.org/wiki/Federal_holidays_in_the_United_States" TargetMode="External"/><Relationship Id="rId3" Type="http://schemas.openxmlformats.org/officeDocument/2006/relationships/hyperlink" Target="https://en.wikipedia.org/wiki/Montgomery_bus_boycott" TargetMode="External"/><Relationship Id="rId7" Type="http://schemas.openxmlformats.org/officeDocument/2006/relationships/hyperlink" Target="https://en.wikipedia.org/wiki/Poverty_in_the_United_States" TargetMode="External"/><Relationship Id="rId12" Type="http://schemas.openxmlformats.org/officeDocument/2006/relationships/hyperlink" Target="https://en.wikipedia.org/wiki/Martin_Luther_King_Jr._Day" TargetMode="External"/><Relationship Id="rId2" Type="http://schemas.openxmlformats.org/officeDocument/2006/relationships/hyperlink" Target="https://en.wikipedia.org/wiki/Civil_Rights_Movem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Nobel_Peace_Prize" TargetMode="External"/><Relationship Id="rId11" Type="http://schemas.openxmlformats.org/officeDocument/2006/relationships/hyperlink" Target="https://en.wikipedia.org/wiki/Congressional_Gold_Medal" TargetMode="External"/><Relationship Id="rId5" Type="http://schemas.openxmlformats.org/officeDocument/2006/relationships/hyperlink" Target="https://en.wikipedia.org/wiki/I_Have_a_Dream" TargetMode="External"/><Relationship Id="rId15" Type="http://schemas.openxmlformats.org/officeDocument/2006/relationships/hyperlink" Target="https://en.wikipedia.org/wiki/King_County,_Washington" TargetMode="External"/><Relationship Id="rId10" Type="http://schemas.openxmlformats.org/officeDocument/2006/relationships/hyperlink" Target="https://en.wikipedia.org/wiki/Presidential_Medal_of_Freedom" TargetMode="External"/><Relationship Id="rId4" Type="http://schemas.openxmlformats.org/officeDocument/2006/relationships/hyperlink" Target="https://en.wikipedia.org/wiki/March_on_Washington_for_Jobs_and_Freedom" TargetMode="External"/><Relationship Id="rId9" Type="http://schemas.openxmlformats.org/officeDocument/2006/relationships/hyperlink" Target="https://en.wikipedia.org/wiki/Assassination_of_Martin_Luther_King_Jr." TargetMode="External"/><Relationship Id="rId14" Type="http://schemas.openxmlformats.org/officeDocument/2006/relationships/hyperlink" Target="https://en.wikipedia.org/wiki/List_of_streets_named_after_Martin_Luther_King_Jr.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G8X0vOvi7Q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944216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002060"/>
                </a:solidFill>
              </a:rPr>
              <a:t>Муниципальное бюджетное общеобразовательное учреждение средняя </a:t>
            </a:r>
            <a:r>
              <a:rPr lang="ru-RU" sz="1800" b="1" i="1" dirty="0" smtClean="0">
                <a:solidFill>
                  <a:srgbClr val="002060"/>
                </a:solidFill>
              </a:rPr>
              <a:t>общеобразовательная школа </a:t>
            </a:r>
            <a:r>
              <a:rPr lang="ru-RU" sz="1800" b="1" i="1" dirty="0">
                <a:solidFill>
                  <a:srgbClr val="002060"/>
                </a:solidFill>
              </a:rPr>
              <a:t>№6 </a:t>
            </a:r>
            <a:r>
              <a:rPr lang="ru-RU" sz="1800" b="1" i="1" dirty="0" smtClean="0">
                <a:solidFill>
                  <a:srgbClr val="002060"/>
                </a:solidFill>
              </a:rPr>
              <a:t>с </a:t>
            </a:r>
            <a:r>
              <a:rPr lang="ru-RU" sz="1800" b="1" i="1" dirty="0">
                <a:solidFill>
                  <a:srgbClr val="002060"/>
                </a:solidFill>
              </a:rPr>
              <a:t>углубленным изучением отдельных </a:t>
            </a:r>
            <a:r>
              <a:rPr lang="ru-RU" sz="1800" b="1" i="1" dirty="0" smtClean="0">
                <a:solidFill>
                  <a:srgbClr val="002060"/>
                </a:solidFill>
              </a:rPr>
              <a:t>предметов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Бугульминского</a:t>
            </a:r>
            <a:r>
              <a:rPr lang="ru-RU" sz="1800" b="1" i="1" dirty="0" smtClean="0">
                <a:solidFill>
                  <a:srgbClr val="002060"/>
                </a:solidFill>
              </a:rPr>
              <a:t> муниципального </a:t>
            </a:r>
            <a:r>
              <a:rPr lang="ru-RU" sz="1800" b="1" i="1" dirty="0">
                <a:solidFill>
                  <a:srgbClr val="002060"/>
                </a:solidFill>
              </a:rPr>
              <a:t>района РТ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7260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         Презентация к уроку по учебному   предмету «Английский язык» в 9-ом классе</a:t>
            </a: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 на тему :</a:t>
            </a:r>
            <a:r>
              <a:rPr lang="ru-RU" sz="3600" b="1" i="1" dirty="0">
                <a:solidFill>
                  <a:srgbClr val="C00000"/>
                </a:solidFill>
              </a:rPr>
              <a:t> </a:t>
            </a:r>
            <a:endParaRPr lang="en-US" sz="3600" b="1" i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«</a:t>
            </a:r>
            <a:r>
              <a:rPr lang="en-US" sz="3600" b="1" i="1" dirty="0" smtClean="0">
                <a:solidFill>
                  <a:srgbClr val="C00000"/>
                </a:solidFill>
              </a:rPr>
              <a:t> People and Society :</a:t>
            </a:r>
            <a:endParaRPr lang="en-US" sz="36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600" b="1" i="1" dirty="0">
                <a:solidFill>
                  <a:srgbClr val="C00000"/>
                </a:solidFill>
              </a:rPr>
              <a:t> </a:t>
            </a:r>
            <a:r>
              <a:rPr lang="en-US" sz="3600" b="1" i="1" dirty="0" smtClean="0">
                <a:solidFill>
                  <a:srgbClr val="C00000"/>
                </a:solidFill>
              </a:rPr>
              <a:t>                   </a:t>
            </a:r>
            <a:r>
              <a:rPr lang="ru-RU" sz="3600" b="1" i="1" dirty="0" smtClean="0">
                <a:solidFill>
                  <a:srgbClr val="C00000"/>
                </a:solidFill>
              </a:rPr>
              <a:t>       </a:t>
            </a:r>
            <a:r>
              <a:rPr lang="en-US" sz="3600" b="1" i="1" dirty="0" smtClean="0">
                <a:solidFill>
                  <a:srgbClr val="C00000"/>
                </a:solidFill>
              </a:rPr>
              <a:t>  Martin Luther </a:t>
            </a:r>
            <a:r>
              <a:rPr lang="en-US" sz="3600" b="1" i="1" dirty="0" smtClean="0">
                <a:solidFill>
                  <a:srgbClr val="C00000"/>
                </a:solidFill>
              </a:rPr>
              <a:t>King</a:t>
            </a:r>
            <a:r>
              <a:rPr lang="ru-RU" sz="3600" b="1" i="1" dirty="0">
                <a:solidFill>
                  <a:srgbClr val="C00000"/>
                </a:solidFill>
              </a:rPr>
              <a:t>»</a:t>
            </a:r>
            <a:endParaRPr lang="en-US" sz="36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 </a:t>
            </a:r>
            <a:endParaRPr lang="ru-RU" sz="36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36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</a:t>
            </a:r>
            <a:r>
              <a:rPr lang="ru-RU" sz="2600" b="1" i="1" dirty="0" smtClean="0">
                <a:solidFill>
                  <a:srgbClr val="002060"/>
                </a:solidFill>
              </a:rPr>
              <a:t>автор : Шипилова</a:t>
            </a:r>
            <a:r>
              <a:rPr lang="en-US" sz="2600" b="1" i="1" dirty="0" smtClean="0">
                <a:solidFill>
                  <a:srgbClr val="002060"/>
                </a:solidFill>
              </a:rPr>
              <a:t> </a:t>
            </a:r>
            <a:r>
              <a:rPr lang="ru-RU" sz="2600" b="1" i="1" dirty="0" smtClean="0">
                <a:solidFill>
                  <a:srgbClr val="002060"/>
                </a:solidFill>
              </a:rPr>
              <a:t>М.А,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002060"/>
                </a:solidFill>
              </a:rPr>
              <a:t> </a:t>
            </a:r>
            <a:r>
              <a:rPr lang="ru-RU" sz="2600" b="1" i="1" dirty="0" smtClean="0">
                <a:solidFill>
                  <a:srgbClr val="002060"/>
                </a:solidFill>
              </a:rPr>
              <a:t>                                                                         учитель английского языка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                       </a:t>
            </a:r>
            <a:r>
              <a:rPr lang="ru-RU" sz="1900" dirty="0" smtClean="0">
                <a:solidFill>
                  <a:srgbClr val="002060"/>
                </a:solidFill>
              </a:rPr>
              <a:t> </a:t>
            </a:r>
            <a:r>
              <a:rPr lang="ru-RU" sz="1900" b="1" i="1" dirty="0" smtClean="0">
                <a:solidFill>
                  <a:srgbClr val="002060"/>
                </a:solidFill>
              </a:rPr>
              <a:t>Бугульма,2020</a:t>
            </a:r>
            <a:endParaRPr lang="ru-RU" sz="19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8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59024"/>
          </a:xfrm>
        </p:spPr>
        <p:txBody>
          <a:bodyPr>
            <a:no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Rosa Parks Bus Boycott Exhibit, National Civil Rights Museum, Memphis, Tennessee, USA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Марина\Desktop\rosa-parks-bus-boycott-exhibit-national-civil-rights-museum-memphis-BHCXD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70" y="1586652"/>
            <a:ext cx="7792903" cy="573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1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431" y="0"/>
            <a:ext cx="9144000" cy="620688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Read this text and find some other answers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7" y="548680"/>
            <a:ext cx="9144000" cy="6312699"/>
          </a:xfrm>
        </p:spPr>
        <p:txBody>
          <a:bodyPr>
            <a:noAutofit/>
          </a:bodyPr>
          <a:lstStyle/>
          <a:p>
            <a:r>
              <a:rPr lang="en-US" sz="2400" b="1" dirty="0"/>
              <a:t>Martin Luther King Jr. </a:t>
            </a:r>
            <a:r>
              <a:rPr lang="en-US" sz="2400" b="1" dirty="0" smtClean="0"/>
              <a:t>(January </a:t>
            </a:r>
            <a:r>
              <a:rPr lang="en-US" sz="2400" b="1" dirty="0"/>
              <a:t>15, 1929 </a:t>
            </a:r>
            <a:r>
              <a:rPr lang="en-US" sz="2400" b="1" dirty="0" smtClean="0"/>
              <a:t>– April 4, 1968) was an American</a:t>
            </a:r>
            <a:r>
              <a:rPr lang="en-US" sz="2400" b="1" dirty="0"/>
              <a:t> </a:t>
            </a:r>
            <a:r>
              <a:rPr lang="en-US" sz="2400" b="1" dirty="0" smtClean="0"/>
              <a:t> activist </a:t>
            </a:r>
            <a:r>
              <a:rPr lang="en-US" sz="2400" b="1" dirty="0"/>
              <a:t>who became the most visible </a:t>
            </a:r>
            <a:r>
              <a:rPr lang="en-US" sz="2400" b="1" dirty="0" smtClean="0"/>
              <a:t>leader </a:t>
            </a:r>
            <a:r>
              <a:rPr lang="en-US" sz="2400" b="1" dirty="0"/>
              <a:t>in the </a:t>
            </a:r>
            <a:r>
              <a:rPr lang="en-US" sz="2400" b="1" dirty="0">
                <a:hlinkClick r:id="rId2" tooltip="Civil Rights Movement"/>
              </a:rPr>
              <a:t>Civil Rights </a:t>
            </a:r>
            <a:r>
              <a:rPr lang="en-US" sz="2400" b="1" dirty="0" smtClean="0">
                <a:hlinkClick r:id="rId2" tooltip="Civil Rights Movement"/>
              </a:rPr>
              <a:t>Movement</a:t>
            </a:r>
            <a:r>
              <a:rPr lang="en-US" sz="2400" b="1" dirty="0" smtClean="0"/>
              <a:t>.</a:t>
            </a:r>
          </a:p>
          <a:p>
            <a:r>
              <a:rPr lang="en-US" sz="2400" b="1" dirty="0" smtClean="0"/>
              <a:t> </a:t>
            </a:r>
            <a:r>
              <a:rPr lang="en-US" sz="2400" b="1" dirty="0"/>
              <a:t>He led the 1955 </a:t>
            </a:r>
            <a:r>
              <a:rPr lang="en-US" sz="2400" b="1" dirty="0">
                <a:hlinkClick r:id="rId3" tooltip="Montgomery bus boycott"/>
              </a:rPr>
              <a:t>Montgomery bus boycott</a:t>
            </a:r>
            <a:r>
              <a:rPr lang="en-US" sz="2400" b="1" dirty="0"/>
              <a:t> </a:t>
            </a:r>
            <a:r>
              <a:rPr lang="en-US" sz="2400" b="1" dirty="0" smtClean="0"/>
              <a:t>. King </a:t>
            </a:r>
            <a:r>
              <a:rPr lang="en-US" sz="2400" b="1" dirty="0"/>
              <a:t>also helped to organize the 1963 </a:t>
            </a:r>
            <a:r>
              <a:rPr lang="en-US" sz="2400" b="1" dirty="0">
                <a:hlinkClick r:id="rId4" tooltip="March on Washington for Jobs and Freedom"/>
              </a:rPr>
              <a:t>March on Washington</a:t>
            </a:r>
            <a:r>
              <a:rPr lang="en-US" sz="2400" b="1" dirty="0"/>
              <a:t>, where he delivered his famous "</a:t>
            </a:r>
            <a:r>
              <a:rPr lang="en-US" sz="2400" b="1" dirty="0">
                <a:hlinkClick r:id="rId5" tooltip="I Have a Dream"/>
              </a:rPr>
              <a:t>I Have a Dream</a:t>
            </a:r>
            <a:r>
              <a:rPr lang="en-US" sz="2400" b="1" dirty="0"/>
              <a:t>" speech.</a:t>
            </a:r>
          </a:p>
          <a:p>
            <a:r>
              <a:rPr lang="en-US" sz="2400" b="1" dirty="0"/>
              <a:t>On October 14, 1964, King received the </a:t>
            </a:r>
            <a:r>
              <a:rPr lang="en-US" sz="2400" b="1" dirty="0">
                <a:hlinkClick r:id="rId6" tooltip="Nobel Peace Prize"/>
              </a:rPr>
              <a:t>Nobel Peace Prize</a:t>
            </a:r>
            <a:r>
              <a:rPr lang="en-US" sz="2400" b="1" dirty="0"/>
              <a:t> </a:t>
            </a:r>
            <a:r>
              <a:rPr lang="en-US" sz="2400" b="1" dirty="0" smtClean="0"/>
              <a:t>. </a:t>
            </a:r>
          </a:p>
          <a:p>
            <a:r>
              <a:rPr lang="en-US" sz="2400" b="1" dirty="0" smtClean="0"/>
              <a:t>In </a:t>
            </a:r>
            <a:r>
              <a:rPr lang="en-US" sz="2400" b="1" dirty="0"/>
              <a:t>the final years of his life, King expanded his focus to include opposition towards </a:t>
            </a:r>
            <a:r>
              <a:rPr lang="en-US" sz="2400" b="1" dirty="0">
                <a:hlinkClick r:id="rId7" tooltip="Poverty in the United States"/>
              </a:rPr>
              <a:t>poverty</a:t>
            </a:r>
            <a:r>
              <a:rPr lang="en-US" sz="2400" b="1" dirty="0"/>
              <a:t> and the </a:t>
            </a:r>
            <a:r>
              <a:rPr lang="en-US" sz="2400" b="1" dirty="0">
                <a:hlinkClick r:id="rId8" tooltip="Vietnam War"/>
              </a:rPr>
              <a:t>Vietnam </a:t>
            </a:r>
            <a:r>
              <a:rPr lang="en-US" sz="2400" b="1" dirty="0" smtClean="0">
                <a:hlinkClick r:id="rId8" tooltip="Vietnam War"/>
              </a:rPr>
              <a:t>War</a:t>
            </a:r>
            <a:r>
              <a:rPr lang="en-US" sz="2400" b="1" dirty="0" smtClean="0"/>
              <a:t>. In 1968 </a:t>
            </a:r>
            <a:r>
              <a:rPr lang="en-US" sz="2400" b="1" dirty="0"/>
              <a:t>King </a:t>
            </a:r>
            <a:r>
              <a:rPr lang="en-US" sz="2400" b="1" dirty="0" smtClean="0"/>
              <a:t>was</a:t>
            </a:r>
            <a:r>
              <a:rPr lang="en-US" sz="2400" b="1" dirty="0"/>
              <a:t> </a:t>
            </a:r>
            <a:r>
              <a:rPr lang="en-US" sz="2400" b="1" dirty="0">
                <a:hlinkClick r:id="rId9" tooltip="Assassination of Martin Luther King Jr."/>
              </a:rPr>
              <a:t>assassinated</a:t>
            </a:r>
            <a:r>
              <a:rPr lang="en-US" sz="2400" b="1" dirty="0"/>
              <a:t> </a:t>
            </a:r>
            <a:r>
              <a:rPr lang="en-US" sz="2400" b="1" dirty="0" smtClean="0"/>
              <a:t>. </a:t>
            </a:r>
          </a:p>
          <a:p>
            <a:r>
              <a:rPr lang="en-US" sz="2400" b="1" dirty="0" smtClean="0"/>
              <a:t>King </a:t>
            </a:r>
            <a:r>
              <a:rPr lang="en-US" sz="2400" b="1" dirty="0"/>
              <a:t>was </a:t>
            </a:r>
            <a:r>
              <a:rPr lang="en-US" sz="2400" b="1" dirty="0" smtClean="0"/>
              <a:t>awarded </a:t>
            </a:r>
            <a:r>
              <a:rPr lang="en-US" sz="2400" b="1" dirty="0"/>
              <a:t>the </a:t>
            </a:r>
            <a:r>
              <a:rPr lang="en-US" sz="2400" b="1" dirty="0">
                <a:hlinkClick r:id="rId10" tooltip="Presidential Medal of Freedom"/>
              </a:rPr>
              <a:t>Presidential Medal of Freedom</a:t>
            </a:r>
            <a:r>
              <a:rPr lang="en-US" sz="2400" b="1" dirty="0"/>
              <a:t> and the </a:t>
            </a:r>
            <a:r>
              <a:rPr lang="en-US" sz="2400" b="1" dirty="0">
                <a:hlinkClick r:id="rId11" tooltip="Congressional Gold Medal"/>
              </a:rPr>
              <a:t>Congressional Gold Medal</a:t>
            </a:r>
            <a:r>
              <a:rPr lang="en-US" sz="2400" b="1" dirty="0"/>
              <a:t>. </a:t>
            </a:r>
            <a:endParaRPr lang="en-US" sz="2400" b="1" dirty="0" smtClean="0"/>
          </a:p>
          <a:p>
            <a:r>
              <a:rPr lang="en-US" sz="2400" b="1" dirty="0" smtClean="0">
                <a:hlinkClick r:id="rId12" tooltip="Martin Luther King Jr. Day"/>
              </a:rPr>
              <a:t>Martin </a:t>
            </a:r>
            <a:r>
              <a:rPr lang="en-US" sz="2400" b="1" dirty="0">
                <a:hlinkClick r:id="rId12" tooltip="Martin Luther King Jr. Day"/>
              </a:rPr>
              <a:t>Luther King Jr. Day</a:t>
            </a:r>
            <a:r>
              <a:rPr lang="en-US" sz="2400" b="1" dirty="0"/>
              <a:t> was established as a holiday in numerous cities and states beginning in 1971, and as a </a:t>
            </a:r>
            <a:r>
              <a:rPr lang="en-US" sz="2400" b="1" dirty="0">
                <a:hlinkClick r:id="rId13" tooltip="Federal holidays in the United States"/>
              </a:rPr>
              <a:t>U.S. federal holiday</a:t>
            </a:r>
            <a:r>
              <a:rPr lang="en-US" sz="2400" b="1" dirty="0"/>
              <a:t> in 1986. </a:t>
            </a:r>
            <a:r>
              <a:rPr lang="en-US" sz="2400" b="1" dirty="0">
                <a:hlinkClick r:id="rId14" tooltip="List of streets named after Martin Luther King Jr."/>
              </a:rPr>
              <a:t>Hundreds of streets</a:t>
            </a:r>
            <a:r>
              <a:rPr lang="en-US" sz="2400" b="1" dirty="0"/>
              <a:t> in the U.S. have been renamed in his honor, and a </a:t>
            </a:r>
            <a:r>
              <a:rPr lang="en-US" sz="2400" b="1" dirty="0">
                <a:hlinkClick r:id="rId15" tooltip="King County, Washington"/>
              </a:rPr>
              <a:t>county</a:t>
            </a:r>
            <a:r>
              <a:rPr lang="en-US" sz="2400" b="1" dirty="0"/>
              <a:t> in Washington State was also renamed for him. </a:t>
            </a:r>
          </a:p>
        </p:txBody>
      </p:sp>
    </p:spTree>
    <p:extLst>
      <p:ext uri="{BB962C8B-B14F-4D97-AF65-F5344CB8AC3E}">
        <p14:creationId xmlns:p14="http://schemas.microsoft.com/office/powerpoint/2010/main" val="7377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936104"/>
          </a:xfrm>
        </p:spPr>
        <p:txBody>
          <a:bodyPr>
            <a:no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I. Work in pairs, discuss these questions, compare your answers. Complete all missing information. </a:t>
            </a:r>
            <a:br>
              <a:rPr lang="en-US" sz="2800" b="1" i="1" dirty="0" smtClean="0">
                <a:solidFill>
                  <a:srgbClr val="FF0000"/>
                </a:solidFill>
              </a:rPr>
            </a:br>
            <a:r>
              <a:rPr lang="en-US" sz="2800" b="1" i="1" dirty="0" smtClean="0">
                <a:solidFill>
                  <a:srgbClr val="FF0000"/>
                </a:solidFill>
              </a:rPr>
              <a:t>II. Try to tell about </a:t>
            </a:r>
            <a:r>
              <a:rPr lang="en-US" sz="2800" b="1" i="1" dirty="0" err="1" smtClean="0">
                <a:solidFill>
                  <a:srgbClr val="FF0000"/>
                </a:solidFill>
              </a:rPr>
              <a:t>M.L.King</a:t>
            </a:r>
            <a:r>
              <a:rPr lang="en-US" sz="2800" b="1" i="1" dirty="0" smtClean="0">
                <a:solidFill>
                  <a:srgbClr val="FF0000"/>
                </a:solidFill>
              </a:rPr>
              <a:t> using these questions as a plan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733348"/>
              </p:ext>
            </p:extLst>
          </p:nvPr>
        </p:nvGraphicFramePr>
        <p:xfrm>
          <a:off x="827584" y="1698464"/>
          <a:ext cx="7920880" cy="5159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1133"/>
                <a:gridCol w="4029747"/>
              </a:tblGrid>
              <a:tr h="526576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The questions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The answers</a:t>
                      </a:r>
                      <a:endParaRPr lang="ru-RU" sz="2800" dirty="0"/>
                    </a:p>
                  </a:txBody>
                  <a:tcPr/>
                </a:tc>
              </a:tr>
              <a:tr h="4414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1. What was Marin Luther King?</a:t>
                      </a:r>
                      <a:endParaRPr lang="ru-RU" sz="2000" b="1" dirty="0" smtClean="0"/>
                    </a:p>
                    <a:p>
                      <a:r>
                        <a:rPr lang="en-US" sz="2000" b="1" dirty="0" smtClean="0"/>
                        <a:t>2. When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dirty="0" smtClean="0"/>
                        <a:t>and where  did he live?</a:t>
                      </a:r>
                    </a:p>
                    <a:p>
                      <a:r>
                        <a:rPr lang="en-US" sz="2000" b="1" dirty="0" smtClean="0"/>
                        <a:t>3. What was the aim of his life?</a:t>
                      </a:r>
                    </a:p>
                    <a:p>
                      <a:r>
                        <a:rPr lang="en-US" sz="2000" b="1" dirty="0" smtClean="0"/>
                        <a:t>4. What does the word “segregation” mean?</a:t>
                      </a:r>
                    </a:p>
                    <a:p>
                      <a:r>
                        <a:rPr lang="en-US" sz="2000" b="1" dirty="0" smtClean="0"/>
                        <a:t>5.Have you ever heard about a boycott of city buses?</a:t>
                      </a:r>
                    </a:p>
                    <a:p>
                      <a:r>
                        <a:rPr lang="en-US" sz="2000" b="1" dirty="0" smtClean="0"/>
                        <a:t>6. Was Marin Luther King a noble winner?</a:t>
                      </a:r>
                    </a:p>
                    <a:p>
                      <a:r>
                        <a:rPr lang="en-US" sz="2000" b="1" dirty="0" smtClean="0"/>
                        <a:t>7.</a:t>
                      </a:r>
                      <a:r>
                        <a:rPr lang="en-US" sz="2000" b="1" baseline="0" dirty="0" smtClean="0"/>
                        <a:t> I</a:t>
                      </a:r>
                      <a:r>
                        <a:rPr lang="en-US" sz="2000" b="1" dirty="0" smtClean="0"/>
                        <a:t>s there  Marin Luther King ‘s Day  in  America?</a:t>
                      </a:r>
                    </a:p>
                    <a:p>
                      <a:r>
                        <a:rPr lang="en-US" sz="2000" b="1" dirty="0" smtClean="0"/>
                        <a:t>8. Have many streets</a:t>
                      </a:r>
                      <a:r>
                        <a:rPr lang="en-US" sz="2000" b="1" baseline="0" dirty="0" smtClean="0"/>
                        <a:t> in the USA been renamed in the honor of this man?</a:t>
                      </a:r>
                      <a:endParaRPr lang="en-US" sz="20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3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What is your opinion about  Martin Luther King? his life?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Марина\Desktop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336704" cy="514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80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Марина\Desktop\1432533223-Martin-Luther-King-Quot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5"/>
            <a:ext cx="9144000" cy="603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2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Home assignment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Make up a list of 5 civil rights leaders and be ready to tell about one of them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i="1" dirty="0" smtClean="0">
                <a:solidFill>
                  <a:srgbClr val="C00000"/>
                </a:solidFill>
              </a:rPr>
              <a:t>   </a:t>
            </a:r>
            <a:r>
              <a:rPr lang="en-US" sz="4400" b="1" i="1" dirty="0" smtClean="0">
                <a:solidFill>
                  <a:srgbClr val="FF0000"/>
                </a:solidFill>
              </a:rPr>
              <a:t>Thank you for your attention!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12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The plan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Greeting</a:t>
            </a:r>
          </a:p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Free Talk</a:t>
            </a:r>
          </a:p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Listening- comprehension</a:t>
            </a:r>
          </a:p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Reading</a:t>
            </a:r>
          </a:p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Video</a:t>
            </a:r>
          </a:p>
          <a:p>
            <a:pPr marL="514350" indent="-514350"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Speaking</a:t>
            </a:r>
          </a:p>
        </p:txBody>
      </p:sp>
    </p:spTree>
    <p:extLst>
      <p:ext uri="{BB962C8B-B14F-4D97-AF65-F5344CB8AC3E}">
        <p14:creationId xmlns:p14="http://schemas.microsoft.com/office/powerpoint/2010/main" val="341143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</a:rPr>
              <a:t>Let’s </a:t>
            </a:r>
            <a:r>
              <a:rPr lang="en-US" sz="2800" i="1" dirty="0">
                <a:solidFill>
                  <a:srgbClr val="FF0000"/>
                </a:solidFill>
              </a:rPr>
              <a:t>make </a:t>
            </a:r>
            <a:r>
              <a:rPr lang="en-US" sz="2800" i="1" dirty="0" smtClean="0">
                <a:solidFill>
                  <a:srgbClr val="FF0000"/>
                </a:solidFill>
              </a:rPr>
              <a:t>acquaintance with this picture. Guess :</a:t>
            </a:r>
            <a:br>
              <a:rPr lang="en-US" sz="2800" i="1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00B050"/>
                </a:solidFill>
              </a:rPr>
              <a:t>time       country     place     people     event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арина\Desktop\6a01053653b3c7970b014e8bf3bc72970d-800w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61" y="1124744"/>
            <a:ext cx="8428303" cy="565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04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Look through these questions. If you can answer , write down your answers in your answer sheet . If not- make a note what information you should  find during our lesson. 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8776" y="1791055"/>
            <a:ext cx="8229600" cy="80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9841777"/>
              </p:ext>
            </p:extLst>
          </p:nvPr>
        </p:nvGraphicFramePr>
        <p:xfrm>
          <a:off x="23240" y="1340767"/>
          <a:ext cx="9073008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913"/>
                <a:gridCol w="4559095"/>
              </a:tblGrid>
              <a:tr h="44312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The questions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The answers</a:t>
                      </a:r>
                      <a:endParaRPr lang="ru-RU" sz="2400" dirty="0"/>
                    </a:p>
                  </a:txBody>
                  <a:tcPr/>
                </a:tc>
              </a:tr>
              <a:tr h="53175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1. What was Martin Luther King?</a:t>
                      </a:r>
                      <a:endParaRPr lang="ru-RU" sz="2400" b="1" dirty="0" smtClean="0"/>
                    </a:p>
                    <a:p>
                      <a:r>
                        <a:rPr lang="en-US" sz="2400" b="1" dirty="0" smtClean="0"/>
                        <a:t>2. When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dirty="0" smtClean="0"/>
                        <a:t>and where  did he live?</a:t>
                      </a:r>
                    </a:p>
                    <a:p>
                      <a:r>
                        <a:rPr lang="en-US" sz="2400" b="1" dirty="0" smtClean="0"/>
                        <a:t>3. What was the aim of his life?</a:t>
                      </a:r>
                    </a:p>
                    <a:p>
                      <a:r>
                        <a:rPr lang="en-US" sz="2400" b="1" dirty="0" smtClean="0"/>
                        <a:t>4. What does the word “segregation” mean?</a:t>
                      </a:r>
                    </a:p>
                    <a:p>
                      <a:r>
                        <a:rPr lang="en-US" sz="2400" b="1" dirty="0" smtClean="0"/>
                        <a:t>5.Have you ever heard about a boycott of city buses?</a:t>
                      </a:r>
                    </a:p>
                    <a:p>
                      <a:r>
                        <a:rPr lang="en-US" sz="2400" b="1" dirty="0" smtClean="0"/>
                        <a:t>6. Was Martin Luther King a noble winner?</a:t>
                      </a:r>
                    </a:p>
                    <a:p>
                      <a:r>
                        <a:rPr lang="en-US" sz="2400" b="1" dirty="0" smtClean="0"/>
                        <a:t>7.</a:t>
                      </a:r>
                      <a:r>
                        <a:rPr lang="en-US" sz="2400" b="1" baseline="0" dirty="0" smtClean="0"/>
                        <a:t> I</a:t>
                      </a:r>
                      <a:r>
                        <a:rPr lang="en-US" sz="2400" b="1" dirty="0" smtClean="0"/>
                        <a:t>s there  Martin Luther King ‘s Day  in  America?</a:t>
                      </a:r>
                    </a:p>
                    <a:p>
                      <a:r>
                        <a:rPr lang="en-US" sz="2400" b="1" dirty="0" smtClean="0"/>
                        <a:t>8. How many streets</a:t>
                      </a:r>
                      <a:r>
                        <a:rPr lang="en-US" sz="2400" b="1" baseline="0" dirty="0" smtClean="0"/>
                        <a:t> in the USA been renamed in the honor of this man?</a:t>
                      </a:r>
                      <a:endParaRPr lang="en-US" sz="24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0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3200" b="1" i="1" dirty="0" smtClean="0">
                <a:solidFill>
                  <a:srgbClr val="FF0000"/>
                </a:solidFill>
              </a:rPr>
              <a:t>Listening-comprehension</a:t>
            </a:r>
            <a:endParaRPr lang="en-US" sz="32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Марина\Downloads\IMG_20200525_1239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9"/>
            <a:ext cx="9144000" cy="587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83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The key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1. -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2.+</a:t>
            </a:r>
            <a:endParaRPr lang="en-US" b="1" i="1" baseline="-250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3.+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4.?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5.-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6.?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7.+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8.-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9.-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10.+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284984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Video 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sz="3600" b="1" i="1" dirty="0">
                <a:solidFill>
                  <a:srgbClr val="C00000"/>
                </a:solidFill>
              </a:rPr>
              <a:t>-</a:t>
            </a:r>
            <a:r>
              <a:rPr lang="en-US" sz="3600" b="1" i="1" dirty="0" smtClean="0">
                <a:solidFill>
                  <a:srgbClr val="C00000"/>
                </a:solidFill>
              </a:rPr>
              <a:t>be attentive, </a:t>
            </a:r>
            <a:br>
              <a:rPr lang="en-US" sz="3600" b="1" i="1" dirty="0" smtClean="0">
                <a:solidFill>
                  <a:srgbClr val="C00000"/>
                </a:solidFill>
              </a:rPr>
            </a:br>
            <a:r>
              <a:rPr lang="en-US" sz="3600" b="1" i="1" dirty="0">
                <a:solidFill>
                  <a:srgbClr val="C00000"/>
                </a:solidFill>
              </a:rPr>
              <a:t>-</a:t>
            </a:r>
            <a:r>
              <a:rPr lang="en-US" sz="3600" b="1" i="1" dirty="0" smtClean="0">
                <a:solidFill>
                  <a:srgbClr val="C00000"/>
                </a:solidFill>
              </a:rPr>
              <a:t>watch video carefully,</a:t>
            </a:r>
            <a:br>
              <a:rPr lang="en-US" sz="3600" b="1" i="1" dirty="0" smtClean="0">
                <a:solidFill>
                  <a:srgbClr val="C00000"/>
                </a:solidFill>
              </a:rPr>
            </a:br>
            <a:r>
              <a:rPr lang="en-US" sz="3600" b="1" i="1" dirty="0">
                <a:solidFill>
                  <a:srgbClr val="C00000"/>
                </a:solidFill>
              </a:rPr>
              <a:t>-</a:t>
            </a:r>
            <a:r>
              <a:rPr lang="en-US" sz="3600" b="1" i="1" dirty="0" smtClean="0">
                <a:solidFill>
                  <a:srgbClr val="C00000"/>
                </a:solidFill>
              </a:rPr>
              <a:t>try to understand and remember some details, -be ready to do the task after )</a:t>
            </a:r>
            <a:r>
              <a:rPr lang="en-US" sz="3600" b="1" i="1" dirty="0">
                <a:solidFill>
                  <a:srgbClr val="00B050"/>
                </a:solidFill>
              </a:rPr>
              <a:t/>
            </a:r>
            <a:br>
              <a:rPr lang="en-US" sz="3600" b="1" i="1" dirty="0">
                <a:solidFill>
                  <a:srgbClr val="00B050"/>
                </a:solidFill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https://www.youtube.com/watch?v=pG8X0vOvi7Q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34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            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Марина\Desktop\78yvkCvKAndjejNHtbmzbg4A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6" r="4556"/>
          <a:stretch>
            <a:fillRect/>
          </a:stretch>
        </p:blipFill>
        <p:spPr bwMode="auto">
          <a:xfrm>
            <a:off x="3657600" y="1245658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661248"/>
            <a:ext cx="8784976" cy="936104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      </a:t>
            </a:r>
            <a:r>
              <a:rPr lang="en-US" sz="3600" b="1" i="1" dirty="0" smtClean="0">
                <a:solidFill>
                  <a:srgbClr val="FF0000"/>
                </a:solidFill>
              </a:rPr>
              <a:t>What event was it? How long did it last?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4100" name="Picture 4" descr="C:\Users\Марина\Desktop\tmp5159228235422105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5316"/>
            <a:ext cx="4896544" cy="327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42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What is this woman famous for?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Марина\Desktop\montgo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73" y="1844824"/>
            <a:ext cx="27432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Марина\Desktop\rosa_parks_3c09643v_library_of_congress_new_york_world-telegram_and_sun_collec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9358"/>
            <a:ext cx="621069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9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429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общеобразовательное учреждение средняя общеобразовательная школа №6 с углубленным изучением отдельных предметов  Бугульминского муниципального района РТ </vt:lpstr>
      <vt:lpstr>The plan</vt:lpstr>
      <vt:lpstr>Let’s make acquaintance with this picture. Guess : time       country     place     people     event</vt:lpstr>
      <vt:lpstr>Look through these questions. If you can answer , write down your answers in your answer sheet . If not- make a note what information you should  find during our lesson. </vt:lpstr>
      <vt:lpstr>Listening-comprehension</vt:lpstr>
      <vt:lpstr>The key</vt:lpstr>
      <vt:lpstr>Video  -be attentive,  -watch video carefully, -try to understand and remember some details, -be ready to do the task after ) </vt:lpstr>
      <vt:lpstr>                </vt:lpstr>
      <vt:lpstr>What is this woman famous for?</vt:lpstr>
      <vt:lpstr>Rosa Parks Bus Boycott Exhibit, National Civil Rights Museum, Memphis, Tennessee, USA</vt:lpstr>
      <vt:lpstr>Read this text and find some other answers</vt:lpstr>
      <vt:lpstr>I. Work in pairs, discuss these questions, compare your answers. Complete all missing information.  II. Try to tell about M.L.King using these questions as a plan</vt:lpstr>
      <vt:lpstr>What is your opinion about  Martin Luther King? his life?</vt:lpstr>
      <vt:lpstr>Презентация PowerPoint</vt:lpstr>
      <vt:lpstr>Home assignment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Шипилова</dc:creator>
  <cp:lastModifiedBy>Марина Шипилова</cp:lastModifiedBy>
  <cp:revision>30</cp:revision>
  <dcterms:created xsi:type="dcterms:W3CDTF">2017-11-14T15:12:33Z</dcterms:created>
  <dcterms:modified xsi:type="dcterms:W3CDTF">2020-05-29T18:49:48Z</dcterms:modified>
</cp:coreProperties>
</file>