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80" r:id="rId1"/>
  </p:sldMasterIdLst>
  <p:notesMasterIdLst>
    <p:notesMasterId r:id="rId13"/>
  </p:notesMasterIdLst>
  <p:sldIdLst>
    <p:sldId id="257" r:id="rId2"/>
    <p:sldId id="256" r:id="rId3"/>
    <p:sldId id="258" r:id="rId4"/>
    <p:sldId id="259" r:id="rId5"/>
    <p:sldId id="261" r:id="rId6"/>
    <p:sldId id="263" r:id="rId7"/>
    <p:sldId id="265" r:id="rId8"/>
    <p:sldId id="266" r:id="rId9"/>
    <p:sldId id="264" r:id="rId10"/>
    <p:sldId id="268" r:id="rId11"/>
    <p:sldId id="267" r:id="rId12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0128"/>
    <a:srgbClr val="CAF7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685" autoAdjust="0"/>
    <p:restoredTop sz="94660"/>
  </p:normalViewPr>
  <p:slideViewPr>
    <p:cSldViewPr>
      <p:cViewPr varScale="1">
        <p:scale>
          <a:sx n="87" d="100"/>
          <a:sy n="87" d="100"/>
        </p:scale>
        <p:origin x="-1032" y="-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YakushevichPA\AppData\Local\Microsoft\Windows\Temporary%20Internet%20Files\Content.Outlook\E7SZUX2G\&#1050;&#1085;&#1080;&#1075;&#1072;1%20&#1075;&#1088;&#1072;&#1092;&#1080;&#1082;%20&#1074;&#1099;&#1087;&#1091;&#1089;&#1082;%20&#1086;&#1090;%20&#1074;&#1099;&#1093;&#1086;&#1076;&#1072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YakushevichPA\AppData\Local\Microsoft\Windows\Temporary%20Internet%20Files\Content.Outlook\E7SZUX2G\&#1050;&#1085;&#1080;&#1075;&#1072;1%20&#1075;&#1088;&#1072;&#1092;&#1080;&#1082;%20&#1074;&#1099;&#1087;&#1091;&#1089;&#1082;%20&#1086;&#1090;%20&#1074;&#1099;&#1093;&#1086;&#1076;&#1072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ru-RU" sz="1400" dirty="0" smtClean="0"/>
              <a:t>Содержание фтора в хвостах флотации</a:t>
            </a:r>
            <a:endParaRPr lang="ru-RU" sz="14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20146980196644818"/>
          <c:y val="0.21182999868701458"/>
          <c:w val="0.76821672591934231"/>
          <c:h val="0.49472028360485198"/>
        </c:manualLayout>
      </c:layout>
      <c:lineChart>
        <c:grouping val="standard"/>
        <c:varyColors val="0"/>
        <c:ser>
          <c:idx val="0"/>
          <c:order val="0"/>
          <c:tx>
            <c:strRef>
              <c:f>Лист1!$D$5</c:f>
              <c:strCache>
                <c:ptCount val="1"/>
                <c:pt idx="0">
                  <c:v>Сод. Fхв.%</c:v>
                </c:pt>
              </c:strCache>
            </c:strRef>
          </c:tx>
          <c:spPr>
            <a:ln w="28575">
              <a:solidFill>
                <a:srgbClr val="C90128"/>
              </a:solidFill>
            </a:ln>
          </c:spPr>
          <c:marker>
            <c:symbol val="circle"/>
            <c:size val="7"/>
            <c:spPr>
              <a:solidFill>
                <a:srgbClr val="C90128"/>
              </a:solidFill>
              <a:ln w="28575">
                <a:solidFill>
                  <a:srgbClr val="C90128"/>
                </a:solidFill>
              </a:ln>
            </c:spPr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C90128"/>
                    </a:solidFill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Лист1!$C$7:$C$11</c:f>
              <c:strCache>
                <c:ptCount val="5"/>
                <c:pt idx="0">
                  <c:v>54,5</c:v>
                </c:pt>
                <c:pt idx="1">
                  <c:v>57,1</c:v>
                </c:pt>
                <c:pt idx="2">
                  <c:v>59,5</c:v>
                </c:pt>
                <c:pt idx="3">
                  <c:v>61,5</c:v>
                </c:pt>
                <c:pt idx="4">
                  <c:v>63,4</c:v>
                </c:pt>
              </c:strCache>
            </c:strRef>
          </c:cat>
          <c:val>
            <c:numRef>
              <c:f>Лист1!$D$7:$D$11</c:f>
              <c:numCache>
                <c:formatCode>General</c:formatCode>
                <c:ptCount val="5"/>
                <c:pt idx="0">
                  <c:v>12</c:v>
                </c:pt>
                <c:pt idx="1">
                  <c:v>10</c:v>
                </c:pt>
                <c:pt idx="2">
                  <c:v>8</c:v>
                </c:pt>
                <c:pt idx="3">
                  <c:v>6</c:v>
                </c:pt>
                <c:pt idx="4">
                  <c:v>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7990528"/>
        <c:axId val="79241984"/>
      </c:lineChart>
      <c:catAx>
        <c:axId val="77990528"/>
        <c:scaling>
          <c:orientation val="minMax"/>
        </c:scaling>
        <c:delete val="0"/>
        <c:axPos val="b"/>
        <c:majorGridlines>
          <c:spPr>
            <a:ln>
              <a:solidFill>
                <a:schemeClr val="bg1"/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 sz="1100"/>
                </a:pPr>
                <a:r>
                  <a:rPr lang="ru-RU" sz="1100" dirty="0" smtClean="0"/>
                  <a:t>Извлечение </a:t>
                </a:r>
                <a:r>
                  <a:rPr lang="el-GR" sz="1100" dirty="0" smtClean="0">
                    <a:latin typeface="Arial"/>
                    <a:cs typeface="Arial"/>
                  </a:rPr>
                  <a:t>γ</a:t>
                </a:r>
                <a:r>
                  <a:rPr lang="ru-RU" sz="1100" dirty="0" smtClean="0">
                    <a:latin typeface="Arial"/>
                    <a:cs typeface="Arial"/>
                  </a:rPr>
                  <a:t>,</a:t>
                </a:r>
                <a:r>
                  <a:rPr lang="ru-RU" sz="1100" baseline="0" dirty="0" smtClean="0">
                    <a:latin typeface="Arial"/>
                    <a:cs typeface="Arial"/>
                  </a:rPr>
                  <a:t> %</a:t>
                </a:r>
                <a:endParaRPr lang="ru-RU" sz="1100" dirty="0"/>
              </a:p>
            </c:rich>
          </c:tx>
          <c:layout/>
          <c:overlay val="0"/>
        </c:title>
        <c:numFmt formatCode="General" sourceLinked="0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crossAx val="79241984"/>
        <c:crosses val="autoZero"/>
        <c:auto val="1"/>
        <c:lblAlgn val="ctr"/>
        <c:lblOffset val="100"/>
        <c:noMultiLvlLbl val="0"/>
      </c:catAx>
      <c:valAx>
        <c:axId val="79241984"/>
        <c:scaling>
          <c:orientation val="minMax"/>
        </c:scaling>
        <c:delete val="0"/>
        <c:axPos val="l"/>
        <c:majorGridlines>
          <c:spPr>
            <a:ln>
              <a:solidFill>
                <a:schemeClr val="bg1"/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100"/>
                </a:pPr>
                <a:r>
                  <a:rPr lang="ru-RU" sz="1100" dirty="0" smtClean="0"/>
                  <a:t>Содержание </a:t>
                </a:r>
                <a:r>
                  <a:rPr lang="en-US" sz="1100" dirty="0" smtClean="0"/>
                  <a:t>F,</a:t>
                </a:r>
                <a:r>
                  <a:rPr lang="en-US" sz="1100" baseline="0" dirty="0" smtClean="0"/>
                  <a:t> %</a:t>
                </a:r>
                <a:endParaRPr lang="ru-RU" sz="1100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crossAx val="779905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ru-RU" sz="1400" dirty="0" smtClean="0"/>
              <a:t>Выпуск флотационного</a:t>
            </a:r>
            <a:r>
              <a:rPr lang="ru-RU" sz="1400" baseline="0" dirty="0" smtClean="0"/>
              <a:t> криолита</a:t>
            </a:r>
            <a:endParaRPr lang="ru-RU" sz="1400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95000"/>
              </a:schemeClr>
            </a:solidFill>
            <a:ln>
              <a:solidFill>
                <a:srgbClr val="C90128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Лист1!$C$7:$C$11</c:f>
              <c:strCache>
                <c:ptCount val="5"/>
                <c:pt idx="0">
                  <c:v>54,5</c:v>
                </c:pt>
                <c:pt idx="1">
                  <c:v>57,1</c:v>
                </c:pt>
                <c:pt idx="2">
                  <c:v>59,5</c:v>
                </c:pt>
                <c:pt idx="3">
                  <c:v>61,5</c:v>
                </c:pt>
                <c:pt idx="4">
                  <c:v>63,4</c:v>
                </c:pt>
              </c:strCache>
            </c:strRef>
          </c:cat>
          <c:val>
            <c:numRef>
              <c:f>Лист1!$H$7:$H$11</c:f>
              <c:numCache>
                <c:formatCode>General</c:formatCode>
                <c:ptCount val="5"/>
                <c:pt idx="0">
                  <c:v>24525</c:v>
                </c:pt>
                <c:pt idx="1">
                  <c:v>25695</c:v>
                </c:pt>
                <c:pt idx="2">
                  <c:v>26775</c:v>
                </c:pt>
                <c:pt idx="3">
                  <c:v>27675</c:v>
                </c:pt>
                <c:pt idx="4">
                  <c:v>28530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9275136"/>
        <c:axId val="79277056"/>
      </c:barChart>
      <c:catAx>
        <c:axId val="79275136"/>
        <c:scaling>
          <c:orientation val="minMax"/>
        </c:scaling>
        <c:delete val="0"/>
        <c:axPos val="b"/>
        <c:majorGridlines>
          <c:spPr>
            <a:ln>
              <a:solidFill>
                <a:schemeClr val="bg1"/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 sz="900"/>
                </a:pPr>
                <a:r>
                  <a:rPr lang="ru-RU" sz="1200" b="1" i="0" baseline="0" dirty="0" smtClean="0">
                    <a:effectLst/>
                  </a:rPr>
                  <a:t>Извлечение </a:t>
                </a:r>
                <a:r>
                  <a:rPr lang="el-GR" sz="1200" b="1" i="0" baseline="0" dirty="0" smtClean="0">
                    <a:effectLst/>
                  </a:rPr>
                  <a:t>γ</a:t>
                </a:r>
                <a:r>
                  <a:rPr lang="ru-RU" sz="1200" b="1" i="0" baseline="0" dirty="0" smtClean="0">
                    <a:effectLst/>
                  </a:rPr>
                  <a:t>, %</a:t>
                </a:r>
                <a:endParaRPr lang="ru-RU" sz="900" dirty="0">
                  <a:effectLst/>
                </a:endParaRPr>
              </a:p>
            </c:rich>
          </c:tx>
          <c:layout/>
          <c:overlay val="0"/>
        </c:title>
        <c:numFmt formatCode="General" sourceLinked="0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crossAx val="79277056"/>
        <c:crosses val="autoZero"/>
        <c:auto val="1"/>
        <c:lblAlgn val="ctr"/>
        <c:lblOffset val="100"/>
        <c:noMultiLvlLbl val="0"/>
      </c:catAx>
      <c:valAx>
        <c:axId val="79277056"/>
        <c:scaling>
          <c:orientation val="minMax"/>
        </c:scaling>
        <c:delete val="0"/>
        <c:axPos val="l"/>
        <c:majorGridlines>
          <c:spPr>
            <a:ln>
              <a:solidFill>
                <a:schemeClr val="bg1"/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100"/>
                </a:pPr>
                <a:r>
                  <a:rPr lang="ru-RU" sz="1100" dirty="0" smtClean="0"/>
                  <a:t>Выпуск </a:t>
                </a:r>
                <a:r>
                  <a:rPr lang="ru-RU" sz="1100" dirty="0" err="1" smtClean="0"/>
                  <a:t>флотокриолита</a:t>
                </a:r>
                <a:r>
                  <a:rPr lang="ru-RU" sz="1100" dirty="0" smtClean="0"/>
                  <a:t>, т/год</a:t>
                </a:r>
                <a:endParaRPr lang="ru-RU" sz="1100" dirty="0"/>
              </a:p>
            </c:rich>
          </c:tx>
          <c:layout>
            <c:manualLayout>
              <c:xMode val="edge"/>
              <c:yMode val="edge"/>
              <c:x val="1.2698409524207093E-2"/>
              <c:y val="0.14081632653061221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crossAx val="792751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FB7AB9-2BE8-4942-A78D-75D076476424}" type="datetimeFigureOut">
              <a:rPr lang="ru-RU" smtClean="0"/>
              <a:t>04.06.2020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EFB371-5F58-4865-AD04-546B1CF9BB3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8250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3789409"/>
            <a:ext cx="5637010" cy="66158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A3F1B-7622-4043-AB9B-2CE1D314BACF}" type="datetime1">
              <a:rPr lang="ru-RU" smtClean="0"/>
              <a:t>04.06.2020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2349218"/>
            <a:ext cx="7175351" cy="1344875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548639"/>
            <a:ext cx="6400800" cy="260604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5AC7B-EBF5-4E85-B869-01E3D2167149}" type="datetime1">
              <a:rPr lang="ru-RU" smtClean="0"/>
              <a:t>04.06.2020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282388"/>
            <a:ext cx="2057400" cy="3928754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548639"/>
            <a:ext cx="4829287" cy="367104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D13EB-DCC6-43C1-BE52-2EC624C1D101}" type="datetime1">
              <a:rPr lang="ru-RU" smtClean="0"/>
              <a:t>04.06.2020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063EB-0188-4C80-900A-4A428E7B6A13}" type="datetime1">
              <a:rPr lang="ru-RU" smtClean="0"/>
              <a:t>04.06.2020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548640"/>
            <a:ext cx="6400800" cy="26060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1629486"/>
            <a:ext cx="5966666" cy="1817510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3455633"/>
            <a:ext cx="5970494" cy="626595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7D0F2-343D-40EB-BE44-46EFC1292E18}" type="datetime1">
              <a:rPr lang="ru-RU" smtClean="0"/>
              <a:t>04.06.2020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42F9B-BA51-4EEC-BCFD-0225375C83E5}" type="datetime1">
              <a:rPr lang="ru-RU" smtClean="0"/>
              <a:t>04.06.2020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548639"/>
            <a:ext cx="3346704" cy="26060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548640"/>
            <a:ext cx="3346704" cy="26060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48640"/>
            <a:ext cx="3346704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050245"/>
            <a:ext cx="3346704" cy="2057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548640"/>
            <a:ext cx="3346704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049274"/>
            <a:ext cx="3346704" cy="2057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BE1A5-4D84-4760-B69E-4816887E5288}" type="datetime1">
              <a:rPr lang="ru-RU" smtClean="0"/>
              <a:t>04.06.2020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1660F-FF37-4CB2-9535-85E235B54C29}" type="datetime1">
              <a:rPr lang="ru-RU" smtClean="0"/>
              <a:t>04.06.2020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B5FB8-8425-4118-9CFA-A01463F30DB8}" type="datetime1">
              <a:rPr lang="ru-RU" smtClean="0"/>
              <a:t>04.06.2020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1657350"/>
            <a:ext cx="3636085" cy="943870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6" y="548640"/>
            <a:ext cx="4017085" cy="3671048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2623351"/>
            <a:ext cx="3388660" cy="160463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0B212-33FF-48E0-8F34-64CB0FB1D53D}" type="datetime1">
              <a:rPr lang="ru-RU" smtClean="0"/>
              <a:t>04.06.2020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857250"/>
            <a:ext cx="4114800" cy="2345855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757864"/>
            <a:ext cx="3694114" cy="1622265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545B6-7B33-451B-94F4-C83C192086F7}" type="datetime1">
              <a:rPr lang="ru-RU" smtClean="0"/>
              <a:t>04.06.2020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3348316"/>
            <a:ext cx="6383538" cy="85725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29050"/>
            <a:ext cx="9144000" cy="131445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2905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826228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0" y="3279126"/>
            <a:ext cx="6512511" cy="85725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49195"/>
            <a:ext cx="6400800" cy="2606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4629150"/>
            <a:ext cx="2514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6EF4D61-09F4-4B8B-B550-C0C863A5086C}" type="datetime1">
              <a:rPr lang="ru-RU" smtClean="0"/>
              <a:t>04.06.2020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4629150"/>
            <a:ext cx="33528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4629150"/>
            <a:ext cx="18288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emf"/><Relationship Id="rId5" Type="http://schemas.openxmlformats.org/officeDocument/2006/relationships/oleObject" Target="../embeddings/oleObject3.bin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B19B0651-EE4F-4900-A07F-96A6BFA9D0F0}" type="slidenum">
              <a:rPr lang="ru-RU" smtClean="0"/>
              <a:t>1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843559"/>
            <a:ext cx="680452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>
              <a:latin typeface="Segoe UI Light" panose="020B0502040204020203" pitchFamily="34" charset="0"/>
            </a:endParaRPr>
          </a:p>
          <a:p>
            <a:pPr algn="ctr"/>
            <a:r>
              <a:rPr lang="ru-RU" sz="2400" b="1" dirty="0" smtClean="0">
                <a:latin typeface="Segoe UI Light" panose="020B0502040204020203" pitchFamily="34" charset="0"/>
              </a:rPr>
              <a:t>Презентация к уроку по МДК «Металлургия легких цветных металлов»  специальности 22.02.02 «Металлургия цветных металлов» на тему: «Переработка твердых отходов алюминиевого производства»</a:t>
            </a:r>
          </a:p>
          <a:p>
            <a:endParaRPr lang="ru-RU" b="1" dirty="0" smtClean="0">
              <a:latin typeface="Segoe UI Light" panose="020B05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7864" y="3507855"/>
            <a:ext cx="20162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Автор: преподаватель ГАПОУ </a:t>
            </a:r>
            <a:r>
              <a:rPr lang="ru-RU" sz="1600" dirty="0" err="1" smtClean="0"/>
              <a:t>БрИМТ</a:t>
            </a:r>
            <a:r>
              <a:rPr lang="ru-RU" sz="1600" dirty="0" smtClean="0"/>
              <a:t> Антипина Оксана Анатольевна</a:t>
            </a:r>
            <a:endParaRPr lang="ru-RU" sz="1600" dirty="0"/>
          </a:p>
        </p:txBody>
      </p:sp>
      <p:pic>
        <p:nvPicPr>
          <p:cNvPr id="5" name="Рисунок 4"/>
          <p:cNvPicPr>
            <a:picLocks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" r="35185" b="14779"/>
          <a:stretch/>
        </p:blipFill>
        <p:spPr>
          <a:xfrm>
            <a:off x="7279211" y="1477742"/>
            <a:ext cx="1761739" cy="1768882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</p:pic>
      <p:pic>
        <p:nvPicPr>
          <p:cNvPr id="6" name="Рисунок 5"/>
          <p:cNvPicPr>
            <a:picLocks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0" r="4333"/>
          <a:stretch/>
        </p:blipFill>
        <p:spPr>
          <a:xfrm>
            <a:off x="7272068" y="3253767"/>
            <a:ext cx="1768882" cy="1768882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</p:pic>
      <p:pic>
        <p:nvPicPr>
          <p:cNvPr id="7" name="Picture 2"/>
          <p:cNvPicPr>
            <a:picLocks noChangeArrowheads="1"/>
          </p:cNvPicPr>
          <p:nvPr/>
        </p:nvPicPr>
        <p:blipFill rotWithShape="1"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12665"/>
          <a:stretch/>
        </p:blipFill>
        <p:spPr bwMode="auto">
          <a:xfrm>
            <a:off x="5503186" y="3253767"/>
            <a:ext cx="1768882" cy="1768882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67544" y="274172"/>
            <a:ext cx="79928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Государственное автономное профессиональное образовательное  учреждение Иркутской области </a:t>
            </a:r>
          </a:p>
          <a:p>
            <a:pPr algn="ctr"/>
            <a:r>
              <a:rPr lang="ru-RU" sz="2000" dirty="0" smtClean="0"/>
              <a:t>«Братский индустриально-металлургический техникум»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234999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B19B0651-EE4F-4900-A07F-96A6BFA9D0F0}" type="slidenum">
              <a:rPr lang="ru-RU" smtClean="0"/>
              <a:t>10</a:t>
            </a:fld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"/>
            <a:ext cx="5976664" cy="483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6528681"/>
              </p:ext>
            </p:extLst>
          </p:nvPr>
        </p:nvGraphicFramePr>
        <p:xfrm>
          <a:off x="611560" y="411510"/>
          <a:ext cx="7118448" cy="46085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96522"/>
                <a:gridCol w="1133736"/>
                <a:gridCol w="1588190"/>
              </a:tblGrid>
              <a:tr h="358548"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Показатели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Ед. изм.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Факт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marL="457200" lvl="1" algn="l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1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Годовой объем производства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т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28 080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marL="457200" lvl="1" algn="l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1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- число рабочих дней в году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дн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365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marL="457200" lvl="1" algn="l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1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- число рабочих смен в сутки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шт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marL="457200" lvl="1" algn="l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1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- продолжительность смены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час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12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marL="457200" lvl="1" algn="l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Штатная численность рабочих</a:t>
                      </a:r>
                      <a:endParaRPr lang="ru-RU" sz="1400" b="0" i="1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чел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78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marL="457200" lvl="1" algn="l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Штатная численность ИТР</a:t>
                      </a:r>
                      <a:endParaRPr lang="ru-RU" sz="1400" b="0" i="1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чел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5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marL="457200" lvl="1" algn="l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1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Всего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чел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83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marL="457200" lvl="1" algn="l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1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Фонд заработной платы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руб.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39 838 598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marL="457200" lvl="1" algn="l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1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Среднемесячная зарплата рабочего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руб.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38 727,4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marL="457200" lvl="1" algn="l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1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Себестоимость 1т криолита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руб.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5 898,6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8548">
                <a:tc>
                  <a:txBody>
                    <a:bodyPr/>
                    <a:lstStyle/>
                    <a:p>
                      <a:pPr marL="457200" lvl="1" algn="l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1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Рентабельность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%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70,9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5936">
                <a:tc>
                  <a:txBody>
                    <a:bodyPr/>
                    <a:lstStyle/>
                    <a:p>
                      <a:pPr marL="457200" lvl="1" algn="l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1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Срок окупаемости по капитальным вложениям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год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marL="48487" marR="48487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919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B19B0651-EE4F-4900-A07F-96A6BFA9D0F0}" type="slidenum">
              <a:rPr lang="ru-RU" smtClean="0"/>
              <a:t>11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403648" y="2067694"/>
            <a:ext cx="6338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91422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трелка вправо 6"/>
          <p:cNvSpPr/>
          <p:nvPr/>
        </p:nvSpPr>
        <p:spPr>
          <a:xfrm>
            <a:off x="129420" y="2643758"/>
            <a:ext cx="2714388" cy="1872208"/>
          </a:xfrm>
          <a:prstGeom prst="rightArrow">
            <a:avLst>
              <a:gd name="adj1" fmla="val 80464"/>
              <a:gd name="adj2" fmla="val 3076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07504" y="123478"/>
            <a:ext cx="48782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u="sng" dirty="0" smtClean="0">
                <a:latin typeface="Century Gothic" panose="020B0502020202020204" pitchFamily="34" charset="0"/>
              </a:rPr>
              <a:t>Аппараты для получения алюминия</a:t>
            </a:r>
          </a:p>
          <a:p>
            <a:r>
              <a:rPr lang="ru-RU" u="sng" dirty="0" smtClean="0">
                <a:latin typeface="Century Gothic" panose="020B0502020202020204" pitchFamily="34" charset="0"/>
              </a:rPr>
              <a:t>Роль криолита в процессе электролиза</a:t>
            </a:r>
            <a:endParaRPr lang="ru-RU" u="sng" dirty="0">
              <a:latin typeface="Century Gothic" panose="020B0502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864000"/>
            <a:ext cx="599170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В зависимости от конструкции анода, выделяют три типа электролизеров: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400" dirty="0" smtClean="0"/>
              <a:t>Электролизеры с обожженными анодами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400" dirty="0" smtClean="0"/>
              <a:t>Электролизеры с самообжигающимся анодом и боковым </a:t>
            </a:r>
            <a:r>
              <a:rPr lang="ru-RU" sz="1400" dirty="0" err="1" smtClean="0"/>
              <a:t>токоподводом</a:t>
            </a:r>
            <a:endParaRPr lang="ru-RU" sz="1400" dirty="0" smtClean="0"/>
          </a:p>
          <a:p>
            <a:pPr marL="228600" indent="-228600">
              <a:buFont typeface="+mj-lt"/>
              <a:buAutoNum type="arabicPeriod"/>
            </a:pPr>
            <a:r>
              <a:rPr lang="ru-RU" sz="1400" dirty="0"/>
              <a:t>Электролизеры с самообжигающимся анодом и </a:t>
            </a:r>
            <a:r>
              <a:rPr lang="ru-RU" sz="1400" dirty="0" smtClean="0"/>
              <a:t>верхним </a:t>
            </a:r>
            <a:r>
              <a:rPr lang="ru-RU" sz="1400" dirty="0" err="1" smtClean="0"/>
              <a:t>токоподводом</a:t>
            </a:r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1242616" y="4515966"/>
            <a:ext cx="6408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На ОАО «РУСАЛ Братск» используются электролизеры</a:t>
            </a:r>
          </a:p>
          <a:p>
            <a:pPr algn="ctr"/>
            <a:r>
              <a:rPr lang="ru-RU" sz="1400" b="1" dirty="0" smtClean="0"/>
              <a:t>с самообжигающимся анодом, верхним </a:t>
            </a:r>
            <a:r>
              <a:rPr lang="ru-RU" sz="1400" b="1" dirty="0" err="1" smtClean="0"/>
              <a:t>токоподводом</a:t>
            </a:r>
            <a:r>
              <a:rPr lang="ru-RU" sz="1400" b="1" dirty="0" smtClean="0"/>
              <a:t> на силу тока 165 кА</a:t>
            </a:r>
            <a:endParaRPr lang="ru-RU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60542" y="2787774"/>
            <a:ext cx="249523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В электролизер поступает:</a:t>
            </a:r>
          </a:p>
          <a:p>
            <a:pPr marL="438150" indent="-171450">
              <a:buFont typeface="Wingdings" panose="05000000000000000000" pitchFamily="2" charset="2"/>
              <a:buChar char="Ø"/>
            </a:pPr>
            <a:r>
              <a:rPr lang="ru-RU" sz="1400" dirty="0" smtClean="0"/>
              <a:t>Электроэнергия</a:t>
            </a:r>
          </a:p>
          <a:p>
            <a:pPr marL="438150" indent="-171450">
              <a:buFont typeface="Wingdings" panose="05000000000000000000" pitchFamily="2" charset="2"/>
              <a:buChar char="Ø"/>
            </a:pPr>
            <a:r>
              <a:rPr lang="ru-RU" sz="1400" dirty="0" smtClean="0"/>
              <a:t>Глинозем</a:t>
            </a:r>
          </a:p>
          <a:p>
            <a:pPr marL="438150" indent="-171450">
              <a:buFont typeface="Wingdings" panose="05000000000000000000" pitchFamily="2" charset="2"/>
              <a:buChar char="Ø"/>
            </a:pPr>
            <a:r>
              <a:rPr lang="ru-RU" sz="1400" dirty="0" smtClean="0"/>
              <a:t>Анодная масса</a:t>
            </a:r>
          </a:p>
          <a:p>
            <a:pPr marL="438150" indent="-171450">
              <a:buFont typeface="Wingdings" panose="05000000000000000000" pitchFamily="2" charset="2"/>
              <a:buChar char="Ø"/>
            </a:pPr>
            <a:r>
              <a:rPr lang="ru-RU" sz="1400" dirty="0" smtClean="0"/>
              <a:t>Вторичный криолит</a:t>
            </a:r>
          </a:p>
          <a:p>
            <a:pPr marL="438150" indent="-171450">
              <a:buFont typeface="Wingdings" panose="05000000000000000000" pitchFamily="2" charset="2"/>
              <a:buChar char="Ø"/>
            </a:pPr>
            <a:r>
              <a:rPr lang="ru-RU" sz="1400" dirty="0" smtClean="0"/>
              <a:t>Фтористый алюминий</a:t>
            </a:r>
          </a:p>
          <a:p>
            <a:pPr marL="438150" indent="-171450">
              <a:buFont typeface="Wingdings" panose="05000000000000000000" pitchFamily="2" charset="2"/>
              <a:buChar char="Ø"/>
            </a:pPr>
            <a:r>
              <a:rPr lang="ru-RU" sz="1400" dirty="0" smtClean="0"/>
              <a:t>Фтористый кальций</a:t>
            </a:r>
            <a:endParaRPr lang="ru-RU" sz="1400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6369069" y="2571750"/>
            <a:ext cx="2723655" cy="2304256"/>
          </a:xfrm>
          <a:prstGeom prst="rightArrow">
            <a:avLst>
              <a:gd name="adj1" fmla="val 69241"/>
              <a:gd name="adj2" fmla="val 30760"/>
            </a:avLst>
          </a:prstGeom>
          <a:solidFill>
            <a:srgbClr val="CAF7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300192" y="2903914"/>
            <a:ext cx="273630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В процесса электролиза образуются: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400" dirty="0" smtClean="0"/>
              <a:t>Алюминий-сырец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400" dirty="0" smtClean="0"/>
              <a:t>Угольная пена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400" dirty="0" smtClean="0"/>
              <a:t>Анодные газы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400" dirty="0" smtClean="0"/>
              <a:t>Отработанная футеровка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400" dirty="0" smtClean="0"/>
              <a:t>Солевые шлаки-«</a:t>
            </a:r>
            <a:r>
              <a:rPr lang="ru-RU" sz="1400" dirty="0" err="1" smtClean="0"/>
              <a:t>пушонка</a:t>
            </a:r>
            <a:r>
              <a:rPr lang="ru-RU" sz="1400" dirty="0" smtClean="0"/>
              <a:t>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69070" y="699542"/>
            <a:ext cx="237626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C90128"/>
                </a:solidFill>
              </a:rPr>
              <a:t>Na</a:t>
            </a:r>
            <a:r>
              <a:rPr lang="en-US" sz="2400" b="1" baseline="-25000" dirty="0" smtClean="0">
                <a:solidFill>
                  <a:srgbClr val="C90128"/>
                </a:solidFill>
              </a:rPr>
              <a:t>3</a:t>
            </a:r>
            <a:r>
              <a:rPr lang="en-US" sz="2400" b="1" dirty="0" smtClean="0">
                <a:solidFill>
                  <a:srgbClr val="C90128"/>
                </a:solidFill>
              </a:rPr>
              <a:t>AlF</a:t>
            </a:r>
            <a:r>
              <a:rPr lang="en-US" sz="2400" b="1" baseline="-25000" dirty="0" smtClean="0">
                <a:solidFill>
                  <a:srgbClr val="C90128"/>
                </a:solidFill>
              </a:rPr>
              <a:t>6</a:t>
            </a:r>
          </a:p>
          <a:p>
            <a:r>
              <a:rPr lang="ru-RU" sz="1400" dirty="0" smtClean="0"/>
              <a:t>Криолит представляет собой комплексную соль из фторидов алюминия и натрия, является основным компонентом электролита</a:t>
            </a:r>
            <a:endParaRPr lang="ru-RU" sz="1400" dirty="0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9953764"/>
              </p:ext>
            </p:extLst>
          </p:nvPr>
        </p:nvGraphicFramePr>
        <p:xfrm>
          <a:off x="2699792" y="2139702"/>
          <a:ext cx="3669278" cy="20981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" name="Visio" r:id="rId3" imgW="6635739" imgH="3768240" progId="Visio.Drawing.11">
                  <p:embed/>
                </p:oleObj>
              </mc:Choice>
              <mc:Fallback>
                <p:oleObj name="Visio" r:id="rId3" imgW="6635739" imgH="376824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99792" y="2139702"/>
                        <a:ext cx="3669278" cy="20981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7711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123478"/>
            <a:ext cx="7901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u="sng" dirty="0" smtClean="0">
                <a:latin typeface="Century Gothic" panose="020B0502020202020204" pitchFamily="34" charset="0"/>
              </a:rPr>
              <a:t>Процесс получения вторичного криолита на ОАО «РУСАЛ Братск»</a:t>
            </a:r>
            <a:endParaRPr lang="ru-RU" u="sng" dirty="0"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843558"/>
            <a:ext cx="280781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Процесс получения вторичного криолита из отходов электролизного производства включает в себя: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 smtClean="0"/>
              <a:t>Производство флотационного криолита;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 smtClean="0"/>
              <a:t>Производство регенерационного криолита;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 smtClean="0"/>
              <a:t>Производство фторида кальция.</a:t>
            </a:r>
            <a:endParaRPr lang="ru-RU" sz="12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473433"/>
              </p:ext>
            </p:extLst>
          </p:nvPr>
        </p:nvGraphicFramePr>
        <p:xfrm>
          <a:off x="108005" y="3599607"/>
          <a:ext cx="8856479" cy="1493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7771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</a:tblGrid>
              <a:tr h="148565">
                <a:tc rowSpan="2">
                  <a:txBody>
                    <a:bodyPr/>
                    <a:lstStyle/>
                    <a:p>
                      <a:pPr marL="36000" algn="ctr" fontAlgn="ctr"/>
                      <a:endParaRPr lang="ru-RU" sz="1400" b="1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Определяемые </a:t>
                      </a:r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элементы, %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85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SO</a:t>
                      </a:r>
                      <a:r>
                        <a:rPr lang="en-US" sz="1400" b="1" u="none" strike="noStrike" baseline="-25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endParaRPr lang="en-US" sz="1400" b="1" i="0" u="none" strike="noStrike" baseline="-25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Fe</a:t>
                      </a:r>
                      <a:r>
                        <a:rPr lang="en-US" sz="1400" b="1" u="none" strike="noStrike" baseline="-25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lang="en-US" sz="1400" b="1" u="none" strike="noStrike" baseline="-25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endParaRPr lang="en-US" sz="1400" b="1" i="0" u="none" strike="noStrike" baseline="-25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SiO</a:t>
                      </a:r>
                      <a:r>
                        <a:rPr lang="en-US" sz="1400" b="1" u="none" strike="noStrike" baseline="-25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en-US" sz="1400" b="1" i="0" u="none" strike="noStrike" baseline="-25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</a:t>
                      </a:r>
                      <a:r>
                        <a:rPr lang="en-US" sz="1400" b="1" u="none" strike="noStrike" baseline="-25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</a:t>
                      </a:r>
                      <a:r>
                        <a:rPr lang="en-US" sz="1400" b="1" u="none" strike="noStrike" baseline="-25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endParaRPr lang="en-US" sz="1400" b="1" i="0" u="none" strike="noStrike" baseline="-25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CaF</a:t>
                      </a:r>
                      <a:r>
                        <a:rPr lang="en-US" sz="1400" b="1" u="none" strike="noStrike" baseline="-25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en-US" sz="1400" b="1" i="0" u="none" strike="noStrike" baseline="-25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MgF</a:t>
                      </a:r>
                      <a:r>
                        <a:rPr lang="en-US" sz="1400" b="1" u="none" strike="noStrike" baseline="-25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en-US" sz="1400" b="1" i="0" u="none" strike="noStrike" baseline="-25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К.О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8565">
                <a:tc>
                  <a:txBody>
                    <a:bodyPr/>
                    <a:lstStyle/>
                    <a:p>
                      <a:pPr marL="36000" algn="l" fontAlgn="b"/>
                      <a:r>
                        <a:rPr lang="ru-RU" sz="140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Регенерационный криолит</a:t>
                      </a:r>
                      <a:endParaRPr lang="ru-RU" sz="1400" b="0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45.9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7.50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0.10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31.4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11.1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8565">
                <a:tc>
                  <a:txBody>
                    <a:bodyPr/>
                    <a:lstStyle/>
                    <a:p>
                      <a:pPr marL="36000" algn="l" fontAlgn="b"/>
                      <a:r>
                        <a:rPr lang="ru-RU" sz="14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Флотационный криолит</a:t>
                      </a:r>
                      <a:endParaRPr lang="ru-RU" sz="1400" b="0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45.9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22.2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19.0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6.7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8565">
                <a:tc>
                  <a:txBody>
                    <a:bodyPr/>
                    <a:lstStyle/>
                    <a:p>
                      <a:pPr marL="36000" algn="l" fontAlgn="b"/>
                      <a:r>
                        <a:rPr lang="ru-RU" sz="14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Фторид кальция</a:t>
                      </a:r>
                      <a:endParaRPr lang="ru-RU" sz="1400" b="0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67.1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8565">
                <a:tc>
                  <a:txBody>
                    <a:bodyPr/>
                    <a:lstStyle/>
                    <a:p>
                      <a:pPr marL="36000" algn="l" fontAlgn="b"/>
                      <a:r>
                        <a:rPr lang="ru-RU" sz="14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Вторичный смешанный криолит</a:t>
                      </a:r>
                      <a:endParaRPr lang="ru-RU" sz="1400" b="0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43.7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1.10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4.10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26.5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15.0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5.1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0.31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2.84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95536" y="3291830"/>
            <a:ext cx="69847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Химический состав вторичного криолита, производимого на ОАО «РУСАЛ Братск»</a:t>
            </a:r>
            <a:endParaRPr lang="ru-RU" sz="1200" dirty="0"/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2383889"/>
              </p:ext>
            </p:extLst>
          </p:nvPr>
        </p:nvGraphicFramePr>
        <p:xfrm>
          <a:off x="3779912" y="853706"/>
          <a:ext cx="5154733" cy="2448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" name="Visio" r:id="rId3" imgW="8145173" imgH="3868478" progId="Visio.Drawing.11">
                  <p:embed/>
                </p:oleObj>
              </mc:Choice>
              <mc:Fallback>
                <p:oleObj name="Visio" r:id="rId3" imgW="8145173" imgH="3868478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79912" y="853706"/>
                        <a:ext cx="5154733" cy="24482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05054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7380" y="771550"/>
            <a:ext cx="85689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79388"/>
            <a:r>
              <a:rPr lang="ru-RU" sz="1400" b="1" dirty="0">
                <a:solidFill>
                  <a:srgbClr val="C00000"/>
                </a:solidFill>
              </a:rPr>
              <a:t>Флотация - процесс обогащения, заключающийся в разделении ценного сырья </a:t>
            </a:r>
            <a:r>
              <a:rPr lang="ru-RU" sz="1400" b="1" dirty="0" smtClean="0">
                <a:solidFill>
                  <a:srgbClr val="C00000"/>
                </a:solidFill>
              </a:rPr>
              <a:t>и </a:t>
            </a:r>
            <a:r>
              <a:rPr lang="ru-RU" sz="1400" b="1" dirty="0">
                <a:solidFill>
                  <a:srgbClr val="C00000"/>
                </a:solidFill>
              </a:rPr>
              <a:t>пустой </a:t>
            </a:r>
            <a:r>
              <a:rPr lang="ru-RU" sz="1400" b="1" dirty="0" smtClean="0">
                <a:solidFill>
                  <a:srgbClr val="C00000"/>
                </a:solidFill>
              </a:rPr>
              <a:t>породы,  </a:t>
            </a:r>
            <a:r>
              <a:rPr lang="ru-RU" sz="1400" b="1" dirty="0">
                <a:solidFill>
                  <a:srgbClr val="C00000"/>
                </a:solidFill>
              </a:rPr>
              <a:t>основанный на разной </a:t>
            </a:r>
            <a:r>
              <a:rPr lang="ru-RU" sz="1400" b="1" dirty="0" err="1">
                <a:solidFill>
                  <a:srgbClr val="C00000"/>
                </a:solidFill>
              </a:rPr>
              <a:t>смачиваемости</a:t>
            </a:r>
            <a:r>
              <a:rPr lang="ru-RU" sz="1400" b="1" dirty="0">
                <a:solidFill>
                  <a:srgbClr val="C00000"/>
                </a:solidFill>
              </a:rPr>
              <a:t> их </a:t>
            </a:r>
            <a:r>
              <a:rPr lang="ru-RU" sz="1400" b="1" dirty="0" smtClean="0">
                <a:solidFill>
                  <a:srgbClr val="C00000"/>
                </a:solidFill>
              </a:rPr>
              <a:t>поверхности.</a:t>
            </a:r>
          </a:p>
          <a:p>
            <a:pPr indent="179388"/>
            <a:r>
              <a:rPr lang="ru-RU" sz="1400" dirty="0" smtClean="0"/>
              <a:t>Для </a:t>
            </a:r>
            <a:r>
              <a:rPr lang="ru-RU" sz="1400" dirty="0"/>
              <a:t>проведения процесса </a:t>
            </a:r>
            <a:r>
              <a:rPr lang="ru-RU" sz="1400" dirty="0" smtClean="0"/>
              <a:t>флотации на ОАО «РУСАЛ Братск» </a:t>
            </a:r>
            <a:r>
              <a:rPr lang="ru-RU" sz="1400" dirty="0"/>
              <a:t>применяются </a:t>
            </a:r>
            <a:r>
              <a:rPr lang="ru-RU" sz="1400" dirty="0" smtClean="0"/>
              <a:t>механические флотационные </a:t>
            </a:r>
            <a:r>
              <a:rPr lang="ru-RU" sz="1400" dirty="0"/>
              <a:t>машины </a:t>
            </a:r>
            <a:r>
              <a:rPr lang="ru-RU" sz="1400" dirty="0" smtClean="0"/>
              <a:t>ФМ-04М.</a:t>
            </a:r>
          </a:p>
          <a:p>
            <a:pPr indent="179388"/>
            <a:r>
              <a:rPr lang="ru-RU" sz="1400" dirty="0" smtClean="0"/>
              <a:t>В </a:t>
            </a:r>
            <a:r>
              <a:rPr lang="ru-RU" sz="1400" dirty="0"/>
              <a:t>качестве </a:t>
            </a:r>
            <a:r>
              <a:rPr lang="ru-RU" sz="1400" dirty="0" err="1"/>
              <a:t>флотореагентов</a:t>
            </a:r>
            <a:r>
              <a:rPr lang="ru-RU" sz="1400" dirty="0"/>
              <a:t> используется керосин и сосновое </a:t>
            </a:r>
            <a:r>
              <a:rPr lang="ru-RU" sz="1400" dirty="0" smtClean="0"/>
              <a:t>масло.</a:t>
            </a:r>
          </a:p>
          <a:p>
            <a:pPr indent="179388"/>
            <a:r>
              <a:rPr lang="ru-RU" sz="1400" dirty="0" smtClean="0"/>
              <a:t>В </a:t>
            </a:r>
            <a:r>
              <a:rPr lang="ru-RU" sz="1400" dirty="0"/>
              <a:t>качестве </a:t>
            </a:r>
            <a:r>
              <a:rPr lang="ru-RU" sz="1400" dirty="0" smtClean="0"/>
              <a:t>катализатора</a:t>
            </a:r>
            <a:r>
              <a:rPr lang="ru-RU" sz="1400" dirty="0"/>
              <a:t>, который имеет щелочную среду </a:t>
            </a:r>
            <a:r>
              <a:rPr lang="ru-RU" sz="1400" dirty="0" smtClean="0"/>
              <a:t>- осветленный </a:t>
            </a:r>
            <a:r>
              <a:rPr lang="ru-RU" sz="1400" dirty="0"/>
              <a:t>раствор с углеродными </a:t>
            </a:r>
            <a:r>
              <a:rPr lang="ru-RU" sz="1400" dirty="0" smtClean="0"/>
              <a:t>взвесями, который подается </a:t>
            </a:r>
            <a:r>
              <a:rPr lang="ru-RU" sz="1400" dirty="0"/>
              <a:t>в основную стадию с целью увеличения скорости флотации и снижения расхода </a:t>
            </a:r>
            <a:r>
              <a:rPr lang="ru-RU" sz="1400" dirty="0" smtClean="0"/>
              <a:t>реагентов</a:t>
            </a:r>
            <a:r>
              <a:rPr lang="ru-RU" sz="1400" dirty="0"/>
              <a:t>.</a:t>
            </a:r>
          </a:p>
          <a:p>
            <a:pPr indent="179388"/>
            <a:r>
              <a:rPr lang="ru-RU" sz="1400" dirty="0"/>
              <a:t>Процесс флотации ведется  в три стадии:</a:t>
            </a:r>
          </a:p>
          <a:p>
            <a:pPr marL="538163" indent="179388">
              <a:buFont typeface="Wingdings" panose="05000000000000000000" pitchFamily="2" charset="2"/>
              <a:buChar char="Ø"/>
            </a:pPr>
            <a:r>
              <a:rPr lang="ru-RU" sz="1400" dirty="0" smtClean="0"/>
              <a:t>основная</a:t>
            </a:r>
            <a:endParaRPr lang="ru-RU" sz="1400" dirty="0"/>
          </a:p>
          <a:p>
            <a:pPr marL="538163" indent="179388">
              <a:buFont typeface="Wingdings" panose="05000000000000000000" pitchFamily="2" charset="2"/>
              <a:buChar char="Ø"/>
            </a:pPr>
            <a:r>
              <a:rPr lang="ru-RU" sz="1400" dirty="0" err="1" smtClean="0"/>
              <a:t>перечистная</a:t>
            </a:r>
            <a:endParaRPr lang="ru-RU" sz="1400" dirty="0"/>
          </a:p>
          <a:p>
            <a:pPr marL="538163" indent="179388">
              <a:buFont typeface="Wingdings" panose="05000000000000000000" pitchFamily="2" charset="2"/>
              <a:buChar char="Ø"/>
            </a:pPr>
            <a:r>
              <a:rPr lang="ru-RU" sz="1400" dirty="0" smtClean="0"/>
              <a:t>контрольная  </a:t>
            </a:r>
            <a:endParaRPr lang="ru-RU" sz="1400" dirty="0"/>
          </a:p>
          <a:p>
            <a:pPr indent="179388"/>
            <a:r>
              <a:rPr lang="ru-RU" sz="1400" dirty="0"/>
              <a:t>В  каждой стадии процесса флотации получают два продукта: пенный и камерный.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7504" y="123478"/>
            <a:ext cx="49359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u="sng" dirty="0" smtClean="0">
                <a:latin typeface="Century Gothic" panose="020B0502020202020204" pitchFamily="34" charset="0"/>
              </a:rPr>
              <a:t>Производство флотационного криолита</a:t>
            </a:r>
            <a:endParaRPr lang="ru-RU" u="sng" dirty="0">
              <a:latin typeface="Century Gothic" panose="020B050202020202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527871"/>
              </p:ext>
            </p:extLst>
          </p:nvPr>
        </p:nvGraphicFramePr>
        <p:xfrm>
          <a:off x="539552" y="3651870"/>
          <a:ext cx="8208912" cy="10801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52228"/>
                <a:gridCol w="2052228"/>
                <a:gridCol w="2052228"/>
                <a:gridCol w="2052228"/>
              </a:tblGrid>
              <a:tr h="27003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Стадия флотации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Продолжительность, мин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Ж:Т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Количество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камер, </a:t>
                      </a:r>
                      <a:r>
                        <a:rPr lang="ru-RU" sz="1400" b="1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шт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0030">
                <a:tc>
                  <a:txBody>
                    <a:bodyPr/>
                    <a:lstStyle/>
                    <a:p>
                      <a:pPr lvl="1" algn="l" fontAlgn="b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Основная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(6-8):1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0030">
                <a:tc>
                  <a:txBody>
                    <a:bodyPr/>
                    <a:lstStyle/>
                    <a:p>
                      <a:pPr lvl="1" algn="l" fontAlgn="b"/>
                      <a:r>
                        <a:rPr lang="ru-RU" sz="14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Перечистная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(8-10):1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0030">
                <a:tc>
                  <a:txBody>
                    <a:bodyPr/>
                    <a:lstStyle/>
                    <a:p>
                      <a:pPr lvl="1" algn="l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Контрольная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(8-10):1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7345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123478"/>
            <a:ext cx="76787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u="sng" dirty="0" smtClean="0">
                <a:latin typeface="Century Gothic" panose="020B0502020202020204" pitchFamily="34" charset="0"/>
              </a:rPr>
              <a:t>Графики зависимостей основных технологических параметров</a:t>
            </a:r>
            <a:endParaRPr lang="ru-RU" u="sng" dirty="0">
              <a:latin typeface="Century Gothic" panose="020B0502020202020204" pitchFamily="34" charset="0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270018"/>
              </p:ext>
            </p:extLst>
          </p:nvPr>
        </p:nvGraphicFramePr>
        <p:xfrm>
          <a:off x="90389" y="520616"/>
          <a:ext cx="4608512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1896731"/>
              </p:ext>
            </p:extLst>
          </p:nvPr>
        </p:nvGraphicFramePr>
        <p:xfrm>
          <a:off x="83940" y="2859782"/>
          <a:ext cx="4632076" cy="21522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2673545"/>
              </p:ext>
            </p:extLst>
          </p:nvPr>
        </p:nvGraphicFramePr>
        <p:xfrm>
          <a:off x="4788023" y="1338020"/>
          <a:ext cx="4176466" cy="195072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204616"/>
                <a:gridCol w="722984"/>
                <a:gridCol w="722850"/>
                <a:gridCol w="803166"/>
                <a:gridCol w="722850"/>
              </a:tblGrid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Продукт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Содержание компонента, %(масс.)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</a:t>
                      </a:r>
                      <a:r>
                        <a:rPr lang="en-US" sz="1400" b="1" kern="1200" baseline="-25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r>
                        <a:rPr lang="en-US" sz="1400" b="1" kern="1200" baseline="-25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1400" b="1" kern="1200" baseline="-250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</a:rPr>
                        <a:t>Исходный</a:t>
                      </a:r>
                      <a:endParaRPr lang="ru-RU" sz="1400" b="0" i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30,3</a:t>
                      </a:r>
                    </a:p>
                  </a:txBody>
                  <a:tcPr marL="91439" marR="91439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27,7</a:t>
                      </a:r>
                    </a:p>
                  </a:txBody>
                  <a:tcPr marL="91439" marR="91439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16,16</a:t>
                      </a:r>
                    </a:p>
                  </a:txBody>
                  <a:tcPr marL="91439" marR="91439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1,88</a:t>
                      </a:r>
                    </a:p>
                  </a:txBody>
                  <a:tcPr marL="91439" marR="91439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</a:rPr>
                        <a:t>Концентрат</a:t>
                      </a:r>
                      <a:endParaRPr lang="ru-RU" sz="1400" b="0" i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45</a:t>
                      </a:r>
                    </a:p>
                  </a:txBody>
                  <a:tcPr marL="91439" marR="91439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0,5</a:t>
                      </a:r>
                    </a:p>
                  </a:txBody>
                  <a:tcPr marL="91439" marR="91439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</a:p>
                  </a:txBody>
                  <a:tcPr marL="91439" marR="91439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0,35</a:t>
                      </a:r>
                    </a:p>
                  </a:txBody>
                  <a:tcPr marL="91439" marR="91439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sz="1400" b="0" i="1" dirty="0" smtClean="0">
                          <a:solidFill>
                            <a:schemeClr val="tx1"/>
                          </a:solidFill>
                        </a:rPr>
                        <a:t>Хвосты</a:t>
                      </a:r>
                      <a:endParaRPr lang="ru-RU" sz="1400" b="0" i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1439" marR="91439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88</a:t>
                      </a:r>
                    </a:p>
                  </a:txBody>
                  <a:tcPr marL="91439" marR="91439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1439" marR="91439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2,8</a:t>
                      </a:r>
                    </a:p>
                  </a:txBody>
                  <a:tcPr marL="91439" marR="91439" anchor="ctr">
                    <a:lnL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AF7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4788024" y="627534"/>
            <a:ext cx="41764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Результаты флотации угольной пены, шлама и пыли газоочистки с предварительной отмывкой горячей водой и измельчением в шаровой мельнице</a:t>
            </a: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3387544"/>
              </p:ext>
            </p:extLst>
          </p:nvPr>
        </p:nvGraphicFramePr>
        <p:xfrm>
          <a:off x="4932040" y="2970538"/>
          <a:ext cx="4032448" cy="2172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1" name="Visio" r:id="rId5" imgW="3071012" imgH="1918525" progId="Visio.Drawing.11">
                  <p:embed/>
                </p:oleObj>
              </mc:Choice>
              <mc:Fallback>
                <p:oleObj name="Visio" r:id="rId5" imgW="3071012" imgH="1918525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040" y="2970538"/>
                        <a:ext cx="4032448" cy="21729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949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123478"/>
            <a:ext cx="46586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u="sng" dirty="0" smtClean="0">
                <a:latin typeface="Century Gothic" panose="020B0502020202020204" pitchFamily="34" charset="0"/>
              </a:rPr>
              <a:t>Преимущества предлагаемой схемы</a:t>
            </a:r>
            <a:endParaRPr lang="ru-RU" u="sng" dirty="0">
              <a:latin typeface="Century Gothic" panose="020B0502020202020204" pitchFamily="34" charset="0"/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318651"/>
              </p:ext>
            </p:extLst>
          </p:nvPr>
        </p:nvGraphicFramePr>
        <p:xfrm>
          <a:off x="107504" y="1044923"/>
          <a:ext cx="4251622" cy="33843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1" name="Visio" r:id="rId3" imgW="8822207" imgH="7022052" progId="Visio.Drawing.11">
                  <p:embed/>
                </p:oleObj>
              </mc:Choice>
              <mc:Fallback>
                <p:oleObj name="Visio" r:id="rId3" imgW="8822207" imgH="7022052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504" y="1044923"/>
                        <a:ext cx="4251622" cy="33843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5176022"/>
              </p:ext>
            </p:extLst>
          </p:nvPr>
        </p:nvGraphicFramePr>
        <p:xfrm>
          <a:off x="4644008" y="1059582"/>
          <a:ext cx="4270131" cy="33843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2" name="Visio" r:id="rId5" imgW="8858891" imgH="7022052" progId="Visio.Drawing.11">
                  <p:embed/>
                </p:oleObj>
              </mc:Choice>
              <mc:Fallback>
                <p:oleObj name="Visio" r:id="rId5" imgW="8858891" imgH="7022052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44008" y="1059582"/>
                        <a:ext cx="4270131" cy="33843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79512" y="699542"/>
            <a:ext cx="41764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Классическая схема переработки угольной пены</a:t>
            </a:r>
            <a:endParaRPr lang="ru-RU" sz="1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355976" y="699542"/>
            <a:ext cx="478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Предлагаемая </a:t>
            </a:r>
            <a:r>
              <a:rPr lang="ru-RU" sz="1400" dirty="0" smtClean="0"/>
              <a:t>схема переработки фторуглеродного сырья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294144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123478"/>
            <a:ext cx="81596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u="sng" dirty="0" smtClean="0">
                <a:latin typeface="Century Gothic" panose="020B0502020202020204" pitchFamily="34" charset="0"/>
              </a:rPr>
              <a:t>Аппаратурно-технологическая схема производства </a:t>
            </a:r>
            <a:r>
              <a:rPr lang="ru-RU" u="sng" dirty="0" err="1" smtClean="0">
                <a:latin typeface="Century Gothic" panose="020B0502020202020204" pitchFamily="34" charset="0"/>
              </a:rPr>
              <a:t>флотокриолита</a:t>
            </a:r>
            <a:endParaRPr lang="ru-RU" u="sng" dirty="0">
              <a:latin typeface="Century Gothic" panose="020B0502020202020204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9542"/>
            <a:ext cx="8244408" cy="41908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64035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123478"/>
            <a:ext cx="9062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u="sng" dirty="0">
                <a:latin typeface="Century Gothic" panose="020B0502020202020204" pitchFamily="34" charset="0"/>
              </a:rPr>
              <a:t>Аппаратурно-технологическая схема </a:t>
            </a:r>
            <a:r>
              <a:rPr lang="ru-RU" u="sng" dirty="0" smtClean="0">
                <a:latin typeface="Century Gothic" panose="020B0502020202020204" pitchFamily="34" charset="0"/>
              </a:rPr>
              <a:t>фильтрации и сушки </a:t>
            </a:r>
            <a:r>
              <a:rPr lang="ru-RU" u="sng" dirty="0" err="1" smtClean="0">
                <a:latin typeface="Century Gothic" panose="020B0502020202020204" pitchFamily="34" charset="0"/>
              </a:rPr>
              <a:t>флотокриолита</a:t>
            </a:r>
            <a:endParaRPr lang="ru-RU" u="sng" dirty="0">
              <a:latin typeface="Century Gothic" panose="020B0502020202020204" pitchFamily="34" charset="0"/>
            </a:endParaRPr>
          </a:p>
        </p:txBody>
      </p:sp>
      <p:pic>
        <p:nvPicPr>
          <p:cNvPr id="6" name="Рисунок 5" descr="C:\Users\YakushevichPA\Desktop\Безымянный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25" y="627534"/>
            <a:ext cx="6477719" cy="43191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035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123478"/>
            <a:ext cx="2826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u="sng" dirty="0" smtClean="0">
                <a:latin typeface="Century Gothic" panose="020B0502020202020204" pitchFamily="34" charset="0"/>
              </a:rPr>
              <a:t>Техника безопасности</a:t>
            </a:r>
            <a:endParaRPr lang="ru-RU" u="sng" dirty="0">
              <a:latin typeface="Century Gothic" panose="020B0502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5467589"/>
              </p:ext>
            </p:extLst>
          </p:nvPr>
        </p:nvGraphicFramePr>
        <p:xfrm>
          <a:off x="4932041" y="915566"/>
          <a:ext cx="4178025" cy="38884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5875"/>
                <a:gridCol w="1541075"/>
                <a:gridCol w="1541075"/>
              </a:tblGrid>
              <a:tr h="4355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</a:rPr>
                        <a:t>Опасный фактор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</a:rPr>
                        <a:t>Место возникновения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</a:rPr>
                        <a:t>Способ защиты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47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1100" b="0" i="1" dirty="0">
                          <a:solidFill>
                            <a:schemeClr val="tx1"/>
                          </a:solidFill>
                          <a:effectLst/>
                        </a:rPr>
                        <a:t>Движущиеся элементы оборудования</a:t>
                      </a:r>
                      <a:endParaRPr lang="ru-RU" sz="1100" b="0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</a:rPr>
                        <a:t>Дробление, сортировка, классификация, измельчение, флотация, сгущение, фильтрация, сушка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</a:rPr>
                        <a:t>Ограждения, предупреждающие плакаты, механизмы аварийной остановки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604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1100" b="0" i="1" dirty="0">
                          <a:solidFill>
                            <a:schemeClr val="tx1"/>
                          </a:solidFill>
                          <a:effectLst/>
                        </a:rPr>
                        <a:t>Движущийся транспорт</a:t>
                      </a:r>
                      <a:endParaRPr lang="ru-RU" sz="1100" b="0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</a:rPr>
                        <a:t>Прием сырья, отходов и отгрузка готовой продукции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</a:rPr>
                        <a:t>Соблюдение скоростного режима движения, дорожная разметка, дорожные знаки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16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1100" b="0" i="1" dirty="0">
                          <a:solidFill>
                            <a:schemeClr val="tx1"/>
                          </a:solidFill>
                          <a:effectLst/>
                        </a:rPr>
                        <a:t>Отлетающие предметы</a:t>
                      </a:r>
                      <a:endParaRPr lang="ru-RU" sz="1100" b="0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</a:rPr>
                        <a:t>Дробление, грохочение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</a:rPr>
                        <a:t>Ограждения, предупреждающие плакаты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66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1100" b="0" i="1" dirty="0">
                          <a:solidFill>
                            <a:schemeClr val="tx1"/>
                          </a:solidFill>
                          <a:effectLst/>
                        </a:rPr>
                        <a:t>Опасный уровень напряжения</a:t>
                      </a:r>
                      <a:endParaRPr lang="ru-RU" sz="1100" b="0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</a:rPr>
                        <a:t>Всё оборудование цеха, работающее от электрического тока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</a:rPr>
                        <a:t>Заземление, ограждения, предупреждающие плакаты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17181"/>
              </p:ext>
            </p:extLst>
          </p:nvPr>
        </p:nvGraphicFramePr>
        <p:xfrm>
          <a:off x="35496" y="917516"/>
          <a:ext cx="4859288" cy="43076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4872"/>
                <a:gridCol w="1080120"/>
                <a:gridCol w="1397792"/>
                <a:gridCol w="1266504"/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</a:rPr>
                        <a:t>Вредный фактор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948" marR="38948" marT="0" marB="0" anchor="ctr">
                    <a:lnL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</a:rPr>
                        <a:t>Место возникновения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948" marR="38948" marT="0" marB="0" anchor="ctr">
                    <a:lnL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</a:rPr>
                        <a:t>Действие на организм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948" marR="38948" marT="0" marB="0" anchor="ctr">
                    <a:lnL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</a:rPr>
                        <a:t>Способы защиты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948" marR="38948" marT="0" marB="0" anchor="ctr">
                    <a:lnL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84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1100" b="0" i="1" dirty="0">
                          <a:solidFill>
                            <a:schemeClr val="tx1"/>
                          </a:solidFill>
                          <a:effectLst/>
                        </a:rPr>
                        <a:t>Повышенная температура</a:t>
                      </a:r>
                      <a:endParaRPr lang="ru-RU" sz="1100" b="0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948" marR="38948" marT="0" marB="0" anchor="ctr">
                    <a:lnL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</a:rPr>
                        <a:t>Сушка вторичного криолита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948" marR="38948" marT="0" marB="0" anchor="ctr">
                    <a:lnL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</a:rPr>
                        <a:t>Нарушение теплового баланса тела, перегрев организма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948" marR="38948" marT="0" marB="0" anchor="ctr">
                    <a:lnL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</a:rPr>
                        <a:t>Защитные экраны, вентиляция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948" marR="38948" marT="0" marB="0" anchor="ctr">
                    <a:lnL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233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1100" b="0" i="1" dirty="0">
                          <a:solidFill>
                            <a:schemeClr val="tx1"/>
                          </a:solidFill>
                          <a:effectLst/>
                        </a:rPr>
                        <a:t>Повышенный уровень шума и вибрации</a:t>
                      </a:r>
                      <a:endParaRPr lang="ru-RU" sz="1100" b="0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948" marR="38948" marT="0" marB="0" anchor="ctr">
                    <a:lnL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</a:rPr>
                        <a:t>Дробление, измельчение, сушка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948" marR="38948" marT="0" marB="0" anchor="ctr">
                    <a:lnL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</a:rPr>
                        <a:t>Работа </a:t>
                      </a: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</a:rPr>
                        <a:t>в условиях сильного шума может вызвать головную боль, ослабление внимания, привести к несчастному случаю.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948" marR="38948" marT="0" marB="0" anchor="ctr">
                    <a:lnL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</a:rPr>
                        <a:t>Регулярная смазка приводов электродвигателей, их частичная звукоизоляция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948" marR="38948" marT="0" marB="0" anchor="ctr">
                    <a:lnL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528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1100" b="0" i="1" dirty="0">
                          <a:solidFill>
                            <a:schemeClr val="tx1"/>
                          </a:solidFill>
                          <a:effectLst/>
                        </a:rPr>
                        <a:t>Недостаточная освещенность рабочей зоны</a:t>
                      </a:r>
                      <a:endParaRPr lang="ru-RU" sz="1100" b="0" i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948" marR="38948" marT="0" marB="0" anchor="ctr">
                    <a:lnL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effectLst/>
                        </a:rPr>
                        <a:t>Флотация</a:t>
                      </a:r>
                      <a:endParaRPr lang="ru-RU" sz="11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948" marR="38948" marT="0" marB="0" anchor="ctr">
                    <a:lnL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</a:rPr>
                        <a:t>Нарушение зрения, раздражение центральной нервной системы, головные боли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948" marR="38948" marT="0" marB="0" anchor="ctr">
                    <a:lnL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</a:rPr>
                        <a:t>Установка дополнительного осветительного оборудования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948" marR="38948" marT="0" marB="0" anchor="ctr">
                    <a:lnL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901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51520" y="627534"/>
            <a:ext cx="39249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Вредные производственные факторы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76056" y="627534"/>
            <a:ext cx="39249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Опасные производственные факторы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957717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826</TotalTime>
  <Words>733</Words>
  <Application>Microsoft Office PowerPoint</Application>
  <PresentationFormat>Экран (16:9)</PresentationFormat>
  <Paragraphs>223</Paragraphs>
  <Slides>11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Воздушный поток</vt:lpstr>
      <vt:lpstr>Visio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Yakushevich Pavel</dc:creator>
  <cp:lastModifiedBy>Пользователь</cp:lastModifiedBy>
  <cp:revision>42</cp:revision>
  <cp:lastPrinted>2016-05-23T14:47:58Z</cp:lastPrinted>
  <dcterms:created xsi:type="dcterms:W3CDTF">2016-04-29T02:43:06Z</dcterms:created>
  <dcterms:modified xsi:type="dcterms:W3CDTF">2020-06-04T02:10:23Z</dcterms:modified>
</cp:coreProperties>
</file>