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61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3" r:id="rId12"/>
    <p:sldId id="274" r:id="rId13"/>
    <p:sldId id="276" r:id="rId14"/>
    <p:sldId id="275" r:id="rId15"/>
    <p:sldId id="277" r:id="rId16"/>
    <p:sldId id="278" r:id="rId17"/>
    <p:sldId id="282" r:id="rId18"/>
    <p:sldId id="279" r:id="rId19"/>
    <p:sldId id="283" r:id="rId20"/>
    <p:sldId id="284" r:id="rId21"/>
    <p:sldId id="285" r:id="rId22"/>
    <p:sldId id="288" r:id="rId23"/>
    <p:sldId id="280" r:id="rId24"/>
    <p:sldId id="289" r:id="rId25"/>
    <p:sldId id="286" r:id="rId26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00C9C"/>
    <a:srgbClr val="F56B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28" autoAdjust="0"/>
  </p:normalViewPr>
  <p:slideViewPr>
    <p:cSldViewPr snapToGrid="0">
      <p:cViewPr varScale="1">
        <p:scale>
          <a:sx n="70" d="100"/>
          <a:sy n="70" d="100"/>
        </p:scale>
        <p:origin x="-156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2E053-0821-4635-80B1-96D0041D7BDE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17A92-979A-405A-A5AF-F5F13782C9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567C-C0E2-41FE-9B54-9B28FD3AD9F7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E0D6B-507A-4E21-B21E-92A829730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4DFD4-0F5A-4B0E-A233-E14D682EFE52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1115F-4913-4C5D-A58F-F3750DBE8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0BAF6-929B-45F0-AFC5-C7883969F10F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6EA67-EF21-4362-858C-8E6417CE3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963F7-1C31-48A5-BF40-FFC24709A3D6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ED9A5-E52A-4BB1-BA71-0C00640EC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F6958-3ECA-4402-A8BD-FC93AEF4532F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0F4B2-1ABA-4465-B88E-31C796D41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AD658-15FC-494B-A36B-9ED9A7EC3992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049A8-673D-4F40-BE56-189572DA3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A1BB9-DDF4-4C2F-950B-EE9EC3CC9DE6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D3B4-0E58-40FF-9AA4-D096DD0D2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07360-451B-4549-9171-84DC19A38640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C00F3-E053-4423-978D-4940C00EA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F1DD-8CAD-4021-A8F7-86AE43E5F1D0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C42DA-93BE-4627-ABC2-C950254E4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95D76-A84D-4BF8-8927-A8BA9E3933AB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023DA-FA35-45BC-81F9-9B059EDB7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4455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44550" y="1828800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i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E25747-7234-428F-9AF9-5F8F456FC264}" type="datetimeFigureOut">
              <a:rPr lang="ru-RU"/>
              <a:pPr>
                <a:defRPr/>
              </a:pPr>
              <a:t>22.08.2020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i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69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49B6B2-D0F5-48E4-9F18-DC9CC1651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268288" y="273050"/>
            <a:ext cx="11604625" cy="356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600" b="1">
              <a:solidFill>
                <a:srgbClr val="7030A0"/>
              </a:solidFill>
            </a:endParaRPr>
          </a:p>
          <a:p>
            <a:pPr algn="ctr"/>
            <a:r>
              <a:rPr lang="ru-RU" sz="3200" b="1">
                <a:solidFill>
                  <a:srgbClr val="7030A0"/>
                </a:solidFill>
                <a:latin typeface="Times New Roman" pitchFamily="18" charset="0"/>
              </a:rPr>
              <a:t>Презентация к уроку по учебному предмету «Литературное чтение» в 4-ом классе</a:t>
            </a:r>
          </a:p>
          <a:p>
            <a:pPr algn="ctr"/>
            <a:r>
              <a:rPr lang="ru-RU" sz="3200" b="1">
                <a:solidFill>
                  <a:srgbClr val="7030A0"/>
                </a:solidFill>
                <a:latin typeface="Times New Roman" pitchFamily="18" charset="0"/>
              </a:rPr>
              <a:t>на тему</a:t>
            </a:r>
            <a:endParaRPr lang="ru-RU" sz="3200">
              <a:solidFill>
                <a:srgbClr val="7030A0"/>
              </a:solidFill>
              <a:latin typeface="Times New Roman" pitchFamily="18" charset="0"/>
            </a:endParaRPr>
          </a:p>
          <a:p>
            <a:pPr algn="ctr"/>
            <a:r>
              <a:rPr lang="ru-RU" sz="3200" b="1">
                <a:solidFill>
                  <a:srgbClr val="B00C9C"/>
                </a:solidFill>
                <a:latin typeface="Times New Roman" pitchFamily="18" charset="0"/>
              </a:rPr>
              <a:t>«Определение авторской позиции к героям и их поступкам в сказке В.М.Гаршина «Лягушка-путешественница»</a:t>
            </a:r>
            <a:endParaRPr lang="ru-RU" sz="320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13315" name="TextBox 8"/>
          <p:cNvSpPr txBox="1">
            <a:spLocks noChangeArrowheads="1"/>
          </p:cNvSpPr>
          <p:nvPr/>
        </p:nvSpPr>
        <p:spPr bwMode="auto">
          <a:xfrm>
            <a:off x="6902450" y="3971925"/>
            <a:ext cx="49212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b="1">
                <a:solidFill>
                  <a:srgbClr val="7030A0"/>
                </a:solidFill>
                <a:latin typeface="Times New Roman" pitchFamily="18" charset="0"/>
              </a:rPr>
              <a:t>Карасёва Ираида Ивановна</a:t>
            </a:r>
          </a:p>
          <a:p>
            <a:pPr algn="r"/>
            <a:r>
              <a:rPr lang="ru-RU" sz="2400" b="1">
                <a:solidFill>
                  <a:srgbClr val="7030A0"/>
                </a:solidFill>
                <a:latin typeface="Times New Roman" pitchFamily="18" charset="0"/>
              </a:rPr>
              <a:t>учитель начальных классов</a:t>
            </a:r>
          </a:p>
          <a:p>
            <a:pPr algn="r"/>
            <a:r>
              <a:rPr lang="ru-RU" sz="2400" b="1">
                <a:solidFill>
                  <a:srgbClr val="7030A0"/>
                </a:solidFill>
                <a:latin typeface="Times New Roman" pitchFamily="18" charset="0"/>
              </a:rPr>
              <a:t>МБОУ Г №97 г. Ельца</a:t>
            </a:r>
            <a:r>
              <a:rPr lang="ru-RU" sz="2400" b="1" i="0">
                <a:solidFill>
                  <a:srgbClr val="7030A0"/>
                </a:solidFill>
              </a:rPr>
              <a:t> </a:t>
            </a:r>
            <a:r>
              <a:rPr lang="ru-RU" sz="2400" b="1" i="0">
                <a:solidFill>
                  <a:srgbClr val="7030A0"/>
                </a:solidFill>
                <a:latin typeface="Calibri" pitchFamily="34" charset="0"/>
              </a:rPr>
              <a:t> </a:t>
            </a:r>
            <a:endParaRPr lang="ru-RU" sz="2400" b="1" i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95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723900" y="1076325"/>
            <a:ext cx="106076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 i="0">
                <a:solidFill>
                  <a:srgbClr val="B00C9C"/>
                </a:solidFill>
              </a:rPr>
              <a:t>Почему лягушка названа путешественницей?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1830388"/>
            <a:ext cx="11699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изобрела новый, необыкновенный способ путешествия на утках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630238" y="3608388"/>
            <a:ext cx="11053762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0">
                <a:solidFill>
                  <a:srgbClr val="7030A0"/>
                </a:solidFill>
              </a:rPr>
              <a:t>Какие  автор использует выражения и слова, чтобы показать своё отношение к лягушке на протяжении всей сказки?</a:t>
            </a:r>
          </a:p>
        </p:txBody>
      </p:sp>
      <p:sp>
        <p:nvSpPr>
          <p:cNvPr id="26631" name="TextBox 2"/>
          <p:cNvSpPr txBox="1">
            <a:spLocks noChangeArrowheads="1"/>
          </p:cNvSpPr>
          <p:nvPr/>
        </p:nvSpPr>
        <p:spPr bwMode="auto">
          <a:xfrm>
            <a:off x="695325" y="390525"/>
            <a:ext cx="106076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 i="0">
                <a:solidFill>
                  <a:srgbClr val="FF0000"/>
                </a:solidFill>
              </a:rPr>
              <a:t>Анализ произведения</a:t>
            </a:r>
            <a:endParaRPr lang="ru-RU" sz="3500" b="1" i="0">
              <a:solidFill>
                <a:srgbClr val="B00C9C"/>
              </a:solidFill>
            </a:endParaRPr>
          </a:p>
        </p:txBody>
      </p:sp>
      <p:sp>
        <p:nvSpPr>
          <p:cNvPr id="26632" name="TextBox 2"/>
          <p:cNvSpPr txBox="1">
            <a:spLocks noChangeArrowheads="1"/>
          </p:cNvSpPr>
          <p:nvPr/>
        </p:nvSpPr>
        <p:spPr bwMode="auto">
          <a:xfrm>
            <a:off x="871538" y="2670175"/>
            <a:ext cx="106076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 i="0">
                <a:solidFill>
                  <a:srgbClr val="B00C9C"/>
                </a:solidFill>
              </a:rPr>
              <a:t>Проблемный вопрос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2"/>
          <p:cNvSpPr txBox="1">
            <a:spLocks noChangeArrowheads="1"/>
          </p:cNvSpPr>
          <p:nvPr/>
        </p:nvSpPr>
        <p:spPr bwMode="auto">
          <a:xfrm>
            <a:off x="160338" y="1033463"/>
            <a:ext cx="12031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B00C9C"/>
                </a:solidFill>
              </a:rPr>
              <a:t>Какие слова и выражения использует автор,  чтобы показать своё отношение к лягушке в начале сказки?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0038" y="2238375"/>
            <a:ext cx="11699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«наслаждалась, какая прекрасная,  восхитительно, приятно,   нежилась,   пришла в восторг»</a:t>
            </a:r>
          </a:p>
        </p:txBody>
      </p:sp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160338" y="182563"/>
            <a:ext cx="12031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0">
                <a:solidFill>
                  <a:srgbClr val="7030A0"/>
                </a:solidFill>
              </a:rPr>
              <a:t>Поисковое чтение</a:t>
            </a:r>
            <a:endParaRPr lang="ru-RU" sz="4000" i="0">
              <a:solidFill>
                <a:srgbClr val="B00C9C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3350" y="3636963"/>
            <a:ext cx="12031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B00C9C"/>
                </a:solidFill>
              </a:rPr>
              <a:t>Что хотел автор сказать читателю?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0338" y="4248150"/>
            <a:ext cx="11699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Автор  восхищается лягушкой, она ему нравится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95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133350" y="115888"/>
            <a:ext cx="120316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0">
                <a:solidFill>
                  <a:srgbClr val="7030A0"/>
                </a:solidFill>
                <a:latin typeface="Calibri" pitchFamily="34" charset="0"/>
              </a:rPr>
              <a:t>Работа в парах</a:t>
            </a:r>
          </a:p>
        </p:txBody>
      </p:sp>
      <p:sp>
        <p:nvSpPr>
          <p:cNvPr id="29699" name="TextBox 5"/>
          <p:cNvSpPr txBox="1">
            <a:spLocks noChangeArrowheads="1"/>
          </p:cNvSpPr>
          <p:nvPr/>
        </p:nvSpPr>
        <p:spPr bwMode="auto">
          <a:xfrm>
            <a:off x="0" y="1000125"/>
            <a:ext cx="1229995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i="0">
                <a:solidFill>
                  <a:srgbClr val="7030A0"/>
                </a:solidFill>
              </a:rPr>
              <a:t>Рисование словесного портрета</a:t>
            </a:r>
          </a:p>
          <a:p>
            <a:pPr algn="ctr"/>
            <a:endParaRPr lang="ru-RU" sz="4800" i="0">
              <a:solidFill>
                <a:srgbClr val="7030A0"/>
              </a:solidFill>
            </a:endParaRPr>
          </a:p>
          <a:p>
            <a:pPr algn="ctr"/>
            <a:r>
              <a:rPr lang="ru-RU" sz="3200" i="0">
                <a:solidFill>
                  <a:srgbClr val="7030A0"/>
                </a:solidFill>
              </a:rPr>
              <a:t>  Выберите слова, которые  помогут описать лягушку и      распределите их по качествам</a:t>
            </a:r>
          </a:p>
        </p:txBody>
      </p:sp>
      <p:sp>
        <p:nvSpPr>
          <p:cNvPr id="29700" name="TextBox 6"/>
          <p:cNvSpPr txBox="1">
            <a:spLocks noChangeArrowheads="1"/>
          </p:cNvSpPr>
          <p:nvPr/>
        </p:nvSpPr>
        <p:spPr bwMode="auto">
          <a:xfrm>
            <a:off x="133350" y="3697288"/>
            <a:ext cx="120316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0">
                <a:solidFill>
                  <a:srgbClr val="C00000"/>
                </a:solidFill>
              </a:rPr>
              <a:t>Хвастливая, осторожная,  умная,  смелая, несдержанная, грубая, изобретательная , вежливая,  сообразительная, лживая,   жадная, глупая,  несдержанная, злая, трусливая, обидчивая, тщеславная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2"/>
          <p:cNvSpPr txBox="1">
            <a:spLocks noChangeArrowheads="1"/>
          </p:cNvSpPr>
          <p:nvPr/>
        </p:nvSpPr>
        <p:spPr bwMode="auto">
          <a:xfrm>
            <a:off x="1516063" y="536575"/>
            <a:ext cx="440055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0">
                <a:solidFill>
                  <a:srgbClr val="C00000"/>
                </a:solidFill>
              </a:rPr>
              <a:t>осторожная</a:t>
            </a:r>
          </a:p>
          <a:p>
            <a:r>
              <a:rPr lang="ru-RU" sz="3600" b="1" i="0">
                <a:solidFill>
                  <a:srgbClr val="C00000"/>
                </a:solidFill>
              </a:rPr>
              <a:t>изобретательная    умная                                                     смелая	   вежливая</a:t>
            </a:r>
          </a:p>
          <a:p>
            <a:r>
              <a:rPr lang="ru-RU" sz="3600" b="1" i="0">
                <a:solidFill>
                  <a:srgbClr val="C00000"/>
                </a:solidFill>
              </a:rPr>
              <a:t>сообразительная                            </a:t>
            </a:r>
          </a:p>
          <a:p>
            <a:r>
              <a:rPr lang="ru-RU" sz="3600" b="1" i="0">
                <a:solidFill>
                  <a:srgbClr val="C00000"/>
                </a:solidFill>
              </a:rPr>
              <a:t>любознательная</a:t>
            </a:r>
          </a:p>
        </p:txBody>
      </p:sp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6804025" y="536575"/>
            <a:ext cx="440055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C00000"/>
                </a:solidFill>
              </a:rPr>
              <a:t>хвастливая</a:t>
            </a:r>
          </a:p>
          <a:p>
            <a:pPr algn="ctr"/>
            <a:r>
              <a:rPr lang="ru-RU" sz="3600" b="1" i="0">
                <a:solidFill>
                  <a:srgbClr val="C00000"/>
                </a:solidFill>
              </a:rPr>
              <a:t>тщеславная</a:t>
            </a:r>
          </a:p>
          <a:p>
            <a:pPr algn="ctr"/>
            <a:r>
              <a:rPr lang="ru-RU" sz="3600" b="1" i="0">
                <a:solidFill>
                  <a:srgbClr val="C00000"/>
                </a:solidFill>
              </a:rPr>
              <a:t>болтливая</a:t>
            </a:r>
            <a:endParaRPr lang="ru-RU" sz="3600" i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2"/>
          <p:cNvSpPr txBox="1">
            <a:spLocks noChangeArrowheads="1"/>
          </p:cNvSpPr>
          <p:nvPr/>
        </p:nvSpPr>
        <p:spPr bwMode="auto">
          <a:xfrm>
            <a:off x="268288" y="273050"/>
            <a:ext cx="12031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7030A0"/>
                </a:solidFill>
              </a:rPr>
              <a:t>Работа в группах</a:t>
            </a:r>
            <a:endParaRPr lang="ru-RU" sz="3200" i="0">
              <a:solidFill>
                <a:srgbClr val="B00C9C"/>
              </a:solidFill>
            </a:endParaRPr>
          </a:p>
        </p:txBody>
      </p:sp>
      <p:sp>
        <p:nvSpPr>
          <p:cNvPr id="31747" name="TextBox 4"/>
          <p:cNvSpPr txBox="1">
            <a:spLocks noChangeArrowheads="1"/>
          </p:cNvSpPr>
          <p:nvPr/>
        </p:nvSpPr>
        <p:spPr bwMode="auto">
          <a:xfrm>
            <a:off x="219075" y="927100"/>
            <a:ext cx="118125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Найдите в сказке подтверждение тому, что лягушка была:</a:t>
            </a:r>
          </a:p>
        </p:txBody>
      </p:sp>
      <p:sp>
        <p:nvSpPr>
          <p:cNvPr id="31748" name="TextBox 5"/>
          <p:cNvSpPr txBox="1">
            <a:spLocks noChangeArrowheads="1"/>
          </p:cNvSpPr>
          <p:nvPr/>
        </p:nvSpPr>
        <p:spPr bwMode="auto">
          <a:xfrm>
            <a:off x="165100" y="2127250"/>
            <a:ext cx="117014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0">
                <a:solidFill>
                  <a:srgbClr val="B00C9C"/>
                </a:solidFill>
              </a:rPr>
              <a:t>1 группа:   </a:t>
            </a:r>
            <a:r>
              <a:rPr lang="ru-RU" sz="3600" b="1" i="0">
                <a:solidFill>
                  <a:srgbClr val="C00000"/>
                </a:solidFill>
              </a:rPr>
              <a:t>«осторожная»</a:t>
            </a:r>
            <a:endParaRPr lang="ru-RU" sz="3600" i="0">
              <a:solidFill>
                <a:srgbClr val="C00000"/>
              </a:solidFill>
            </a:endParaRP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165100" y="2667000"/>
            <a:ext cx="11701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0">
                <a:solidFill>
                  <a:srgbClr val="B00C9C"/>
                </a:solidFill>
              </a:rPr>
              <a:t>2 группа:   </a:t>
            </a:r>
            <a:r>
              <a:rPr lang="ru-RU" sz="3600" b="1" i="0">
                <a:solidFill>
                  <a:srgbClr val="C00000"/>
                </a:solidFill>
              </a:rPr>
              <a:t>«изобретательная» «умная»</a:t>
            </a:r>
            <a:endParaRPr lang="ru-RU" sz="3600" i="0">
              <a:solidFill>
                <a:srgbClr val="C00000"/>
              </a:solidFill>
            </a:endParaRPr>
          </a:p>
        </p:txBody>
      </p:sp>
      <p:sp>
        <p:nvSpPr>
          <p:cNvPr id="31750" name="TextBox 7"/>
          <p:cNvSpPr txBox="1">
            <a:spLocks noChangeArrowheads="1"/>
          </p:cNvSpPr>
          <p:nvPr/>
        </p:nvSpPr>
        <p:spPr bwMode="auto">
          <a:xfrm>
            <a:off x="165100" y="3270250"/>
            <a:ext cx="11701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0">
                <a:solidFill>
                  <a:srgbClr val="B00C9C"/>
                </a:solidFill>
              </a:rPr>
              <a:t>3 группа:   </a:t>
            </a:r>
            <a:r>
              <a:rPr lang="ru-RU" sz="3600" b="1" i="0">
                <a:solidFill>
                  <a:srgbClr val="C00000"/>
                </a:solidFill>
              </a:rPr>
              <a:t>«смелая»</a:t>
            </a:r>
            <a:endParaRPr lang="ru-RU" sz="3600" i="0">
              <a:solidFill>
                <a:srgbClr val="C00000"/>
              </a:solidFill>
            </a:endParaRPr>
          </a:p>
        </p:txBody>
      </p:sp>
      <p:sp>
        <p:nvSpPr>
          <p:cNvPr id="31751" name="TextBox 8"/>
          <p:cNvSpPr txBox="1">
            <a:spLocks noChangeArrowheads="1"/>
          </p:cNvSpPr>
          <p:nvPr/>
        </p:nvSpPr>
        <p:spPr bwMode="auto">
          <a:xfrm>
            <a:off x="165100" y="3825875"/>
            <a:ext cx="11701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0">
                <a:solidFill>
                  <a:srgbClr val="B00C9C"/>
                </a:solidFill>
              </a:rPr>
              <a:t>4 группа:   </a:t>
            </a:r>
            <a:r>
              <a:rPr lang="ru-RU" sz="3600" b="1" i="0">
                <a:solidFill>
                  <a:srgbClr val="C00000"/>
                </a:solidFill>
              </a:rPr>
              <a:t>«любознательная»</a:t>
            </a:r>
            <a:endParaRPr lang="ru-RU" sz="3600" i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4"/>
          <p:cNvSpPr txBox="1">
            <a:spLocks noChangeArrowheads="1"/>
          </p:cNvSpPr>
          <p:nvPr/>
        </p:nvSpPr>
        <p:spPr bwMode="auto">
          <a:xfrm>
            <a:off x="0" y="520700"/>
            <a:ext cx="120316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Почему лягушка просила уток лететь не так высоко?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5725" y="1778000"/>
            <a:ext cx="122142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«Ей захотелось лететь поближе к земле, чтобы показать себя и   послушать, что о ней говорят»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-179388" y="2913063"/>
            <a:ext cx="12479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Что  автор хотел подчеркнуть в этом эпизоде?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-90488" y="3560763"/>
            <a:ext cx="122126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«В тайне лягушка захотела , чтобы народ дивился такому чуду. Она хотела похвастаться»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4640263"/>
            <a:ext cx="12214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Хвастливая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2"/>
          <p:cNvSpPr txBox="1">
            <a:spLocks noChangeArrowheads="1"/>
          </p:cNvSpPr>
          <p:nvPr/>
        </p:nvSpPr>
        <p:spPr bwMode="auto">
          <a:xfrm>
            <a:off x="268288" y="642938"/>
            <a:ext cx="12031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i="0">
                <a:solidFill>
                  <a:srgbClr val="B00C9C"/>
                </a:solidFill>
              </a:rPr>
              <a:t>Изменилось ли отношение автора, к своей героине?</a:t>
            </a:r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0" y="1616075"/>
            <a:ext cx="120316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i="0">
                <a:solidFill>
                  <a:srgbClr val="7030A0"/>
                </a:solidFill>
              </a:rPr>
              <a:t>Найдите предложения, в которых проявляется ироничное отношение автора к лягушке.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92125" y="3311525"/>
            <a:ext cx="11699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C00000"/>
                </a:solidFill>
              </a:rPr>
              <a:t>шлепнулась, дрыгала всеми лапами, бултыхнулась, полетела вверх тормашками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0338" y="1233488"/>
            <a:ext cx="116998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хвастовство     нескромность     тщеславие</a:t>
            </a:r>
          </a:p>
        </p:txBody>
      </p:sp>
      <p:sp>
        <p:nvSpPr>
          <p:cNvPr id="34819" name="TextBox 5"/>
          <p:cNvSpPr txBox="1">
            <a:spLocks noChangeArrowheads="1"/>
          </p:cNvSpPr>
          <p:nvPr/>
        </p:nvSpPr>
        <p:spPr bwMode="auto">
          <a:xfrm>
            <a:off x="0" y="198438"/>
            <a:ext cx="120316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Какой порок помешал лягушке  сбыться её мечте?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2039938"/>
            <a:ext cx="120316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Какое человеческое качество автор высмеивает с помощью аллегории-поведения лягушки?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4763" y="3683000"/>
            <a:ext cx="120316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Какой порок людей иносказательно осудил автор в образе лягушки?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3050"/>
            <a:ext cx="122999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Box 2"/>
          <p:cNvSpPr txBox="1">
            <a:spLocks noChangeArrowheads="1"/>
          </p:cNvSpPr>
          <p:nvPr/>
        </p:nvSpPr>
        <p:spPr bwMode="auto">
          <a:xfrm>
            <a:off x="268288" y="273050"/>
            <a:ext cx="12031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7030A0"/>
                </a:solidFill>
              </a:rPr>
              <a:t>Озвучивание фрагмента сказки</a:t>
            </a:r>
            <a:endParaRPr lang="ru-RU" sz="3200" i="0">
              <a:solidFill>
                <a:srgbClr val="B00C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1125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60338" y="1482725"/>
            <a:ext cx="11699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Проблема хвастовства лежит в основе сказки В.М. Гаршина "Лягушка-путешественница</a:t>
            </a:r>
          </a:p>
        </p:txBody>
      </p:sp>
      <p:sp>
        <p:nvSpPr>
          <p:cNvPr id="36867" name="TextBox 4"/>
          <p:cNvSpPr txBox="1">
            <a:spLocks noChangeArrowheads="1"/>
          </p:cNvSpPr>
          <p:nvPr/>
        </p:nvSpPr>
        <p:spPr bwMode="auto">
          <a:xfrm>
            <a:off x="0" y="449263"/>
            <a:ext cx="120316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Какая проблема лежит в основе сказки?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-4763" y="2687638"/>
            <a:ext cx="120316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7030A0"/>
                </a:solidFill>
              </a:rPr>
              <a:t>Как же автор относится к своей героине?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0338" y="3460750"/>
            <a:ext cx="11699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Он видит в ней не только  хвастовство, но и хорошие качества: воспитанность, смелость, любознательность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1839913" y="668338"/>
            <a:ext cx="7783512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 i="0">
                <a:solidFill>
                  <a:srgbClr val="B00C9C"/>
                </a:solidFill>
                <a:latin typeface="Times New Roman" pitchFamily="18" charset="0"/>
              </a:rPr>
              <a:t>Литературная викторина </a:t>
            </a:r>
            <a:endParaRPr lang="en-US" sz="3500" b="1" i="0">
              <a:solidFill>
                <a:srgbClr val="B00C9C"/>
              </a:solidFill>
              <a:latin typeface="Times New Roman" pitchFamily="18" charset="0"/>
            </a:endParaRPr>
          </a:p>
          <a:p>
            <a:pPr algn="ctr"/>
            <a:r>
              <a:rPr lang="ru-RU" sz="3500" b="1" i="0">
                <a:solidFill>
                  <a:srgbClr val="B00C9C"/>
                </a:solidFill>
                <a:latin typeface="Times New Roman" pitchFamily="18" charset="0"/>
              </a:rPr>
              <a:t>«Вспомни и назови»</a:t>
            </a:r>
          </a:p>
        </p:txBody>
      </p:sp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133350" y="2132013"/>
            <a:ext cx="5694363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solidFill>
                  <a:srgbClr val="7030A0"/>
                </a:solidFill>
                <a:latin typeface="Times New Roman" pitchFamily="18" charset="0"/>
              </a:rPr>
              <a:t>«Только птицы и бабочки сновали около розы  да пчёлы, жужжа, садились иногда в её раскрытый венчик и вылетали оттуда совсем  косматые от жёлтой цветочной пыли»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92125" y="4738688"/>
            <a:ext cx="46942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 i="0">
                <a:solidFill>
                  <a:srgbClr val="C00000"/>
                </a:solidFill>
              </a:rPr>
              <a:t>«Сказка о жабе и розе»</a:t>
            </a:r>
            <a:endParaRPr lang="ru-RU" sz="2200" i="0">
              <a:solidFill>
                <a:srgbClr val="C00000"/>
              </a:solidFill>
            </a:endParaRPr>
          </a:p>
        </p:txBody>
      </p:sp>
      <p:sp>
        <p:nvSpPr>
          <p:cNvPr id="14342" name="TextBox 4"/>
          <p:cNvSpPr txBox="1">
            <a:spLocks noChangeArrowheads="1"/>
          </p:cNvSpPr>
          <p:nvPr/>
        </p:nvSpPr>
        <p:spPr bwMode="auto">
          <a:xfrm>
            <a:off x="6727825" y="2028825"/>
            <a:ext cx="50149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i="0">
                <a:solidFill>
                  <a:srgbClr val="7030A0"/>
                </a:solidFill>
                <a:latin typeface="Times New Roman" pitchFamily="18" charset="0"/>
              </a:rPr>
              <a:t>     </a:t>
            </a:r>
            <a:r>
              <a:rPr lang="ru-RU" sz="2500" i="0">
                <a:solidFill>
                  <a:srgbClr val="7030A0"/>
                </a:solidFill>
                <a:latin typeface="Times New Roman" pitchFamily="18" charset="0"/>
              </a:rPr>
              <a:t>«Так прожили они три года. За неделю прежде, чем пойти четвёртому, отдал правитель приказ собрать со всей области нищих и убогих.»</a:t>
            </a:r>
            <a:r>
              <a:rPr lang="ru-RU" sz="4400" i="0">
                <a:solidFill>
                  <a:srgbClr val="7030A0"/>
                </a:solidFill>
                <a:latin typeface="Calibri" pitchFamily="34" charset="0"/>
              </a:rPr>
              <a:t>          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02425" y="4568825"/>
            <a:ext cx="51911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«Сказание о гордом Аггее»</a:t>
            </a:r>
            <a:endParaRPr lang="ru-RU" sz="2500" i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41425" y="2595563"/>
            <a:ext cx="10212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solidFill>
                  <a:srgbClr val="7030A0"/>
                </a:solidFill>
              </a:rPr>
              <a:t>Чему учит сказка?</a:t>
            </a:r>
          </a:p>
        </p:txBody>
      </p:sp>
      <p:sp>
        <p:nvSpPr>
          <p:cNvPr id="37891" name="TextBox 4"/>
          <p:cNvSpPr txBox="1">
            <a:spLocks noChangeArrowheads="1"/>
          </p:cNvSpPr>
          <p:nvPr/>
        </p:nvSpPr>
        <p:spPr bwMode="auto">
          <a:xfrm>
            <a:off x="0" y="522288"/>
            <a:ext cx="12299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B00C9C"/>
                </a:solidFill>
              </a:rPr>
              <a:t>Какова главная мысль сказки?</a:t>
            </a:r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492125" y="1331913"/>
            <a:ext cx="11699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Даже обладая определенными способностями, не соит ими хвастаться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492125" y="3513138"/>
            <a:ext cx="11699875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Сказка носит поучительный характер.</a:t>
            </a:r>
          </a:p>
          <a:p>
            <a:pPr algn="ctr"/>
            <a:r>
              <a:rPr lang="ru-RU" sz="2500" b="1" i="0">
                <a:solidFill>
                  <a:srgbClr val="C00000"/>
                </a:solidFill>
              </a:rPr>
              <a:t>Призывает быть скромным и терпеливым.</a:t>
            </a:r>
          </a:p>
          <a:p>
            <a:pPr algn="ctr"/>
            <a:r>
              <a:rPr lang="ru-RU" sz="2500" b="1" i="0">
                <a:solidFill>
                  <a:srgbClr val="C00000"/>
                </a:solidFill>
              </a:rPr>
              <a:t>Не хвастаться, если решил что-то придумать, а стараться довести начатое дело до конца.</a:t>
            </a:r>
          </a:p>
          <a:p>
            <a:pPr algn="ctr"/>
            <a:r>
              <a:rPr lang="ru-RU" sz="2500" b="1" i="0">
                <a:solidFill>
                  <a:srgbClr val="C00000"/>
                </a:solidFill>
              </a:rPr>
              <a:t>Если собрался сделать что-то важное, не болтай об этом.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extBox 2"/>
          <p:cNvSpPr txBox="1">
            <a:spLocks noChangeArrowheads="1"/>
          </p:cNvSpPr>
          <p:nvPr/>
        </p:nvSpPr>
        <p:spPr bwMode="auto">
          <a:xfrm>
            <a:off x="0" y="522288"/>
            <a:ext cx="122999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B00C9C"/>
                </a:solidFill>
              </a:rPr>
              <a:t>СИНКВЕЙН</a:t>
            </a:r>
          </a:p>
        </p:txBody>
      </p:sp>
      <p:sp>
        <p:nvSpPr>
          <p:cNvPr id="38915" name="TextBox 5"/>
          <p:cNvSpPr txBox="1">
            <a:spLocks noChangeArrowheads="1"/>
          </p:cNvSpPr>
          <p:nvPr/>
        </p:nvSpPr>
        <p:spPr bwMode="auto">
          <a:xfrm>
            <a:off x="0" y="1468438"/>
            <a:ext cx="779621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0">
                <a:solidFill>
                  <a:srgbClr val="7030A0"/>
                </a:solidFill>
              </a:rPr>
              <a:t>1-я строчка: существительное, которое обозначает тему  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                      синквейна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2-я строчка: два прилагательных, раскрывающих характерные 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                      качества  в теме синквейна 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3-я строчка: три глагола, раскрывающие характерные действия, 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                      свойственные теме синквейна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4-я строчка: фраза из 4 слов, раскрывающая суть действия к 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                      описываемому предмету</a:t>
            </a:r>
          </a:p>
          <a:p>
            <a:r>
              <a:rPr lang="ru-RU" sz="2000" b="1" i="0">
                <a:solidFill>
                  <a:srgbClr val="7030A0"/>
                </a:solidFill>
              </a:rPr>
              <a:t>5-я строчка: существительное, синоним темы синквейна</a:t>
            </a:r>
          </a:p>
        </p:txBody>
      </p:sp>
      <p:sp>
        <p:nvSpPr>
          <p:cNvPr id="38917" name="TextBox 5"/>
          <p:cNvSpPr txBox="1">
            <a:spLocks noChangeArrowheads="1"/>
          </p:cNvSpPr>
          <p:nvPr/>
        </p:nvSpPr>
        <p:spPr bwMode="auto">
          <a:xfrm>
            <a:off x="7981950" y="1501775"/>
            <a:ext cx="403225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2000" b="1" i="0">
                <a:solidFill>
                  <a:srgbClr val="7030A0"/>
                </a:solidFill>
              </a:rPr>
              <a:t>лягушка</a:t>
            </a:r>
          </a:p>
          <a:p>
            <a:pPr marL="342900" indent="-342900">
              <a:buFontTx/>
              <a:buAutoNum type="arabicParenR"/>
            </a:pPr>
            <a:endParaRPr lang="ru-RU" sz="2000" b="1" i="0">
              <a:solidFill>
                <a:srgbClr val="7030A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sz="2000" b="1" i="0">
                <a:solidFill>
                  <a:srgbClr val="7030A0"/>
                </a:solidFill>
              </a:rPr>
              <a:t>умная, хвастливая</a:t>
            </a:r>
          </a:p>
          <a:p>
            <a:pPr marL="342900" indent="-342900">
              <a:buFontTx/>
              <a:buAutoNum type="arabicParenR"/>
            </a:pPr>
            <a:endParaRPr lang="ru-RU" sz="2000" b="1" i="0">
              <a:solidFill>
                <a:srgbClr val="7030A0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sz="2000" b="1" i="0">
              <a:solidFill>
                <a:srgbClr val="7030A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sz="2000" b="1" i="0">
                <a:solidFill>
                  <a:srgbClr val="7030A0"/>
                </a:solidFill>
              </a:rPr>
              <a:t>думала, летала, хвасталась</a:t>
            </a:r>
          </a:p>
          <a:p>
            <a:pPr marL="342900" indent="-342900">
              <a:buFontTx/>
              <a:buAutoNum type="arabicParenR"/>
            </a:pPr>
            <a:endParaRPr lang="ru-RU" sz="2000" b="1" i="0">
              <a:solidFill>
                <a:srgbClr val="7030A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sz="2000" b="1" i="0">
                <a:solidFill>
                  <a:srgbClr val="7030A0"/>
                </a:solidFill>
              </a:rPr>
              <a:t>изобрела новый способ путешествия</a:t>
            </a:r>
          </a:p>
          <a:p>
            <a:pPr marL="342900" indent="-342900">
              <a:buFontTx/>
              <a:buAutoNum type="arabicParenR"/>
            </a:pPr>
            <a:endParaRPr lang="ru-RU" sz="2000" b="1" i="0">
              <a:solidFill>
                <a:srgbClr val="7030A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sz="2000" b="1" i="0">
                <a:solidFill>
                  <a:srgbClr val="7030A0"/>
                </a:solidFill>
              </a:rPr>
              <a:t>путешественница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TextBox 2"/>
          <p:cNvSpPr txBox="1">
            <a:spLocks noChangeArrowheads="1"/>
          </p:cNvSpPr>
          <p:nvPr/>
        </p:nvSpPr>
        <p:spPr bwMode="auto">
          <a:xfrm>
            <a:off x="-107950" y="-400050"/>
            <a:ext cx="12299950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400" b="1" i="0">
              <a:solidFill>
                <a:srgbClr val="B00C9C"/>
              </a:solidFill>
            </a:endParaRP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Рефлексия</a:t>
            </a:r>
          </a:p>
          <a:p>
            <a:pPr algn="ctr"/>
            <a:endParaRPr lang="ru-RU" sz="4400" b="1" i="0">
              <a:solidFill>
                <a:srgbClr val="B00C9C"/>
              </a:solidFill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07950" y="1303338"/>
            <a:ext cx="1203166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0">
                <a:solidFill>
                  <a:srgbClr val="7030A0"/>
                </a:solidFill>
              </a:rPr>
              <a:t>Сегодня на уроке мне понравилось –</a:t>
            </a:r>
          </a:p>
          <a:p>
            <a:endParaRPr lang="ru-RU" sz="2800" b="1" i="0">
              <a:solidFill>
                <a:srgbClr val="7030A0"/>
              </a:solidFill>
            </a:endParaRPr>
          </a:p>
          <a:p>
            <a:endParaRPr lang="ru-RU" sz="2800" b="1" i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4373563"/>
            <a:ext cx="11699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Самооценивание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7950" y="2135188"/>
            <a:ext cx="120316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0">
                <a:solidFill>
                  <a:srgbClr val="7030A0"/>
                </a:solidFill>
              </a:rPr>
              <a:t>Сегодня на уроке я задумался –</a:t>
            </a:r>
          </a:p>
          <a:p>
            <a:endParaRPr lang="ru-RU" sz="2800" b="1" i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9375" y="2525713"/>
            <a:ext cx="1203166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 i="0">
              <a:solidFill>
                <a:srgbClr val="7030A0"/>
              </a:solidFill>
            </a:endParaRPr>
          </a:p>
          <a:p>
            <a:r>
              <a:rPr lang="ru-RU" sz="2800" b="1" i="0">
                <a:solidFill>
                  <a:srgbClr val="7030A0"/>
                </a:solidFill>
              </a:rPr>
              <a:t>Вечером я расскажу дома –</a:t>
            </a:r>
          </a:p>
          <a:p>
            <a:endParaRPr lang="ru-RU" sz="2800" b="1" i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extBox 2"/>
          <p:cNvSpPr txBox="1">
            <a:spLocks noChangeArrowheads="1"/>
          </p:cNvSpPr>
          <p:nvPr/>
        </p:nvSpPr>
        <p:spPr bwMode="auto">
          <a:xfrm>
            <a:off x="0" y="0"/>
            <a:ext cx="1229995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400" b="1" i="0">
              <a:solidFill>
                <a:srgbClr val="B00C9C"/>
              </a:solidFill>
            </a:endParaRP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Домашнее задание</a:t>
            </a:r>
          </a:p>
          <a:p>
            <a:pPr algn="ctr"/>
            <a:endParaRPr lang="ru-RU" sz="4400" b="1" i="0">
              <a:solidFill>
                <a:srgbClr val="B00C9C"/>
              </a:solidFill>
            </a:endParaRP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Творческое задание «Проба пера»</a:t>
            </a: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 </a:t>
            </a: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 Пересказ  одного эпизода сказки </a:t>
            </a:r>
          </a:p>
          <a:p>
            <a:pPr algn="ctr"/>
            <a:r>
              <a:rPr lang="ru-RU" sz="4400" b="1" i="0">
                <a:solidFill>
                  <a:srgbClr val="B00C9C"/>
                </a:solidFill>
              </a:rPr>
              <a:t>от имени лягушки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TextBox 2"/>
          <p:cNvSpPr txBox="1">
            <a:spLocks noChangeArrowheads="1"/>
          </p:cNvSpPr>
          <p:nvPr/>
        </p:nvSpPr>
        <p:spPr bwMode="auto">
          <a:xfrm>
            <a:off x="-107950" y="425450"/>
            <a:ext cx="122999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0">
                <a:solidFill>
                  <a:srgbClr val="B00C9C"/>
                </a:solidFill>
              </a:rPr>
              <a:t>Какое жизненное правило можно сформулировать после знакомства со сказкой В.М.Гаршина «Лягушка-путешественница»?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2760663" y="3352800"/>
            <a:ext cx="11699876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Надо быть оптимистом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-3373438" y="3937000"/>
            <a:ext cx="11699876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Не надо унывать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71725" y="3409950"/>
            <a:ext cx="11699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Надо верить в успех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84488" y="3937000"/>
            <a:ext cx="116998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C00000"/>
                </a:solidFill>
              </a:rPr>
              <a:t>Нужно находить хорошее</a:t>
            </a:r>
          </a:p>
          <a:p>
            <a:pPr algn="ctr"/>
            <a:r>
              <a:rPr lang="ru-RU" sz="3200" b="1" i="0">
                <a:solidFill>
                  <a:srgbClr val="C00000"/>
                </a:solidFill>
              </a:rPr>
              <a:t>в любых ситуациях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8763" y="334963"/>
            <a:ext cx="5419725" cy="41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395" y="4227459"/>
            <a:ext cx="12031579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6000" b="1" i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3" name="TextBox 2"/>
          <p:cNvSpPr txBox="1">
            <a:spLocks noChangeArrowheads="1"/>
          </p:cNvSpPr>
          <p:nvPr/>
        </p:nvSpPr>
        <p:spPr bwMode="auto">
          <a:xfrm>
            <a:off x="258763" y="590550"/>
            <a:ext cx="60991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0">
                <a:solidFill>
                  <a:srgbClr val="B00C9C"/>
                </a:solidFill>
              </a:rPr>
              <a:t>«Лягушка – путешественница» - последнее произведение автора. На фоне его других произведений, грустных и тревожных, эта сказка как бы живое свидетельство того, что радость жизни никогда не исчезает.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558800" y="787400"/>
            <a:ext cx="53403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0">
                <a:solidFill>
                  <a:srgbClr val="7030A0"/>
                </a:solidFill>
                <a:latin typeface="Times New Roman" pitchFamily="18" charset="0"/>
              </a:rPr>
              <a:t>«И снова заделали путь на свободу,</a:t>
            </a:r>
          </a:p>
          <a:p>
            <a:pPr algn="ctr"/>
            <a:r>
              <a:rPr lang="ru-RU" sz="3000" i="0">
                <a:solidFill>
                  <a:srgbClr val="7030A0"/>
                </a:solidFill>
                <a:latin typeface="Times New Roman" pitchFamily="18" charset="0"/>
              </a:rPr>
              <a:t>  И стёкла узорчатых рам</a:t>
            </a:r>
          </a:p>
          <a:p>
            <a:pPr algn="ctr"/>
            <a:r>
              <a:rPr lang="ru-RU" sz="3000" i="0">
                <a:solidFill>
                  <a:srgbClr val="7030A0"/>
                </a:solidFill>
                <a:latin typeface="Times New Roman" pitchFamily="18" charset="0"/>
              </a:rPr>
              <a:t> Стоят на дороге к холодному солнцу</a:t>
            </a:r>
          </a:p>
          <a:p>
            <a:pPr algn="ctr"/>
            <a:r>
              <a:rPr lang="ru-RU" sz="3000" i="0">
                <a:solidFill>
                  <a:srgbClr val="7030A0"/>
                </a:solidFill>
                <a:latin typeface="Times New Roman" pitchFamily="18" charset="0"/>
              </a:rPr>
              <a:t> И бледным чужим небесам».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6725" y="4256088"/>
            <a:ext cx="53546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0">
                <a:solidFill>
                  <a:srgbClr val="C00000"/>
                </a:solidFill>
              </a:rPr>
              <a:t>стихотворение «Пленница»</a:t>
            </a:r>
            <a:endParaRPr lang="ru-RU" sz="3000" i="0">
              <a:solidFill>
                <a:srgbClr val="C00000"/>
              </a:solidFill>
            </a:endParaRP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6483350" y="746125"/>
            <a:ext cx="5311775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0">
                <a:solidFill>
                  <a:srgbClr val="7030A0"/>
                </a:solidFill>
                <a:latin typeface="Times New Roman" pitchFamily="18" charset="0"/>
              </a:rPr>
              <a:t>«Для растений нужен был широкий простор, родной край и свобода. Они были уроженцы жарких стран, нежные, роскошные создания; они помнили свою родину и  тосковали о ней.»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553200" y="4391025"/>
            <a:ext cx="52863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0">
                <a:solidFill>
                  <a:srgbClr val="C00000"/>
                </a:solidFill>
              </a:rPr>
              <a:t>Сказка «</a:t>
            </a:r>
            <a:r>
              <a:rPr lang="en-US" sz="3000" b="1" i="0">
                <a:solidFill>
                  <a:srgbClr val="C00000"/>
                </a:solidFill>
              </a:rPr>
              <a:t>Attalea Princeps</a:t>
            </a:r>
            <a:r>
              <a:rPr lang="ru-RU" sz="3000" b="1" i="0">
                <a:solidFill>
                  <a:srgbClr val="C00000"/>
                </a:solidFill>
              </a:rPr>
              <a:t>»</a:t>
            </a:r>
            <a:endParaRPr lang="ru-RU" sz="3000" i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268288" y="273050"/>
            <a:ext cx="120316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 b="1" i="0">
              <a:solidFill>
                <a:srgbClr val="B00C9C"/>
              </a:solidFill>
            </a:endParaRPr>
          </a:p>
          <a:p>
            <a:pPr algn="ctr"/>
            <a:r>
              <a:rPr lang="ru-RU" sz="3200" b="1" i="0">
                <a:solidFill>
                  <a:srgbClr val="B00C9C"/>
                </a:solidFill>
              </a:rPr>
              <a:t>Каким литературным жанрам отдавал предпочтение                 В.М.Гаршин?</a:t>
            </a:r>
            <a:endParaRPr lang="ru-RU" sz="3200" i="0">
              <a:solidFill>
                <a:srgbClr val="B00C9C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7950" y="2703513"/>
            <a:ext cx="12192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C00000"/>
                </a:solidFill>
              </a:rPr>
              <a:t>СКАЗКИ               СКАЗАНИЯ          СТИХОТВОРЕНИЯ</a:t>
            </a:r>
            <a:endParaRPr lang="ru-RU" sz="3600" i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3413125"/>
            <a:ext cx="122999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 b="1" i="0">
              <a:solidFill>
                <a:srgbClr val="B00C9C"/>
              </a:solidFill>
            </a:endParaRPr>
          </a:p>
          <a:p>
            <a:pPr algn="ctr"/>
            <a:r>
              <a:rPr lang="ru-RU" sz="3200" b="1" i="0">
                <a:solidFill>
                  <a:srgbClr val="B00C9C"/>
                </a:solidFill>
              </a:rPr>
              <a:t>Какая главная тема его произведений?</a:t>
            </a:r>
            <a:endParaRPr lang="ru-RU" sz="3200" i="0">
              <a:solidFill>
                <a:srgbClr val="B00C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12514263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60338" y="995363"/>
            <a:ext cx="120316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600" b="1" i="0">
                <a:solidFill>
                  <a:srgbClr val="7030A0"/>
                </a:solidFill>
                <a:latin typeface="Times New Roman" pitchFamily="18" charset="0"/>
              </a:rPr>
              <a:t>кинневтсешетуп</a:t>
            </a:r>
            <a:endParaRPr lang="ru-RU" sz="6600" i="0">
              <a:solidFill>
                <a:srgbClr val="B00C9C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0338" y="2155825"/>
            <a:ext cx="120316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600" b="1" i="0">
                <a:solidFill>
                  <a:srgbClr val="7030A0"/>
                </a:solidFill>
                <a:latin typeface="Times New Roman" pitchFamily="18" charset="0"/>
              </a:rPr>
              <a:t>путешественник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5438" y="3644900"/>
            <a:ext cx="1170146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B00C9C"/>
                </a:solidFill>
                <a:latin typeface="Times New Roman" pitchFamily="18" charset="0"/>
              </a:rPr>
              <a:t>Кого называют путешественником?</a:t>
            </a:r>
          </a:p>
          <a:p>
            <a:pPr algn="ctr"/>
            <a:r>
              <a:rPr lang="ru-RU" sz="3600" b="1" i="0">
                <a:solidFill>
                  <a:srgbClr val="B00C9C"/>
                </a:solidFill>
                <a:latin typeface="Times New Roman" pitchFamily="18" charset="0"/>
              </a:rPr>
              <a:t>С названием какого произведения В.М.Гаршина оно связано?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9550"/>
            <a:ext cx="12299950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0" y="368300"/>
            <a:ext cx="120316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 b="1" i="0">
              <a:solidFill>
                <a:srgbClr val="7030A0"/>
              </a:solidFill>
            </a:endParaRPr>
          </a:p>
          <a:p>
            <a:pPr algn="ctr"/>
            <a:r>
              <a:rPr lang="ru-RU" sz="3200" b="1" i="0">
                <a:solidFill>
                  <a:srgbClr val="B00C9C"/>
                </a:solidFill>
              </a:rPr>
              <a:t>Тема  урока</a:t>
            </a:r>
          </a:p>
          <a:p>
            <a:pPr algn="ctr"/>
            <a:r>
              <a:rPr lang="ru-RU" sz="3200" b="1" i="0">
                <a:solidFill>
                  <a:srgbClr val="B00C9C"/>
                </a:solidFill>
              </a:rPr>
              <a:t>Определение авторской позиции к героям и их поступкам в  сказке В.М.Гаршина «Лягушка-путешественница»</a:t>
            </a:r>
          </a:p>
        </p:txBody>
      </p:sp>
      <p:sp>
        <p:nvSpPr>
          <p:cNvPr id="21507" name="TextBox 1"/>
          <p:cNvSpPr txBox="1">
            <a:spLocks noChangeArrowheads="1"/>
          </p:cNvSpPr>
          <p:nvPr/>
        </p:nvSpPr>
        <p:spPr bwMode="auto">
          <a:xfrm>
            <a:off x="128588" y="4186238"/>
            <a:ext cx="120634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i="0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3388" y="2741613"/>
            <a:ext cx="11699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C00000"/>
                </a:solidFill>
              </a:rPr>
              <a:t>• </a:t>
            </a:r>
            <a:r>
              <a:rPr lang="ru-RU" sz="3200" b="1" i="0">
                <a:solidFill>
                  <a:srgbClr val="FF0000"/>
                </a:solidFill>
              </a:rPr>
              <a:t>Понимать авторский смысл</a:t>
            </a:r>
            <a:r>
              <a:rPr lang="ru-RU"/>
              <a:t> </a:t>
            </a: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492125" y="3629025"/>
            <a:ext cx="11699875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0">
                <a:solidFill>
                  <a:srgbClr val="FF0000"/>
                </a:solidFill>
              </a:rPr>
              <a:t>• Раскрывать и формулировать характеристику персонажа на основе его поступков</a:t>
            </a:r>
            <a:r>
              <a:rPr lang="ru-RU" sz="3600" i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29995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771525" y="606425"/>
            <a:ext cx="33051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200" b="1" i="0">
                <a:solidFill>
                  <a:srgbClr val="B00C9C"/>
                </a:solidFill>
                <a:latin typeface="Times New Roman" pitchFamily="18" charset="0"/>
              </a:rPr>
              <a:t>Словарная работа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3700" y="3463925"/>
            <a:ext cx="35067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C00000"/>
                </a:solidFill>
              </a:rPr>
              <a:t>• паяц-шут, клоун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8325" y="2352675"/>
            <a:ext cx="34845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0">
                <a:solidFill>
                  <a:srgbClr val="7030A0"/>
                </a:solidFill>
              </a:rPr>
              <a:t>паяц</a:t>
            </a:r>
          </a:p>
        </p:txBody>
      </p:sp>
      <p:sp>
        <p:nvSpPr>
          <p:cNvPr id="22534" name="TextBox 2"/>
          <p:cNvSpPr txBox="1">
            <a:spLocks noChangeArrowheads="1"/>
          </p:cNvSpPr>
          <p:nvPr/>
        </p:nvSpPr>
        <p:spPr bwMode="auto">
          <a:xfrm>
            <a:off x="4759325" y="474663"/>
            <a:ext cx="4989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0">
                <a:solidFill>
                  <a:srgbClr val="B00C9C"/>
                </a:solidFill>
              </a:rPr>
              <a:t>Модель обложки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354638" y="1166813"/>
            <a:ext cx="3709987" cy="41671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i="0"/>
          </a:p>
        </p:txBody>
      </p:sp>
      <p:sp>
        <p:nvSpPr>
          <p:cNvPr id="7" name="Прямоугольник 6"/>
          <p:cNvSpPr/>
          <p:nvPr/>
        </p:nvSpPr>
        <p:spPr>
          <a:xfrm>
            <a:off x="6035675" y="1271588"/>
            <a:ext cx="2470150" cy="118586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i="0"/>
          </a:p>
        </p:txBody>
      </p:sp>
      <p:sp>
        <p:nvSpPr>
          <p:cNvPr id="22537" name="TextBox 5"/>
          <p:cNvSpPr txBox="1">
            <a:spLocks noChangeArrowheads="1"/>
          </p:cNvSpPr>
          <p:nvPr/>
        </p:nvSpPr>
        <p:spPr bwMode="auto">
          <a:xfrm>
            <a:off x="6161088" y="1319213"/>
            <a:ext cx="2266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0">
                <a:solidFill>
                  <a:schemeClr val="bg1"/>
                </a:solidFill>
              </a:rPr>
              <a:t>Всеволод Михайлович Гаршин</a:t>
            </a:r>
          </a:p>
        </p:txBody>
      </p:sp>
      <p:sp>
        <p:nvSpPr>
          <p:cNvPr id="3" name="Овал 9"/>
          <p:cNvSpPr>
            <a:spLocks noChangeArrowheads="1"/>
          </p:cNvSpPr>
          <p:nvPr/>
        </p:nvSpPr>
        <p:spPr bwMode="auto">
          <a:xfrm>
            <a:off x="6607175" y="2522538"/>
            <a:ext cx="1533525" cy="1516062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ru-RU" i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4" name="Прямоугольник 7"/>
          <p:cNvSpPr/>
          <p:nvPr/>
        </p:nvSpPr>
        <p:spPr>
          <a:xfrm>
            <a:off x="5813425" y="4138613"/>
            <a:ext cx="2878138" cy="10810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i="0"/>
          </a:p>
        </p:txBody>
      </p:sp>
      <p:sp>
        <p:nvSpPr>
          <p:cNvPr id="22540" name="TextBox 5"/>
          <p:cNvSpPr txBox="1">
            <a:spLocks noChangeArrowheads="1"/>
          </p:cNvSpPr>
          <p:nvPr/>
        </p:nvSpPr>
        <p:spPr bwMode="auto">
          <a:xfrm>
            <a:off x="6064250" y="4306888"/>
            <a:ext cx="2443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0">
                <a:solidFill>
                  <a:schemeClr val="bg1"/>
                </a:solidFill>
              </a:rPr>
              <a:t>Лягушка - путешественница</a:t>
            </a:r>
          </a:p>
        </p:txBody>
      </p:sp>
      <p:sp>
        <p:nvSpPr>
          <p:cNvPr id="22541" name="TextBox 2"/>
          <p:cNvSpPr txBox="1">
            <a:spLocks noChangeArrowheads="1"/>
          </p:cNvSpPr>
          <p:nvPr/>
        </p:nvSpPr>
        <p:spPr bwMode="auto">
          <a:xfrm>
            <a:off x="9123363" y="1470025"/>
            <a:ext cx="3068637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0">
                <a:solidFill>
                  <a:srgbClr val="B00C9C"/>
                </a:solidFill>
              </a:rPr>
              <a:t>Автор – </a:t>
            </a:r>
            <a:r>
              <a:rPr lang="ru-RU" sz="2000" i="0">
                <a:solidFill>
                  <a:srgbClr val="B00C9C"/>
                </a:solidFill>
              </a:rPr>
              <a:t>В.М.Гаршин</a:t>
            </a:r>
          </a:p>
          <a:p>
            <a:pPr algn="ctr"/>
            <a:endParaRPr lang="ru-RU" sz="2000" i="0">
              <a:solidFill>
                <a:srgbClr val="B00C9C"/>
              </a:solidFill>
            </a:endParaRPr>
          </a:p>
          <a:p>
            <a:pPr algn="ctr"/>
            <a:r>
              <a:rPr lang="ru-RU" sz="2000" b="1" i="0">
                <a:solidFill>
                  <a:srgbClr val="B00C9C"/>
                </a:solidFill>
              </a:rPr>
              <a:t>Заголовок – </a:t>
            </a:r>
            <a:r>
              <a:rPr lang="ru-RU" sz="2000" i="0">
                <a:solidFill>
                  <a:srgbClr val="B00C9C"/>
                </a:solidFill>
              </a:rPr>
              <a:t>Лягушка – путешественница</a:t>
            </a:r>
          </a:p>
          <a:p>
            <a:pPr algn="ctr"/>
            <a:endParaRPr lang="ru-RU" sz="2000" i="0">
              <a:solidFill>
                <a:srgbClr val="B00C9C"/>
              </a:solidFill>
            </a:endParaRPr>
          </a:p>
          <a:p>
            <a:pPr algn="ctr"/>
            <a:r>
              <a:rPr lang="ru-RU" sz="2000" b="1" i="0">
                <a:solidFill>
                  <a:srgbClr val="B00C9C"/>
                </a:solidFill>
              </a:rPr>
              <a:t>Жанр – </a:t>
            </a:r>
            <a:r>
              <a:rPr lang="ru-RU" sz="2000" i="0">
                <a:solidFill>
                  <a:srgbClr val="B00C9C"/>
                </a:solidFill>
              </a:rPr>
              <a:t>сказка (есть особенности сказочного жанра, элементы вымысла и фантастики)</a:t>
            </a:r>
          </a:p>
          <a:p>
            <a:pPr algn="ctr"/>
            <a:endParaRPr lang="ru-RU" sz="2000" i="0">
              <a:solidFill>
                <a:srgbClr val="B00C9C"/>
              </a:solidFill>
            </a:endParaRPr>
          </a:p>
          <a:p>
            <a:pPr algn="ctr"/>
            <a:r>
              <a:rPr lang="ru-RU" sz="2000" b="1" i="0">
                <a:solidFill>
                  <a:srgbClr val="B00C9C"/>
                </a:solidFill>
              </a:rPr>
              <a:t>Тема – </a:t>
            </a:r>
            <a:r>
              <a:rPr lang="ru-RU" sz="2000" i="0">
                <a:solidFill>
                  <a:srgbClr val="B00C9C"/>
                </a:solidFill>
              </a:rPr>
              <a:t>о животных</a:t>
            </a:r>
            <a:endParaRPr lang="ru-RU" sz="2000" b="1" i="0">
              <a:solidFill>
                <a:srgbClr val="B00C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5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163"/>
            <a:ext cx="1229995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160338" y="658813"/>
            <a:ext cx="5899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0">
                <a:solidFill>
                  <a:srgbClr val="B00C9C"/>
                </a:solidFill>
              </a:rPr>
              <a:t>Структура сказки</a:t>
            </a:r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806450" y="2052638"/>
            <a:ext cx="49403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i="0">
                <a:solidFill>
                  <a:srgbClr val="7030A0"/>
                </a:solidFill>
              </a:rPr>
              <a:t>1. Зачин (присказка)</a:t>
            </a:r>
          </a:p>
          <a:p>
            <a:r>
              <a:rPr lang="ru-RU" sz="3500" i="0">
                <a:solidFill>
                  <a:srgbClr val="7030A0"/>
                </a:solidFill>
              </a:rPr>
              <a:t>2. Сказочное повествование  </a:t>
            </a:r>
          </a:p>
          <a:p>
            <a:r>
              <a:rPr lang="ru-RU" sz="3500" i="0">
                <a:solidFill>
                  <a:srgbClr val="7030A0"/>
                </a:solidFill>
              </a:rPr>
              <a:t>3. Концовка</a:t>
            </a:r>
          </a:p>
        </p:txBody>
      </p:sp>
      <p:sp>
        <p:nvSpPr>
          <p:cNvPr id="24581" name="TextBox 2"/>
          <p:cNvSpPr txBox="1">
            <a:spLocks noChangeArrowheads="1"/>
          </p:cNvSpPr>
          <p:nvPr/>
        </p:nvSpPr>
        <p:spPr bwMode="auto">
          <a:xfrm>
            <a:off x="5838825" y="381000"/>
            <a:ext cx="615791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0">
                <a:solidFill>
                  <a:srgbClr val="B00C9C"/>
                </a:solidFill>
              </a:rPr>
              <a:t>Сколько эпизодов можно выделить в сказке?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56363" y="2600325"/>
            <a:ext cx="52038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1. Жизнь до встречи с утками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96050" y="3236913"/>
            <a:ext cx="51212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2. Знакомство с утками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564313" y="3930650"/>
            <a:ext cx="4876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3. Безумное изобретение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89675" y="4564063"/>
            <a:ext cx="55864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 i="0">
                <a:solidFill>
                  <a:srgbClr val="C00000"/>
                </a:solidFill>
              </a:rPr>
              <a:t>4. Путешествие закончилось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Words>717</Words>
  <Application>Microsoft Office PowerPoint</Application>
  <PresentationFormat>Произвольный</PresentationFormat>
  <Paragraphs>149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 Light</vt:lpstr>
      <vt:lpstr>Calibri</vt:lpstr>
      <vt:lpstr>Wingdings 2</vt:lpstr>
      <vt:lpstr>Times New Roman</vt:lpstr>
      <vt:lpstr>HDOfficeLightV0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NRJ</dc:creator>
  <cp:lastModifiedBy>WiZaRd</cp:lastModifiedBy>
  <cp:revision>119</cp:revision>
  <dcterms:created xsi:type="dcterms:W3CDTF">2017-12-11T17:30:30Z</dcterms:created>
  <dcterms:modified xsi:type="dcterms:W3CDTF">2020-08-22T12:20:47Z</dcterms:modified>
</cp:coreProperties>
</file>