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76" r:id="rId5"/>
    <p:sldId id="259" r:id="rId6"/>
    <p:sldId id="260" r:id="rId7"/>
    <p:sldId id="261" r:id="rId8"/>
    <p:sldId id="262" r:id="rId9"/>
    <p:sldId id="267" r:id="rId10"/>
    <p:sldId id="264" r:id="rId11"/>
    <p:sldId id="263" r:id="rId12"/>
    <p:sldId id="266" r:id="rId13"/>
    <p:sldId id="265" r:id="rId14"/>
    <p:sldId id="268" r:id="rId15"/>
    <p:sldId id="273" r:id="rId16"/>
    <p:sldId id="270" r:id="rId17"/>
    <p:sldId id="274" r:id="rId18"/>
    <p:sldId id="275" r:id="rId19"/>
    <p:sldId id="271" r:id="rId20"/>
    <p:sldId id="272" r:id="rId21"/>
    <p:sldId id="277" r:id="rId22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3897" autoAdjust="0"/>
    <p:restoredTop sz="94660"/>
  </p:normalViewPr>
  <p:slideViewPr>
    <p:cSldViewPr>
      <p:cViewPr varScale="1">
        <p:scale>
          <a:sx n="70" d="100"/>
          <a:sy n="70" d="100"/>
        </p:scale>
        <p:origin x="-5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3/22/2020</a:t>
            </a:fld>
            <a:endParaRPr lang="en-US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3/22/2020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3/22/2020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3/22/2020</a:t>
            </a:fld>
            <a:endParaRPr lang="en-US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3/22/2020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3/22/2020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3/22/2020</a:t>
            </a:fld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3/22/2020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3/22/2020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3/22/2020</a:t>
            </a:fld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3/22/2020</a:t>
            </a:fld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3/22/2020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10" Type="http://schemas.openxmlformats.org/officeDocument/2006/relationships/image" Target="../media/image39.jpeg"/><Relationship Id="rId4" Type="http://schemas.openxmlformats.org/officeDocument/2006/relationships/image" Target="../media/image33.jpeg"/><Relationship Id="rId9" Type="http://schemas.openxmlformats.org/officeDocument/2006/relationships/image" Target="../media/image38.gi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8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hyperlink" Target="http://familnyjgerb.com/wp-content/uploads/bfi_thumb/Cadillac2.jpg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" y="3124200"/>
            <a:ext cx="8305800" cy="3429000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Учебник «Изобразительное искусство»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Авторы: Е.А </a:t>
            </a:r>
            <a:r>
              <a:rPr lang="ru-RU" dirty="0" err="1" smtClean="0">
                <a:solidFill>
                  <a:schemeClr val="bg1"/>
                </a:solidFill>
              </a:rPr>
              <a:t>Ермолинская</a:t>
            </a:r>
            <a:r>
              <a:rPr lang="ru-RU" dirty="0" smtClean="0">
                <a:solidFill>
                  <a:schemeClr val="bg1"/>
                </a:solidFill>
              </a:rPr>
              <a:t>, </a:t>
            </a:r>
            <a:r>
              <a:rPr lang="ru-RU" dirty="0" err="1" smtClean="0">
                <a:solidFill>
                  <a:schemeClr val="bg1"/>
                </a:solidFill>
              </a:rPr>
              <a:t>В.С.Медкова</a:t>
            </a:r>
            <a:r>
              <a:rPr lang="ru-RU" dirty="0" smtClean="0">
                <a:solidFill>
                  <a:schemeClr val="bg1"/>
                </a:solidFill>
              </a:rPr>
              <a:t>, Л.Г.Савенкова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Глава  «Мировоззрение и искусство»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Урок 7 класс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Разработала – учитель изобразительного искусства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МАОУ «СОШ №13» г. Череповца</a:t>
            </a:r>
          </a:p>
          <a:p>
            <a:r>
              <a:rPr lang="ru-RU" dirty="0" err="1" smtClean="0">
                <a:solidFill>
                  <a:schemeClr val="bg1"/>
                </a:solidFill>
              </a:rPr>
              <a:t>Лыгина</a:t>
            </a:r>
            <a:r>
              <a:rPr lang="ru-RU" dirty="0" smtClean="0">
                <a:solidFill>
                  <a:schemeClr val="bg1"/>
                </a:solidFill>
              </a:rPr>
              <a:t> Наталия </a:t>
            </a:r>
            <a:r>
              <a:rPr lang="ru-RU" dirty="0" smtClean="0">
                <a:solidFill>
                  <a:schemeClr val="bg1"/>
                </a:solidFill>
              </a:rPr>
              <a:t>Николаевна</a:t>
            </a:r>
          </a:p>
          <a:p>
            <a:r>
              <a:rPr lang="ru-RU" smtClean="0">
                <a:solidFill>
                  <a:schemeClr val="bg1"/>
                </a:solidFill>
              </a:rPr>
              <a:t>2020 год</a:t>
            </a:r>
            <a:endParaRPr lang="ru-RU" dirty="0" smtClean="0">
              <a:solidFill>
                <a:schemeClr val="bg1"/>
              </a:solidFill>
            </a:endParaRP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609600"/>
            <a:ext cx="8305800" cy="2362200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Тема «Мифологические животные в изобразительном искусстве. </a:t>
            </a:r>
            <a:r>
              <a:rPr lang="ru-RU" smtClean="0">
                <a:solidFill>
                  <a:schemeClr val="bg1"/>
                </a:solidFill>
              </a:rPr>
              <a:t>Герб»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Наталия\Desktop\Герб\img1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62000" y="457200"/>
            <a:ext cx="7924800" cy="58674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524000" y="457200"/>
            <a:ext cx="6705600" cy="838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</a:rPr>
              <a:t>Состав герба</a:t>
            </a:r>
            <a:endParaRPr lang="ru-RU" sz="4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Форма щита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5" name="Содержимое 4" descr="http://wwedenie.ucoz.com/12/12_15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33400" y="1600200"/>
            <a:ext cx="82296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10540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Место проживания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Особенности характера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Подвиги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Неблаговидные поступки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Особенности внешности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Увлечения (род занятий)</a:t>
            </a:r>
          </a:p>
          <a:p>
            <a:pPr>
              <a:buNone/>
            </a:pPr>
            <a:r>
              <a:rPr lang="ru-RU" dirty="0" smtClean="0">
                <a:solidFill>
                  <a:schemeClr val="bg1"/>
                </a:solidFill>
              </a:rPr>
              <a:t>      То есть создают символический портрет человека</a:t>
            </a:r>
          </a:p>
          <a:p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Гербы изображаются на знаменах, печатях, монетах, помещаются в качестве знака собственности на архитектурных сооружениях, домашней утвари, предметах вооружения, произведениях искусства, рукописях, книгах и т.п.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06680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Что изображают на гербах: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3820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Образцы гербов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6146" name="Picture 2" descr="C:\Users\Наталия\Desktop\Герб\8615032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66800" y="914400"/>
            <a:ext cx="7086600" cy="5638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Часто встречающиеся изображения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8194" name="Picture 2" descr="C:\Users\Наталия\Desktop\Герб\61cb6b2cd25af1c62abbaf0200dc70b0--tatoo-art-lion-tattoo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33400" y="1219200"/>
            <a:ext cx="4953000" cy="5181600"/>
          </a:xfrm>
          <a:prstGeom prst="rect">
            <a:avLst/>
          </a:prstGeom>
          <a:noFill/>
        </p:spPr>
      </p:pic>
      <p:pic>
        <p:nvPicPr>
          <p:cNvPr id="8195" name="Picture 3" descr="C:\Users\Наталия\Desktop\Герб\545px-Armoiries_de_Preisch_1.svg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67400" y="1295400"/>
            <a:ext cx="2743200" cy="2438400"/>
          </a:xfrm>
          <a:prstGeom prst="rect">
            <a:avLst/>
          </a:prstGeom>
          <a:noFill/>
        </p:spPr>
      </p:pic>
      <p:pic>
        <p:nvPicPr>
          <p:cNvPr id="8196" name="Picture 4" descr="C:\Users\Наталия\Desktop\Герб\818px-Armoiries_de_Breitbach_Buerresheim.svg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9800" y="3810000"/>
            <a:ext cx="2447925" cy="2667000"/>
          </a:xfrm>
          <a:prstGeom prst="rect">
            <a:avLst/>
          </a:prstGeom>
          <a:noFill/>
        </p:spPr>
      </p:pic>
      <p:pic>
        <p:nvPicPr>
          <p:cNvPr id="8197" name="Picture 5" descr="C:\Users\Наталия\Desktop\Герб\unicorn-rampant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3400" y="2743200"/>
            <a:ext cx="1676400" cy="190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953000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bg1"/>
                </a:solidFill>
              </a:rPr>
              <a:t>Работаем в группе по 4 человека.</a:t>
            </a:r>
          </a:p>
          <a:p>
            <a:r>
              <a:rPr lang="ru-RU" sz="3200" dirty="0" smtClean="0">
                <a:solidFill>
                  <a:schemeClr val="bg1"/>
                </a:solidFill>
              </a:rPr>
              <a:t>На четверти «щита» изображаем, пользуясь схемой, декоративное животное, символизирующее ваш внутренний мир.</a:t>
            </a:r>
          </a:p>
          <a:p>
            <a:r>
              <a:rPr lang="ru-RU" sz="3200" dirty="0" smtClean="0">
                <a:solidFill>
                  <a:schemeClr val="bg1"/>
                </a:solidFill>
              </a:rPr>
              <a:t>В цвете работаем в технике «графика».</a:t>
            </a:r>
          </a:p>
          <a:p>
            <a:r>
              <a:rPr lang="ru-RU" sz="3200" dirty="0" smtClean="0">
                <a:solidFill>
                  <a:schemeClr val="bg1"/>
                </a:solidFill>
              </a:rPr>
              <a:t>Собираем герб рода из 4-х частей, приклеиваем его на доспехи.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06680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Задание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Схемы изображения животных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2050" name="Picture 2" descr="C:\Users\Наталия\Desktop\Герб\1664_html_m5fefbb2e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1" y="914400"/>
            <a:ext cx="1828800" cy="2514600"/>
          </a:xfrm>
          <a:prstGeom prst="rect">
            <a:avLst/>
          </a:prstGeom>
          <a:noFill/>
        </p:spPr>
      </p:pic>
      <p:pic>
        <p:nvPicPr>
          <p:cNvPr id="2051" name="Picture 3" descr="C:\Users\Наталия\Desktop\Герб\607552_7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34200" y="914400"/>
            <a:ext cx="1752600" cy="2514600"/>
          </a:xfrm>
          <a:prstGeom prst="rect">
            <a:avLst/>
          </a:prstGeom>
          <a:noFill/>
        </p:spPr>
      </p:pic>
      <p:pic>
        <p:nvPicPr>
          <p:cNvPr id="2053" name="Picture 5" descr="C:\Users\Наталия\Desktop\Герб\kotik-vy-gibaetsya-urok-risovaniy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" y="4038600"/>
            <a:ext cx="1752600" cy="2362201"/>
          </a:xfrm>
          <a:prstGeom prst="rect">
            <a:avLst/>
          </a:prstGeom>
          <a:noFill/>
        </p:spPr>
      </p:pic>
      <p:pic>
        <p:nvPicPr>
          <p:cNvPr id="2056" name="Picture 8" descr="C:\Users\Наталия\Desktop\Герб\9836728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90800" y="4038600"/>
            <a:ext cx="1752599" cy="2286000"/>
          </a:xfrm>
          <a:prstGeom prst="rect">
            <a:avLst/>
          </a:prstGeom>
          <a:noFill/>
        </p:spPr>
      </p:pic>
      <p:pic>
        <p:nvPicPr>
          <p:cNvPr id="2057" name="Picture 9" descr="C:\Users\Наталия\Desktop\Герб\drak_40b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934200" y="4038600"/>
            <a:ext cx="1828800" cy="2357438"/>
          </a:xfrm>
          <a:prstGeom prst="rect">
            <a:avLst/>
          </a:prstGeom>
          <a:noFill/>
        </p:spPr>
      </p:pic>
      <p:pic>
        <p:nvPicPr>
          <p:cNvPr id="2058" name="Picture 10" descr="C:\Users\Наталия\Desktop\Герб\u_07b90c5719df0e2cb4b81fbdc0b6a412_800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667000" y="914400"/>
            <a:ext cx="1828800" cy="2514600"/>
          </a:xfrm>
          <a:prstGeom prst="rect">
            <a:avLst/>
          </a:prstGeom>
          <a:noFill/>
        </p:spPr>
      </p:pic>
      <p:pic>
        <p:nvPicPr>
          <p:cNvPr id="2059" name="Picture 11" descr="C:\Users\Наталия\Desktop\Герб\s1200 (8)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800600" y="4038600"/>
            <a:ext cx="1782762" cy="2362200"/>
          </a:xfrm>
          <a:prstGeom prst="rect">
            <a:avLst/>
          </a:prstGeom>
          <a:noFill/>
        </p:spPr>
      </p:pic>
      <p:pic>
        <p:nvPicPr>
          <p:cNvPr id="2060" name="Picture 12" descr="C:\Users\Наталия\Desktop\Герб\287766.gif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876800" y="2209800"/>
            <a:ext cx="1752600" cy="1295401"/>
          </a:xfrm>
          <a:prstGeom prst="rect">
            <a:avLst/>
          </a:prstGeom>
          <a:noFill/>
        </p:spPr>
      </p:pic>
      <p:pic>
        <p:nvPicPr>
          <p:cNvPr id="2061" name="Picture 13" descr="C:\Users\Наталия\Desktop\Герб\draw-griffin-7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876800" y="914400"/>
            <a:ext cx="1752600" cy="1295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Символическое</a:t>
            </a:r>
            <a:r>
              <a:rPr lang="ru-RU" dirty="0" smtClean="0"/>
              <a:t> </a:t>
            </a:r>
            <a:r>
              <a:rPr lang="ru-RU" dirty="0" smtClean="0">
                <a:solidFill>
                  <a:schemeClr val="bg1"/>
                </a:solidFill>
              </a:rPr>
              <a:t>значение животных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026" name="Picture 2" descr="C:\Users\Наталия\Desktop\Герб\01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81000" y="838200"/>
            <a:ext cx="8458200" cy="5562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3820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Символика цвета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2050" name="Picture 2" descr="C:\Users\Наталия\Desktop\Герб\img5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81000" y="990600"/>
            <a:ext cx="8382000" cy="5410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Образец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026" name="Picture 2" descr="C:\Users\Наталия\Desktop\20181216_19382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7400" y="1066800"/>
            <a:ext cx="4876800" cy="5486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8768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3800" dirty="0" smtClean="0">
                <a:solidFill>
                  <a:schemeClr val="bg1"/>
                </a:solidFill>
              </a:rPr>
              <a:t>Задачи:</a:t>
            </a:r>
          </a:p>
          <a:p>
            <a:pPr>
              <a:buNone/>
            </a:pPr>
            <a:r>
              <a:rPr lang="ru-RU" sz="2800" dirty="0" smtClean="0">
                <a:solidFill>
                  <a:schemeClr val="bg1"/>
                </a:solidFill>
              </a:rPr>
              <a:t>1</a:t>
            </a:r>
            <a:r>
              <a:rPr lang="ru-RU" dirty="0" smtClean="0">
                <a:solidFill>
                  <a:schemeClr val="bg1"/>
                </a:solidFill>
              </a:rPr>
              <a:t>. Познакомиться с историей возникновения герба.</a:t>
            </a:r>
          </a:p>
          <a:p>
            <a:pPr>
              <a:buNone/>
            </a:pPr>
            <a:r>
              <a:rPr lang="ru-RU" dirty="0" smtClean="0">
                <a:solidFill>
                  <a:schemeClr val="bg1"/>
                </a:solidFill>
              </a:rPr>
              <a:t>2. Повторить особенности декоративного рисунка.</a:t>
            </a:r>
          </a:p>
          <a:p>
            <a:pPr>
              <a:buNone/>
            </a:pPr>
            <a:r>
              <a:rPr lang="ru-RU" dirty="0" smtClean="0">
                <a:solidFill>
                  <a:schemeClr val="bg1"/>
                </a:solidFill>
              </a:rPr>
              <a:t>3.  Познакомиться с символическим значением животных в гербе.</a:t>
            </a:r>
          </a:p>
          <a:p>
            <a:pPr>
              <a:buNone/>
            </a:pPr>
            <a:r>
              <a:rPr lang="ru-RU" dirty="0" smtClean="0">
                <a:solidFill>
                  <a:schemeClr val="bg1"/>
                </a:solidFill>
              </a:rPr>
              <a:t>3. Закрепить навыки изображения животных по схеме.</a:t>
            </a:r>
          </a:p>
          <a:p>
            <a:pPr>
              <a:buNone/>
            </a:pPr>
            <a:r>
              <a:rPr lang="ru-RU" dirty="0" smtClean="0">
                <a:solidFill>
                  <a:schemeClr val="bg1"/>
                </a:solidFill>
              </a:rPr>
              <a:t>4. Выполнить работу в цвете графическими изобразительными материалами.</a:t>
            </a:r>
          </a:p>
          <a:p>
            <a:pPr marL="514350" indent="-514350">
              <a:buNone/>
            </a:pPr>
            <a:r>
              <a:rPr lang="ru-RU" dirty="0" smtClean="0">
                <a:solidFill>
                  <a:schemeClr val="bg1"/>
                </a:solidFill>
              </a:rPr>
              <a:t>5.  Составить герб рода из 4-х частей. (Работа в группе)</a:t>
            </a:r>
          </a:p>
          <a:p>
            <a:pPr>
              <a:buNone/>
            </a:pPr>
            <a:endParaRPr lang="ru-RU" sz="2800" dirty="0" smtClean="0">
              <a:solidFill>
                <a:schemeClr val="bg1"/>
              </a:solidFill>
            </a:endParaRPr>
          </a:p>
          <a:p>
            <a:pPr>
              <a:buNone/>
            </a:pPr>
            <a:endParaRPr lang="ru-RU" sz="2800" dirty="0" smtClean="0">
              <a:solidFill>
                <a:schemeClr val="bg1"/>
              </a:solidFill>
            </a:endParaRPr>
          </a:p>
          <a:p>
            <a:pPr>
              <a:buNone/>
            </a:pPr>
            <a:endParaRPr lang="ru-RU" sz="2800" dirty="0" smtClean="0"/>
          </a:p>
          <a:p>
            <a:pPr>
              <a:buNone/>
            </a:pPr>
            <a:endParaRPr lang="ru-RU" sz="28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2954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Цель: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800" dirty="0" smtClean="0">
                <a:solidFill>
                  <a:schemeClr val="bg1"/>
                </a:solidFill>
              </a:rPr>
              <a:t>Составление своего герба, в котором отражаются желаемые качества владельца в образе мифологического животного.</a:t>
            </a:r>
            <a:endParaRPr lang="ru-RU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2133600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</a:rPr>
              <a:t>Удачи в творческой работе !</a:t>
            </a:r>
            <a:endParaRPr lang="ru-RU" sz="5400" b="1" dirty="0">
              <a:solidFill>
                <a:schemeClr val="bg1"/>
              </a:solidFill>
            </a:endParaRPr>
          </a:p>
        </p:txBody>
      </p:sp>
      <p:pic>
        <p:nvPicPr>
          <p:cNvPr id="3074" name="Picture 2" descr="C:\Users\Наталия\Desktop\Герб\052bb25e5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47800" y="3124200"/>
            <a:ext cx="6324600" cy="273034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9540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Интернет - ресурсы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7200" y="1981200"/>
            <a:ext cx="8229600" cy="1569660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</a:rPr>
              <a:t>https://ru.wikipedia.org/wiki</a:t>
            </a:r>
            <a:r>
              <a:rPr lang="ru-RU" sz="3200" b="1" dirty="0" smtClean="0">
                <a:solidFill>
                  <a:schemeClr val="bg1"/>
                </a:solidFill>
              </a:rPr>
              <a:t>/Герб</a:t>
            </a:r>
          </a:p>
          <a:p>
            <a:r>
              <a:rPr lang="ru-RU" sz="3200" b="1" dirty="0" err="1" smtClean="0">
                <a:solidFill>
                  <a:schemeClr val="bg1"/>
                </a:solidFill>
              </a:rPr>
              <a:t>Яндекс</a:t>
            </a:r>
            <a:r>
              <a:rPr lang="ru-RU" sz="3200" b="1" dirty="0" smtClean="0">
                <a:solidFill>
                  <a:schemeClr val="bg1"/>
                </a:solidFill>
              </a:rPr>
              <a:t>. Картинки. Герб</a:t>
            </a:r>
          </a:p>
          <a:p>
            <a:r>
              <a:rPr lang="en-US" sz="3200" b="1" smtClean="0">
                <a:solidFill>
                  <a:schemeClr val="bg1"/>
                </a:solidFill>
              </a:rPr>
              <a:t>https</a:t>
            </a:r>
            <a:r>
              <a:rPr lang="en-US" sz="3200" b="1" dirty="0" smtClean="0">
                <a:solidFill>
                  <a:schemeClr val="bg1"/>
                </a:solidFill>
              </a:rPr>
              <a:t>://nsportal.ru/</a:t>
            </a:r>
            <a:endParaRPr lang="ru-RU" sz="32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solidFill>
                  <a:schemeClr val="bg1"/>
                </a:solidFill>
              </a:rPr>
              <a:t>   эмблема, наследственный знак. Представляет собой сочетание фигур и предметов, которым придаётся символическое значение, выражающее исторические традиции владельца.</a:t>
            </a:r>
          </a:p>
          <a:p>
            <a:pPr>
              <a:buNone/>
            </a:pPr>
            <a:r>
              <a:rPr lang="ru-RU" dirty="0" smtClean="0">
                <a:solidFill>
                  <a:schemeClr val="bg1"/>
                </a:solidFill>
              </a:rPr>
              <a:t>   Фамильный или родовой герб – это эмблема, которая передает характер и ценности всей семьи. Роль данной символики — заявить миру не об одном человеке, а рассказать о фамильных устоях, о нравственном характере, о пути каждого  члена, как об одном целом. Герб  - напоминание каждому поколению, об их моральных качествах.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ГЕРБ -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Рисунок 3" descr="gerb-famil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304801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Составить </a:t>
            </a:r>
            <a:r>
              <a:rPr lang="ru-RU" dirty="0" err="1" smtClean="0">
                <a:solidFill>
                  <a:schemeClr val="bg1"/>
                </a:solidFill>
              </a:rPr>
              <a:t>синквейн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457200" y="1143000"/>
            <a:ext cx="80772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83820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Виды гербов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Содержимое 3" descr="gerb-famil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66800" y="1066800"/>
            <a:ext cx="19812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57200" y="2819400"/>
            <a:ext cx="26670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Личный герб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7" name="Рисунок 6" descr="gerb-famil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38600" y="1143000"/>
            <a:ext cx="14478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gerb-famil">
            <a:hlinkClick r:id="rId4"/>
          </p:cNvPr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828800" y="3657600"/>
            <a:ext cx="19050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gerb-famil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858000" y="1143000"/>
            <a:ext cx="1600200" cy="1600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3429000" y="2819400"/>
            <a:ext cx="28194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Фамильный герб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477000" y="2819400"/>
            <a:ext cx="24384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 smtClean="0">
                <a:solidFill>
                  <a:schemeClr val="bg1"/>
                </a:solidFill>
              </a:rPr>
              <a:t>Муниципаль-ный</a:t>
            </a:r>
            <a:r>
              <a:rPr lang="ru-RU" sz="2400" b="1" dirty="0" smtClean="0">
                <a:solidFill>
                  <a:schemeClr val="bg1"/>
                </a:solidFill>
              </a:rPr>
              <a:t> герб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105400" y="5562600"/>
            <a:ext cx="30480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Государственный герб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219200" y="5562600"/>
            <a:ext cx="31242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Корпоративный герб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2050" name="Picture 2" descr="C:\Users\Наталия\Desktop\Герб\KoAP_RF_4_1813101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486400" y="3733800"/>
            <a:ext cx="2286000" cy="1676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История возникновения герба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Содержимое 3" descr="http://wwedenie.ucoz.com/12/12_3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276600" y="3505200"/>
            <a:ext cx="21336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wwedenie.ucoz.com/12/12_2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990600"/>
            <a:ext cx="24384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 descr="C:\Users\Наталия\Desktop\Герб\220-5-f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53200" y="990600"/>
            <a:ext cx="2133600" cy="2057400"/>
          </a:xfrm>
          <a:prstGeom prst="rect">
            <a:avLst/>
          </a:prstGeom>
          <a:noFill/>
        </p:spPr>
      </p:pic>
      <p:pic>
        <p:nvPicPr>
          <p:cNvPr id="1030" name="Picture 6" descr="C:\Users\Наталия\Desktop\Герб\e031be701b4ab606e2830acf31q2--russkij-stil-muzhskaya-rubaha-slovo-veles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1000" y="3657600"/>
            <a:ext cx="2133600" cy="2209800"/>
          </a:xfrm>
          <a:prstGeom prst="rect">
            <a:avLst/>
          </a:prstGeom>
          <a:noFill/>
        </p:spPr>
      </p:pic>
      <p:pic>
        <p:nvPicPr>
          <p:cNvPr id="1034" name="Picture 10" descr="C:\Users\Наталия\Desktop\Герб\118109758-800x80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00800" y="3581400"/>
            <a:ext cx="1905000" cy="2514600"/>
          </a:xfrm>
          <a:prstGeom prst="rect">
            <a:avLst/>
          </a:prstGeom>
          <a:noFill/>
        </p:spPr>
      </p:pic>
      <p:sp>
        <p:nvSpPr>
          <p:cNvPr id="17" name="Прямоугольник 16"/>
          <p:cNvSpPr/>
          <p:nvPr/>
        </p:nvSpPr>
        <p:spPr>
          <a:xfrm>
            <a:off x="609600" y="2514600"/>
            <a:ext cx="23622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Наскальный рисунок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429000" y="990600"/>
            <a:ext cx="2819400" cy="2057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ЖИВОТНОЕ –</a:t>
            </a:r>
          </a:p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ЗАЩИТА,</a:t>
            </a:r>
          </a:p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ОБЕРЕГ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400800" y="2819400"/>
            <a:ext cx="2362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Талисман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57200" y="5638800"/>
            <a:ext cx="2590800" cy="838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Изображения на одежде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276600" y="5867400"/>
            <a:ext cx="20574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Тотем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400800" y="5867400"/>
            <a:ext cx="21336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Боги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История герба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Picture 8" descr="C:\Users\Наталия\Desktop\Герб\476-yilinda-Roma-imparatorlugu-cokme-yolundayken-imparator-her-2-gunde-bir-halka-tatil-verirmis-ki-h (1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1371600"/>
            <a:ext cx="2438400" cy="2057400"/>
          </a:xfrm>
          <a:prstGeom prst="rect">
            <a:avLst/>
          </a:prstGeom>
          <a:noFill/>
        </p:spPr>
      </p:pic>
      <p:pic>
        <p:nvPicPr>
          <p:cNvPr id="5" name="Picture 7" descr="C:\Users\Наталия\Desktop\Герб\zolotoy_stater_pantikapey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4114800"/>
            <a:ext cx="3048000" cy="1905000"/>
          </a:xfrm>
          <a:prstGeom prst="rect">
            <a:avLst/>
          </a:prstGeom>
          <a:noFill/>
        </p:spPr>
      </p:pic>
      <p:pic>
        <p:nvPicPr>
          <p:cNvPr id="6" name="Рисунок 5" descr="http://wwedenie.ucoz.com/12/12_28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10000" y="4114800"/>
            <a:ext cx="50292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 descr="C:\Users\Наталия\Desktop\Герб\532_large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72200" y="1371600"/>
            <a:ext cx="2390775" cy="213360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457200" y="3352800"/>
            <a:ext cx="24384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Римская </a:t>
            </a:r>
            <a:r>
              <a:rPr lang="ru-RU" b="1" dirty="0" err="1" smtClean="0">
                <a:solidFill>
                  <a:schemeClr val="bg1"/>
                </a:solidFill>
              </a:rPr>
              <a:t>кагорта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048000" y="1295400"/>
            <a:ext cx="2971800" cy="2057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ОТЛИЧИТЕЛЬНЫЙ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ЗНАК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096000" y="3352800"/>
            <a:ext cx="24384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Древний символ города Афины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362200" y="6172200"/>
            <a:ext cx="7620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85800" y="6019800"/>
            <a:ext cx="28194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Монеты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867400" y="6096000"/>
            <a:ext cx="29718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Печать на документах</a:t>
            </a:r>
            <a:endParaRPr lang="ru-RU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3820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История герба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3075" name="Picture 3" descr="C:\Users\Наталия\Desktop\Герб\castle-391435_960_72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33400" y="1066800"/>
            <a:ext cx="8382000" cy="5334000"/>
          </a:xfrm>
          <a:prstGeom prst="rect">
            <a:avLst/>
          </a:prstGeom>
          <a:noFill/>
        </p:spPr>
      </p:pic>
      <p:pic>
        <p:nvPicPr>
          <p:cNvPr id="3078" name="Picture 6" descr="C:\Users\Наталия\Desktop\Герб\33123853-a-medieval-knight-in-armor-riding-on-horseback-on-a-brown-horse-holding-a-flag-or-banne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4267200"/>
            <a:ext cx="2438400" cy="2285999"/>
          </a:xfrm>
          <a:prstGeom prst="rect">
            <a:avLst/>
          </a:prstGeom>
          <a:noFill/>
        </p:spPr>
      </p:pic>
      <p:pic>
        <p:nvPicPr>
          <p:cNvPr id="3080" name="Picture 8" descr="C:\Users\Наталия\Desktop\Герб\knight-sword-shield-450w-76260826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10400" y="4419600"/>
            <a:ext cx="1906587" cy="20431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Наталия\Desktop\Герб\knight-hood-2065312_960_720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334000" y="228600"/>
            <a:ext cx="3429000" cy="3733800"/>
          </a:xfrm>
          <a:prstGeom prst="rect">
            <a:avLst/>
          </a:prstGeom>
          <a:noFill/>
        </p:spPr>
      </p:pic>
      <p:pic>
        <p:nvPicPr>
          <p:cNvPr id="5" name="Рисунок 4" descr="http://wwedenie.ucoz.com/12/12_8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304800"/>
            <a:ext cx="4486275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wwedenie.ucoz.com/12/12_12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1001" y="3733800"/>
            <a:ext cx="4800600" cy="3124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Стрелка вправо 8"/>
          <p:cNvSpPr/>
          <p:nvPr/>
        </p:nvSpPr>
        <p:spPr>
          <a:xfrm flipH="1">
            <a:off x="5257800" y="5410200"/>
            <a:ext cx="2590800" cy="1219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Герольды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4" name="Правильный пятиугольник 13"/>
          <p:cNvSpPr/>
          <p:nvPr/>
        </p:nvSpPr>
        <p:spPr>
          <a:xfrm>
            <a:off x="5715000" y="3810000"/>
            <a:ext cx="2743200" cy="1676400"/>
          </a:xfrm>
          <a:prstGeom prst="pen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Турнир в честь прекрасной дамы</a:t>
            </a:r>
            <a:endParaRPr lang="ru-RU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647</TotalTime>
  <Words>393</Words>
  <PresentationFormat>Экран (4:3)</PresentationFormat>
  <Paragraphs>76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Бумажная</vt:lpstr>
      <vt:lpstr>Тема «Мифологические животные в изобразительном искусстве. Герб»</vt:lpstr>
      <vt:lpstr>Цель: Составление своего герба, в котором отражаются желаемые качества владельца в образе мифологического животного.</vt:lpstr>
      <vt:lpstr>ГЕРБ -</vt:lpstr>
      <vt:lpstr>Составить синквейн</vt:lpstr>
      <vt:lpstr>Виды гербов</vt:lpstr>
      <vt:lpstr>История возникновения герба</vt:lpstr>
      <vt:lpstr>История герба</vt:lpstr>
      <vt:lpstr>История герба</vt:lpstr>
      <vt:lpstr>Слайд 9</vt:lpstr>
      <vt:lpstr>Слайд 10</vt:lpstr>
      <vt:lpstr>Форма щита</vt:lpstr>
      <vt:lpstr>Что изображают на гербах:</vt:lpstr>
      <vt:lpstr>Образцы гербов</vt:lpstr>
      <vt:lpstr>Часто встречающиеся изображения</vt:lpstr>
      <vt:lpstr>Задание</vt:lpstr>
      <vt:lpstr>Схемы изображения животных</vt:lpstr>
      <vt:lpstr>Символическое значение животных</vt:lpstr>
      <vt:lpstr>Символика цвета</vt:lpstr>
      <vt:lpstr>Образец</vt:lpstr>
      <vt:lpstr>Удачи в творческой работе !</vt:lpstr>
      <vt:lpstr>Интернет - ресурсы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«Мифологические животные в изобразительном искусстве»</dc:title>
  <dc:creator>Наталия</dc:creator>
  <cp:lastModifiedBy>Наталия</cp:lastModifiedBy>
  <cp:revision>60</cp:revision>
  <dcterms:created xsi:type="dcterms:W3CDTF">2018-12-15T07:55:36Z</dcterms:created>
  <dcterms:modified xsi:type="dcterms:W3CDTF">2020-03-22T19:53:56Z</dcterms:modified>
</cp:coreProperties>
</file>