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7" r:id="rId2"/>
    <p:sldId id="276" r:id="rId3"/>
    <p:sldId id="256" r:id="rId4"/>
    <p:sldId id="259" r:id="rId5"/>
    <p:sldId id="260" r:id="rId6"/>
    <p:sldId id="261" r:id="rId7"/>
    <p:sldId id="267" r:id="rId8"/>
    <p:sldId id="266" r:id="rId9"/>
    <p:sldId id="265" r:id="rId10"/>
    <p:sldId id="264" r:id="rId11"/>
    <p:sldId id="270" r:id="rId12"/>
    <p:sldId id="269" r:id="rId13"/>
    <p:sldId id="268" r:id="rId14"/>
    <p:sldId id="272" r:id="rId15"/>
    <p:sldId id="273" r:id="rId16"/>
    <p:sldId id="271" r:id="rId17"/>
    <p:sldId id="274" r:id="rId18"/>
    <p:sldId id="263" r:id="rId19"/>
    <p:sldId id="275" r:id="rId20"/>
    <p:sldId id="262" r:id="rId21"/>
    <p:sldId id="258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3500"/>
    <a:srgbClr val="FF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615" autoAdjust="0"/>
  </p:normalViewPr>
  <p:slideViewPr>
    <p:cSldViewPr>
      <p:cViewPr>
        <p:scale>
          <a:sx n="100" d="100"/>
          <a:sy n="100" d="100"/>
        </p:scale>
        <p:origin x="-354" y="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C4FF4-6EE1-4A76-9B8F-B2F594D6C874}" type="datetimeFigureOut">
              <a:rPr lang="ru-RU"/>
              <a:pPr>
                <a:defRPr/>
              </a:pPr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7A747-1B53-4B3F-B8D2-D8AB0E128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BD201-5F9C-4593-BEFD-74C971F0B552}" type="datetimeFigureOut">
              <a:rPr lang="ru-RU"/>
              <a:pPr>
                <a:defRPr/>
              </a:pPr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2E6F0-797A-404D-B2F0-96032D2C1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A3035-02C7-4538-A480-C6887B19F5A6}" type="datetimeFigureOut">
              <a:rPr lang="ru-RU"/>
              <a:pPr>
                <a:defRPr/>
              </a:pPr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664C-3B03-4311-A452-8E87A1DF2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2DDE1-E9F2-4B50-AB95-1A36B28481DE}" type="datetimeFigureOut">
              <a:rPr lang="ru-RU"/>
              <a:pPr>
                <a:defRPr/>
              </a:pPr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7BA6C-DE82-4922-A007-5CB817EE4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11FA9-72D4-4D0D-AA04-5200C8F96D1C}" type="datetimeFigureOut">
              <a:rPr lang="ru-RU"/>
              <a:pPr>
                <a:defRPr/>
              </a:pPr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BFCBB-F7D8-4AD9-B5F9-93687358C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AA105-3B9A-485F-A7BD-B3B1C1BFF994}" type="datetimeFigureOut">
              <a:rPr lang="ru-RU"/>
              <a:pPr>
                <a:defRPr/>
              </a:pPr>
              <a:t>29.04.2019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17202-91A5-4841-8837-12B3422A9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3E727-7E97-4B76-A273-97C117DFD6DE}" type="datetimeFigureOut">
              <a:rPr lang="ru-RU"/>
              <a:pPr>
                <a:defRPr/>
              </a:pPr>
              <a:t>29.04.2019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140D1-42AB-456C-B3EB-2E58162D2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FDA9A-A9AF-4522-BA4E-959710ABA8F2}" type="datetimeFigureOut">
              <a:rPr lang="ru-RU"/>
              <a:pPr>
                <a:defRPr/>
              </a:pPr>
              <a:t>29.04.2019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4C3DF-49FF-4AA4-A1AB-8615103FA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C31E6-6AC6-4E62-806B-D0CB1E8C6262}" type="datetimeFigureOut">
              <a:rPr lang="ru-RU"/>
              <a:pPr>
                <a:defRPr/>
              </a:pPr>
              <a:t>29.04.2019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0E188-B191-46AC-99B7-5113417AE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59BE0-226E-4980-AAF5-F1A9DF7C7AE8}" type="datetimeFigureOut">
              <a:rPr lang="ru-RU"/>
              <a:pPr>
                <a:defRPr/>
              </a:pPr>
              <a:t>29.04.2019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8319C-EFFD-43A6-A723-9E31BBA50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4FB44-2B3A-4EA5-B708-4FEB9F41BBF1}" type="datetimeFigureOut">
              <a:rPr lang="ru-RU"/>
              <a:pPr>
                <a:defRPr/>
              </a:pPr>
              <a:t>29.04.2019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51498-F984-481A-8E8C-4DDFA9BC9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davaiknam.ru/texts/1090/1089055/1089055_html_m7be56d73.jpg" TargetMode="External"/><Relationship Id="rId2" Type="http://schemas.openxmlformats.org/officeDocument/2006/relationships/hyperlink" Target="http://desktopwallpapers.org.ua/pic/201203/640x480/desktopwallpapers.org.ua-13605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ibm.bmstu.ru/wp-content/uploads/2013/10/%D0%9F%D0%B5%D1%80%D0%BE_%D0%B8_%D1%87%D0%B5%D1%80%D0%BD%D0%B8%D0%BB%D1%8C%D0%BD%D0%B8%D1%86%D0%B0-300x177.png" TargetMode="External"/><Relationship Id="rId5" Type="http://schemas.openxmlformats.org/officeDocument/2006/relationships/hyperlink" Target="http://img-fotki.yandex.ru/get/3303/ole060953.0/0_1aaf0_39257f53_XL.jpg" TargetMode="External"/><Relationship Id="rId4" Type="http://schemas.openxmlformats.org/officeDocument/2006/relationships/hyperlink" Target="http://www.pravoslavie.ru/sas/image/100377/37749.p.jpg?0.2270472028648976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linda6035.ucoz.ru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0;&#1076;&#1077;&#1083;&#1100;\Desktop\&#1055;&#1091;&#1090;&#1077;&#1096;&#1077;&#1089;&#1090;&#1074;&#1080;&#1077;%20&#1082;%20&#1055;&#1059;&#1064;&#1050;&#1048;&#1053;&#1059;\&#1040;.&#1057;.%20&#1055;&#1091;&#1096;&#1082;&#1080;&#1085;.%20&#1052;&#1086;&#1103;%20&#1088;&#1086;&#1076;&#1086;&#1089;&#1083;&#1086;&#1074;&#1085;&#1072;&#1103;.mp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20394934">
            <a:off x="1945504" y="2993731"/>
            <a:ext cx="744027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«Путешествие к </a:t>
            </a:r>
          </a:p>
          <a:p>
            <a:pPr algn="ctr">
              <a:defRPr/>
            </a:pPr>
            <a:r>
              <a: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А. С. Пушкину»</a:t>
            </a:r>
            <a:endParaRPr lang="ru-RU" sz="60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57256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714480" y="1214422"/>
            <a:ext cx="5715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июня 1799 г.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714620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детстве его ласково называли 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Мой свет», «Красно солнышко», 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Милый ангел».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4714884"/>
            <a:ext cx="83582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Огромное влияние на будущего поэта оказала его няня. 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murman.ru/culture/museum/pushkin/map.jpg"/>
          <p:cNvPicPr>
            <a:picLocks noChangeAspect="1" noChangeArrowheads="1"/>
          </p:cNvPicPr>
          <p:nvPr/>
        </p:nvPicPr>
        <p:blipFill>
          <a:blip r:embed="rId2"/>
          <a:srcRect l="5386" t="4384" r="3051" b="3533"/>
          <a:stretch>
            <a:fillRect/>
          </a:stretch>
        </p:blipFill>
        <p:spPr bwMode="auto">
          <a:xfrm rot="20739383">
            <a:off x="307097" y="206611"/>
            <a:ext cx="3566331" cy="4461471"/>
          </a:xfrm>
          <a:prstGeom prst="ellipse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29058" y="928670"/>
            <a:ext cx="49292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Мария Александровна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получила домашнее образование, была фрейлиной императрицы Марии Александровны, супруги Александра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В 1860 году вышла замуж за Леонида Николаевича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Гартунга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генерал-майора, управляющего императорскими конными заводами в Туле и Москве.  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7290" y="4714884"/>
            <a:ext cx="168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Старшая дочь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-s-pushkin.ru/books/item/f00/s00/z0000042/pic/000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3252773" cy="41964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868" y="785794"/>
            <a:ext cx="521497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Александр Александрович Пушкин –  выпускник Петербургского Императорского Пажеского корпуса. Награжден золотым Георгиевским оружием с надписью «За храбрость» и орденом Святого Владимира 4 степени с мечами и бантом. За 35 лет военной службы Александр Александрович стал кавалером многих русских и трех иностранных орденов. Избрал профессиональную карьеру военного.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977" y="4286256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Старший сын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iterature-edu.ru/pars_docs/refs/18/17789/17789_html_m1430ce8f.png"/>
          <p:cNvPicPr>
            <a:picLocks noChangeAspect="1" noChangeArrowheads="1"/>
          </p:cNvPicPr>
          <p:nvPr/>
        </p:nvPicPr>
        <p:blipFill>
          <a:blip r:embed="rId2" cstate="print"/>
          <a:srcRect l="9319" r="9142" b="8377"/>
          <a:stretch>
            <a:fillRect/>
          </a:stretch>
        </p:blipFill>
        <p:spPr bwMode="auto">
          <a:xfrm>
            <a:off x="285720" y="214290"/>
            <a:ext cx="2857520" cy="4245458"/>
          </a:xfrm>
          <a:prstGeom prst="ellipse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14678" y="500042"/>
            <a:ext cx="557216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Григорий Александрович Пушкин окончил Пажеский корпус. Вышел в отставку в чине подполковника, проживал с женой в Михайловском Псковской губернии. Вместе с женой он принимал участие в общественной жизни, устраивая благотворительные вечера, материально поддерживая и опекая бедных учеников гимназии. </a:t>
            </a:r>
            <a:endParaRPr lang="ru-RU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457200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Младший сын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im2-tub-ru.yandex.net/i?id=481bf6f4b030862e5ad45789b0355e8c&amp;n=33&amp;h=215&amp;w=1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067288">
            <a:off x="139309" y="143800"/>
            <a:ext cx="3567762" cy="4191636"/>
          </a:xfrm>
          <a:prstGeom prst="ellipse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786182" y="857232"/>
            <a:ext cx="500065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Наталья Александровна Пушкина получила домашнее образование. Современники называли ее «прекрасной дочерью прекрасной матери». По своему характеру и отчасти внешне Наталья Александровна очень походила на Пушкина. Она была личность незаурядная и по-своему талантливая, чувствовалось, что она – дочь великого Пушкина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976" y="442913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Младшая дочь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6314" y="1071546"/>
            <a:ext cx="4000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Михайловское  -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родовое поместье поэта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F:\Презентация Маме\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453" y="214290"/>
            <a:ext cx="4443095" cy="3643338"/>
          </a:xfrm>
          <a:prstGeom prst="rect">
            <a:avLst/>
          </a:prstGeom>
          <a:noFill/>
        </p:spPr>
      </p:pic>
      <p:pic>
        <p:nvPicPr>
          <p:cNvPr id="6" name="Picture 3" descr="F:\Презентация Маме\______20121021_15138080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0126" y="3571876"/>
            <a:ext cx="4041821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Презентация Маме\558_0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5000660" cy="3750495"/>
          </a:xfrm>
          <a:prstGeom prst="rect">
            <a:avLst/>
          </a:prstGeom>
          <a:noFill/>
        </p:spPr>
      </p:pic>
      <p:pic>
        <p:nvPicPr>
          <p:cNvPr id="3" name="Picture 5" descr="F:\Презентация Маме\49638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071678"/>
            <a:ext cx="3444225" cy="45922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472" y="4000504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Святогорский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монастырь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0694" y="1500174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Могила А.С. Пушкина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285720" y="214290"/>
            <a:ext cx="8572560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   </a:t>
            </a:r>
          </a:p>
          <a:p>
            <a:pPr algn="ctr"/>
            <a:r>
              <a:rPr lang="ru-RU" b="1" dirty="0" smtClean="0"/>
              <a:t>ТОЧКА СТАРТА: </a:t>
            </a:r>
            <a:r>
              <a:rPr lang="ru-RU" b="1" dirty="0" smtClean="0">
                <a:solidFill>
                  <a:srgbClr val="C00000"/>
                </a:solidFill>
              </a:rPr>
              <a:t>С4</a:t>
            </a:r>
            <a:r>
              <a:rPr lang="ru-RU" b="1" dirty="0" smtClean="0"/>
              <a:t>                         ТОЧКА ФИНИША:   ?</a:t>
            </a:r>
            <a:endParaRPr lang="ru-RU" dirty="0" smtClean="0"/>
          </a:p>
          <a:p>
            <a:r>
              <a:rPr lang="ru-RU" dirty="0" smtClean="0"/>
              <a:t>                              </a:t>
            </a:r>
            <a:r>
              <a:rPr lang="ru-RU" sz="1400" b="1" dirty="0" smtClean="0"/>
              <a:t>Все шаги выполняйте </a:t>
            </a:r>
            <a:r>
              <a:rPr lang="ru-RU" sz="1400" b="1" u="sng" dirty="0" smtClean="0"/>
              <a:t>лицом к выделенной линии</a:t>
            </a:r>
            <a:endParaRPr lang="ru-RU" b="1" dirty="0" smtClean="0"/>
          </a:p>
          <a:p>
            <a:r>
              <a:rPr lang="ru-RU" dirty="0" smtClean="0"/>
              <a:t> </a:t>
            </a:r>
          </a:p>
          <a:p>
            <a:r>
              <a:rPr lang="ru-RU" sz="1400" b="1" dirty="0" smtClean="0"/>
              <a:t>Шаг №1. От кого, по семейным преданиям, ведёт начало род по линии отца А.С. Пушкина?</a:t>
            </a:r>
            <a:endParaRPr lang="ru-RU" sz="1400" dirty="0" smtClean="0"/>
          </a:p>
          <a:p>
            <a:r>
              <a:rPr lang="ru-RU" sz="1400" dirty="0" smtClean="0"/>
              <a:t>           :  Гаврилы                      : воина                          : Александр                        : А.П. Ганнибал</a:t>
            </a:r>
          </a:p>
          <a:p>
            <a:r>
              <a:rPr lang="ru-RU" sz="1400" dirty="0" smtClean="0"/>
              <a:t>              Алексича                       </a:t>
            </a:r>
            <a:r>
              <a:rPr lang="ru-RU" sz="1400" dirty="0" err="1" smtClean="0"/>
              <a:t>Ратмира</a:t>
            </a:r>
            <a:r>
              <a:rPr lang="ru-RU" sz="1400" dirty="0" smtClean="0"/>
              <a:t>	                Невский         	</a:t>
            </a:r>
          </a:p>
          <a:p>
            <a:r>
              <a:rPr lang="ru-RU" sz="1400" dirty="0" smtClean="0"/>
              <a:t> </a:t>
            </a:r>
          </a:p>
          <a:p>
            <a:r>
              <a:rPr lang="ru-RU" sz="1400" b="1" dirty="0" smtClean="0"/>
              <a:t>Шаг №2. Как зовут, по летописным сведениям, родоначальника поколений Пушкиных?</a:t>
            </a:r>
            <a:endParaRPr lang="ru-RU" sz="1400" dirty="0" smtClean="0"/>
          </a:p>
          <a:p>
            <a:r>
              <a:rPr lang="ru-RU" sz="1400" dirty="0" smtClean="0"/>
              <a:t>     :  Гаврилы       	           : воина                           : А.П. Ганнибал                           : Александр </a:t>
            </a:r>
          </a:p>
          <a:p>
            <a:r>
              <a:rPr lang="ru-RU" sz="1400" dirty="0" smtClean="0"/>
              <a:t>        Алексича                          </a:t>
            </a:r>
            <a:r>
              <a:rPr lang="ru-RU" sz="1400" dirty="0" err="1" smtClean="0"/>
              <a:t>Ратмира</a:t>
            </a:r>
            <a:r>
              <a:rPr lang="ru-RU" sz="1400" dirty="0" smtClean="0"/>
              <a:t>	                                                                    Невский	</a:t>
            </a:r>
          </a:p>
          <a:p>
            <a:r>
              <a:rPr lang="ru-RU" sz="1400" b="1" dirty="0" smtClean="0"/>
              <a:t> </a:t>
            </a:r>
            <a:endParaRPr lang="ru-RU" sz="1400" dirty="0" smtClean="0"/>
          </a:p>
          <a:p>
            <a:r>
              <a:rPr lang="ru-RU" sz="1400" b="1" dirty="0" smtClean="0"/>
              <a:t>Шаг №3. Как звали прадеда А.С. Пушкина по материнской линии?</a:t>
            </a:r>
            <a:endParaRPr lang="ru-RU" sz="1400" dirty="0" smtClean="0"/>
          </a:p>
          <a:p>
            <a:r>
              <a:rPr lang="ru-RU" sz="1400" dirty="0" smtClean="0"/>
              <a:t>     :  Гаврилы       	      : А.П. Ганнибал                       : Александр                           : воин </a:t>
            </a:r>
            <a:r>
              <a:rPr lang="ru-RU" sz="1400" dirty="0" err="1" smtClean="0"/>
              <a:t>Ратмир</a:t>
            </a:r>
            <a:endParaRPr lang="ru-RU" sz="1400" dirty="0" smtClean="0"/>
          </a:p>
          <a:p>
            <a:r>
              <a:rPr lang="ru-RU" sz="1400" dirty="0" smtClean="0"/>
              <a:t>        Алексича                   	                                      Невский         	</a:t>
            </a:r>
          </a:p>
          <a:p>
            <a:r>
              <a:rPr lang="ru-RU" sz="1400" b="1" dirty="0" smtClean="0"/>
              <a:t> </a:t>
            </a:r>
            <a:endParaRPr lang="ru-RU" sz="1400" dirty="0" smtClean="0"/>
          </a:p>
          <a:p>
            <a:r>
              <a:rPr lang="ru-RU" sz="1400" b="1" dirty="0" smtClean="0"/>
              <a:t>Шаг №4. Как звали мать поэта?</a:t>
            </a:r>
            <a:endParaRPr lang="ru-RU" sz="1400" dirty="0" smtClean="0"/>
          </a:p>
          <a:p>
            <a:r>
              <a:rPr lang="ru-RU" sz="1400" dirty="0" smtClean="0"/>
              <a:t>     :  Мария       	           : Наталья                       : Мария                                    : Надежда </a:t>
            </a:r>
          </a:p>
          <a:p>
            <a:r>
              <a:rPr lang="ru-RU" sz="1400" dirty="0" smtClean="0"/>
              <a:t>        Алексеевна                      Осиповна	               Александровна                       Осиповна	</a:t>
            </a:r>
          </a:p>
          <a:p>
            <a:r>
              <a:rPr lang="ru-RU" sz="1400" b="1" dirty="0" smtClean="0"/>
              <a:t> </a:t>
            </a:r>
            <a:endParaRPr lang="ru-RU" sz="1400" dirty="0" smtClean="0"/>
          </a:p>
          <a:p>
            <a:r>
              <a:rPr lang="ru-RU" sz="1400" b="1" dirty="0" smtClean="0"/>
              <a:t>Шаг №5. Где похоронен А.С. Пушкин?</a:t>
            </a:r>
            <a:endParaRPr lang="ru-RU" sz="1400" dirty="0" smtClean="0"/>
          </a:p>
          <a:p>
            <a:r>
              <a:rPr lang="ru-RU" sz="1400" dirty="0" smtClean="0"/>
              <a:t>     :  в Москве       	     : в Санкт-                       : в Пскове                        : у </a:t>
            </a:r>
            <a:r>
              <a:rPr lang="ru-RU" sz="1400" dirty="0" err="1" smtClean="0"/>
              <a:t>Святогорского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                                           Петербурге	                	                               монастыря	</a:t>
            </a:r>
          </a:p>
          <a:p>
            <a:r>
              <a:rPr lang="ru-RU" sz="1400" b="1" dirty="0" smtClean="0"/>
              <a:t> </a:t>
            </a:r>
            <a:endParaRPr lang="ru-RU" sz="1400" dirty="0" smtClean="0"/>
          </a:p>
          <a:p>
            <a:r>
              <a:rPr lang="ru-RU" sz="1400" b="1" dirty="0" smtClean="0"/>
              <a:t>Шаг №6. Что мы празднуем по Указу Президента РФ в день рождения А.С. Пушкина?</a:t>
            </a:r>
            <a:endParaRPr lang="ru-RU" sz="1400" dirty="0" smtClean="0"/>
          </a:p>
          <a:p>
            <a:r>
              <a:rPr lang="ru-RU" sz="1400" dirty="0" smtClean="0"/>
              <a:t>         : День       	       : День  русского                        : День                                   :  День </a:t>
            </a:r>
          </a:p>
          <a:p>
            <a:r>
              <a:rPr lang="ru-RU" sz="1400" dirty="0" smtClean="0"/>
              <a:t>           астрономии               языка               	                      математики </a:t>
            </a:r>
            <a:r>
              <a:rPr lang="en-US" sz="1400" dirty="0" smtClean="0"/>
              <a:t>                        </a:t>
            </a:r>
            <a:r>
              <a:rPr lang="ru-RU" sz="1400" dirty="0" smtClean="0"/>
              <a:t>литературы                  </a:t>
            </a:r>
            <a:r>
              <a:rPr lang="en-US" sz="1400" dirty="0" smtClean="0"/>
              <a:t>  </a:t>
            </a:r>
            <a:r>
              <a:rPr lang="ru-RU" sz="1400" dirty="0" smtClean="0"/>
              <a:t>	</a:t>
            </a:r>
          </a:p>
          <a:p>
            <a:endParaRPr lang="ru-RU" sz="1400" dirty="0"/>
          </a:p>
        </p:txBody>
      </p:sp>
      <p:cxnSp>
        <p:nvCxnSpPr>
          <p:cNvPr id="4" name="Прямая со стрелкой 3"/>
          <p:cNvCxnSpPr/>
          <p:nvPr/>
        </p:nvCxnSpPr>
        <p:spPr>
          <a:xfrm rot="5400000" flipH="1" flipV="1">
            <a:off x="571869" y="1785529"/>
            <a:ext cx="428628" cy="79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2285984" y="1714488"/>
            <a:ext cx="428628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>
            <a:off x="4214810" y="1785926"/>
            <a:ext cx="428628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6573058" y="1856570"/>
            <a:ext cx="428628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 flipH="1" flipV="1">
            <a:off x="607985" y="1749413"/>
            <a:ext cx="356396" cy="79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 flipH="1" flipV="1">
            <a:off x="322233" y="2678107"/>
            <a:ext cx="356396" cy="79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 flipH="1" flipV="1">
            <a:off x="322233" y="3463925"/>
            <a:ext cx="356396" cy="79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 flipH="1" flipV="1">
            <a:off x="322233" y="4321181"/>
            <a:ext cx="356396" cy="79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 flipH="1" flipV="1">
            <a:off x="322233" y="5178437"/>
            <a:ext cx="356396" cy="79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 flipH="1" flipV="1">
            <a:off x="393671" y="6035693"/>
            <a:ext cx="356396" cy="79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2071670" y="6000768"/>
            <a:ext cx="428628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1928794" y="5143512"/>
            <a:ext cx="428628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2214546" y="4286256"/>
            <a:ext cx="428628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2000232" y="3429000"/>
            <a:ext cx="428628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2214546" y="2571744"/>
            <a:ext cx="428628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10800000">
            <a:off x="4143372" y="4286256"/>
            <a:ext cx="428628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0800000">
            <a:off x="3786182" y="5143512"/>
            <a:ext cx="428628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10800000">
            <a:off x="4357686" y="6000768"/>
            <a:ext cx="428628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10800000">
            <a:off x="4143372" y="2571744"/>
            <a:ext cx="428628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10800000">
            <a:off x="4286248" y="3500438"/>
            <a:ext cx="428628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5400000">
            <a:off x="6858810" y="2713826"/>
            <a:ext cx="428628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5400000">
            <a:off x="6858810" y="3571082"/>
            <a:ext cx="428628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5400000">
            <a:off x="6644496" y="4428338"/>
            <a:ext cx="428628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5400000">
            <a:off x="6001554" y="5214156"/>
            <a:ext cx="428628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rot="5400000">
            <a:off x="6858810" y="6071412"/>
            <a:ext cx="428628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00496" y="1500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1536" y="1134697"/>
          <a:ext cx="7143801" cy="4223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543"/>
                <a:gridCol w="1020543"/>
                <a:gridCol w="1020543"/>
                <a:gridCol w="1020543"/>
                <a:gridCol w="1020543"/>
                <a:gridCol w="1020543"/>
                <a:gridCol w="1020543"/>
              </a:tblGrid>
              <a:tr h="6834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n>
                            <a:solidFill>
                              <a:srgbClr val="463500"/>
                            </a:solidFill>
                          </a:ln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А1</a:t>
                      </a:r>
                      <a:endParaRPr lang="ru-RU" sz="1600" dirty="0">
                        <a:ln>
                          <a:solidFill>
                            <a:srgbClr val="463500"/>
                          </a:solidFill>
                        </a:ln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n>
                            <a:solidFill>
                              <a:srgbClr val="463500"/>
                            </a:solidFill>
                          </a:ln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В1</a:t>
                      </a:r>
                      <a:endParaRPr lang="ru-RU" sz="1600" dirty="0">
                        <a:ln>
                          <a:solidFill>
                            <a:srgbClr val="463500"/>
                          </a:solidFill>
                        </a:ln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n>
                            <a:solidFill>
                              <a:srgbClr val="463500"/>
                            </a:solidFill>
                          </a:ln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С1</a:t>
                      </a:r>
                      <a:endParaRPr lang="ru-RU" sz="1600" dirty="0">
                        <a:ln>
                          <a:solidFill>
                            <a:srgbClr val="463500"/>
                          </a:solidFill>
                        </a:ln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n>
                            <a:solidFill>
                              <a:srgbClr val="463500"/>
                            </a:solidFill>
                          </a:ln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Д1</a:t>
                      </a:r>
                      <a:endParaRPr lang="ru-RU" sz="1600" dirty="0">
                        <a:ln>
                          <a:solidFill>
                            <a:srgbClr val="463500"/>
                          </a:solidFill>
                        </a:ln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n>
                            <a:solidFill>
                              <a:srgbClr val="463500"/>
                            </a:solidFill>
                          </a:ln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Е1</a:t>
                      </a:r>
                      <a:endParaRPr lang="ru-RU" sz="1600">
                        <a:ln>
                          <a:solidFill>
                            <a:srgbClr val="463500"/>
                          </a:solidFill>
                        </a:ln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>
                          <a:ln>
                            <a:solidFill>
                              <a:srgbClr val="463500"/>
                            </a:solidFill>
                          </a:ln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</a:t>
                      </a:r>
                      <a:r>
                        <a:rPr lang="ru-RU" sz="3200" b="1">
                          <a:ln>
                            <a:solidFill>
                              <a:srgbClr val="463500"/>
                            </a:solidFill>
                          </a:ln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ln>
                          <a:solidFill>
                            <a:srgbClr val="463500"/>
                          </a:solidFill>
                        </a:ln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>
                          <a:ln>
                            <a:solidFill>
                              <a:srgbClr val="463500"/>
                            </a:solidFill>
                          </a:ln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ru-RU" sz="3200" b="1">
                          <a:ln>
                            <a:solidFill>
                              <a:srgbClr val="463500"/>
                            </a:solidFill>
                          </a:ln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ln>
                          <a:solidFill>
                            <a:srgbClr val="463500"/>
                          </a:solidFill>
                        </a:ln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834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n>
                            <a:solidFill>
                              <a:srgbClr val="463500"/>
                            </a:solidFill>
                          </a:ln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А2</a:t>
                      </a:r>
                      <a:endParaRPr lang="ru-RU" sz="1600">
                        <a:ln>
                          <a:solidFill>
                            <a:srgbClr val="463500"/>
                          </a:solidFill>
                        </a:ln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n>
                            <a:solidFill>
                              <a:srgbClr val="463500"/>
                            </a:solidFill>
                          </a:ln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В2</a:t>
                      </a:r>
                      <a:endParaRPr lang="ru-RU" sz="1600">
                        <a:ln>
                          <a:solidFill>
                            <a:srgbClr val="463500"/>
                          </a:solidFill>
                        </a:ln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n>
                            <a:solidFill>
                              <a:srgbClr val="463500"/>
                            </a:solidFill>
                          </a:ln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С2</a:t>
                      </a:r>
                      <a:endParaRPr lang="ru-RU" sz="1600" dirty="0">
                        <a:ln>
                          <a:solidFill>
                            <a:srgbClr val="463500"/>
                          </a:solidFill>
                        </a:ln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n>
                            <a:solidFill>
                              <a:srgbClr val="463500"/>
                            </a:solidFill>
                          </a:ln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Д2</a:t>
                      </a:r>
                      <a:endParaRPr lang="ru-RU" sz="1600" dirty="0">
                        <a:ln>
                          <a:solidFill>
                            <a:srgbClr val="463500"/>
                          </a:solidFill>
                        </a:ln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n>
                            <a:solidFill>
                              <a:srgbClr val="463500"/>
                            </a:solidFill>
                          </a:ln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Е2</a:t>
                      </a:r>
                      <a:endParaRPr lang="ru-RU" sz="1600" dirty="0">
                        <a:ln>
                          <a:solidFill>
                            <a:srgbClr val="463500"/>
                          </a:solidFill>
                        </a:ln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>
                          <a:ln>
                            <a:solidFill>
                              <a:srgbClr val="463500"/>
                            </a:solidFill>
                          </a:ln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</a:t>
                      </a:r>
                      <a:r>
                        <a:rPr lang="ru-RU" sz="3200" b="1">
                          <a:ln>
                            <a:solidFill>
                              <a:srgbClr val="463500"/>
                            </a:solidFill>
                          </a:ln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>
                        <a:ln>
                          <a:solidFill>
                            <a:srgbClr val="463500"/>
                          </a:solidFill>
                        </a:ln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>
                          <a:ln>
                            <a:solidFill>
                              <a:srgbClr val="463500"/>
                            </a:solidFill>
                          </a:ln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ru-RU" sz="3200" b="1">
                          <a:ln>
                            <a:solidFill>
                              <a:srgbClr val="463500"/>
                            </a:solidFill>
                          </a:ln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>
                        <a:ln>
                          <a:solidFill>
                            <a:srgbClr val="463500"/>
                          </a:solidFill>
                        </a:ln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34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n>
                            <a:solidFill>
                              <a:srgbClr val="463500"/>
                            </a:solidFill>
                          </a:ln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А3</a:t>
                      </a:r>
                      <a:endParaRPr lang="ru-RU" sz="1600">
                        <a:ln>
                          <a:solidFill>
                            <a:srgbClr val="463500"/>
                          </a:solidFill>
                        </a:ln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n>
                            <a:solidFill>
                              <a:srgbClr val="463500"/>
                            </a:solidFill>
                          </a:ln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В3</a:t>
                      </a:r>
                      <a:endParaRPr lang="ru-RU" sz="1600">
                        <a:ln>
                          <a:solidFill>
                            <a:srgbClr val="463500"/>
                          </a:solidFill>
                        </a:ln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n>
                            <a:solidFill>
                              <a:srgbClr val="463500"/>
                            </a:solidFill>
                          </a:ln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С3</a:t>
                      </a:r>
                      <a:endParaRPr lang="ru-RU" sz="1600">
                        <a:ln>
                          <a:solidFill>
                            <a:srgbClr val="463500"/>
                          </a:solidFill>
                        </a:ln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n>
                            <a:solidFill>
                              <a:srgbClr val="463500"/>
                            </a:solidFill>
                          </a:ln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Д3</a:t>
                      </a:r>
                      <a:endParaRPr lang="ru-RU" sz="1600" dirty="0">
                        <a:ln>
                          <a:solidFill>
                            <a:srgbClr val="463500"/>
                          </a:solidFill>
                        </a:ln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n>
                            <a:solidFill>
                              <a:srgbClr val="463500"/>
                            </a:solidFill>
                          </a:ln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Е3</a:t>
                      </a:r>
                      <a:endParaRPr lang="ru-RU" sz="1600" dirty="0">
                        <a:ln>
                          <a:solidFill>
                            <a:srgbClr val="463500"/>
                          </a:solidFill>
                        </a:ln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n>
                            <a:solidFill>
                              <a:srgbClr val="463500"/>
                            </a:solidFill>
                          </a:ln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</a:t>
                      </a:r>
                      <a:r>
                        <a:rPr lang="ru-RU" sz="3200" b="1" dirty="0">
                          <a:ln>
                            <a:solidFill>
                              <a:srgbClr val="463500"/>
                            </a:solidFill>
                          </a:ln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 dirty="0">
                        <a:ln>
                          <a:solidFill>
                            <a:srgbClr val="463500"/>
                          </a:solidFill>
                        </a:ln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>
                          <a:ln>
                            <a:solidFill>
                              <a:srgbClr val="463500"/>
                            </a:solidFill>
                          </a:ln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ru-RU" sz="3200" b="1">
                          <a:ln>
                            <a:solidFill>
                              <a:srgbClr val="463500"/>
                            </a:solidFill>
                          </a:ln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>
                        <a:ln>
                          <a:solidFill>
                            <a:srgbClr val="463500"/>
                          </a:solidFill>
                        </a:ln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05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n>
                            <a:solidFill>
                              <a:srgbClr val="463500"/>
                            </a:solidFill>
                          </a:ln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А4</a:t>
                      </a:r>
                      <a:endParaRPr lang="ru-RU" sz="1600">
                        <a:ln>
                          <a:solidFill>
                            <a:srgbClr val="463500"/>
                          </a:solidFill>
                        </a:ln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n>
                            <a:solidFill>
                              <a:srgbClr val="463500"/>
                            </a:solidFill>
                          </a:ln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В4</a:t>
                      </a:r>
                      <a:endParaRPr lang="ru-RU" sz="1600" dirty="0">
                        <a:ln>
                          <a:solidFill>
                            <a:srgbClr val="463500"/>
                          </a:solidFill>
                        </a:ln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ln>
                            <a:solidFill>
                              <a:srgbClr val="463500"/>
                            </a:solidFill>
                          </a:ln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С4</a:t>
                      </a:r>
                      <a:endParaRPr lang="ru-RU" sz="2400" b="1" dirty="0">
                        <a:ln>
                          <a:solidFill>
                            <a:srgbClr val="463500"/>
                          </a:solidFill>
                        </a:ln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n>
                            <a:solidFill>
                              <a:srgbClr val="463500"/>
                            </a:solidFill>
                          </a:ln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Д4</a:t>
                      </a:r>
                      <a:endParaRPr lang="ru-RU" sz="1600" dirty="0">
                        <a:ln>
                          <a:solidFill>
                            <a:srgbClr val="463500"/>
                          </a:solidFill>
                        </a:ln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n>
                            <a:solidFill>
                              <a:srgbClr val="463500"/>
                            </a:solidFill>
                          </a:ln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Е4</a:t>
                      </a:r>
                      <a:endParaRPr lang="ru-RU" sz="1600" dirty="0">
                        <a:ln>
                          <a:solidFill>
                            <a:srgbClr val="463500"/>
                          </a:solidFill>
                        </a:ln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n>
                            <a:solidFill>
                              <a:srgbClr val="463500"/>
                            </a:solidFill>
                          </a:ln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</a:t>
                      </a:r>
                      <a:r>
                        <a:rPr lang="ru-RU" sz="3200" b="1" dirty="0">
                          <a:ln>
                            <a:solidFill>
                              <a:srgbClr val="463500"/>
                            </a:solidFill>
                          </a:ln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600" dirty="0">
                        <a:ln>
                          <a:solidFill>
                            <a:srgbClr val="463500"/>
                          </a:solidFill>
                        </a:ln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n>
                            <a:solidFill>
                              <a:srgbClr val="463500"/>
                            </a:solidFill>
                          </a:ln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ru-RU" sz="3200" b="1" dirty="0">
                          <a:ln>
                            <a:solidFill>
                              <a:srgbClr val="463500"/>
                            </a:solidFill>
                          </a:ln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600" dirty="0">
                        <a:ln>
                          <a:solidFill>
                            <a:srgbClr val="463500"/>
                          </a:solidFill>
                        </a:ln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34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n>
                            <a:solidFill>
                              <a:srgbClr val="463500"/>
                            </a:solidFill>
                          </a:ln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А5</a:t>
                      </a:r>
                      <a:endParaRPr lang="ru-RU" sz="1600">
                        <a:ln>
                          <a:solidFill>
                            <a:srgbClr val="463500"/>
                          </a:solidFill>
                        </a:ln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n>
                            <a:solidFill>
                              <a:srgbClr val="463500"/>
                            </a:solidFill>
                          </a:ln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В5</a:t>
                      </a:r>
                      <a:endParaRPr lang="ru-RU" sz="1600">
                        <a:ln>
                          <a:solidFill>
                            <a:srgbClr val="463500"/>
                          </a:solidFill>
                        </a:ln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n>
                            <a:solidFill>
                              <a:srgbClr val="463500"/>
                            </a:solidFill>
                          </a:ln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С5</a:t>
                      </a:r>
                      <a:endParaRPr lang="ru-RU" sz="1600" dirty="0">
                        <a:ln>
                          <a:solidFill>
                            <a:srgbClr val="463500"/>
                          </a:solidFill>
                        </a:ln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n>
                            <a:solidFill>
                              <a:srgbClr val="463500"/>
                            </a:solidFill>
                          </a:ln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Д5</a:t>
                      </a:r>
                      <a:endParaRPr lang="ru-RU" sz="1200" dirty="0">
                        <a:ln>
                          <a:solidFill>
                            <a:srgbClr val="463500"/>
                          </a:solidFill>
                        </a:ln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n>
                            <a:solidFill>
                              <a:srgbClr val="463500"/>
                            </a:solidFill>
                          </a:ln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Е5</a:t>
                      </a:r>
                      <a:endParaRPr lang="ru-RU" sz="1600" dirty="0">
                        <a:ln>
                          <a:solidFill>
                            <a:srgbClr val="463500"/>
                          </a:solidFill>
                        </a:ln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n>
                            <a:solidFill>
                              <a:srgbClr val="463500"/>
                            </a:solidFill>
                          </a:ln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</a:t>
                      </a:r>
                      <a:r>
                        <a:rPr lang="ru-RU" sz="3200" b="1" dirty="0">
                          <a:ln>
                            <a:solidFill>
                              <a:srgbClr val="463500"/>
                            </a:solidFill>
                          </a:ln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600" dirty="0">
                        <a:ln>
                          <a:solidFill>
                            <a:srgbClr val="463500"/>
                          </a:solidFill>
                        </a:ln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n>
                            <a:solidFill>
                              <a:srgbClr val="463500"/>
                            </a:solidFill>
                          </a:ln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ru-RU" sz="3200" b="1" dirty="0">
                          <a:ln>
                            <a:solidFill>
                              <a:srgbClr val="463500"/>
                            </a:solidFill>
                          </a:ln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600" dirty="0">
                        <a:ln>
                          <a:solidFill>
                            <a:srgbClr val="463500"/>
                          </a:solidFill>
                        </a:ln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34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n>
                            <a:solidFill>
                              <a:srgbClr val="463500"/>
                            </a:solidFill>
                          </a:ln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А6</a:t>
                      </a:r>
                      <a:endParaRPr lang="ru-RU" sz="1600">
                        <a:ln>
                          <a:solidFill>
                            <a:srgbClr val="463500"/>
                          </a:solidFill>
                        </a:ln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n>
                            <a:solidFill>
                              <a:srgbClr val="463500"/>
                            </a:solidFill>
                          </a:ln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В6</a:t>
                      </a:r>
                      <a:endParaRPr lang="ru-RU" sz="1600">
                        <a:ln>
                          <a:solidFill>
                            <a:srgbClr val="463500"/>
                          </a:solidFill>
                        </a:ln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n>
                            <a:solidFill>
                              <a:srgbClr val="463500"/>
                            </a:solidFill>
                          </a:ln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С6</a:t>
                      </a:r>
                      <a:endParaRPr lang="ru-RU" sz="1600">
                        <a:ln>
                          <a:solidFill>
                            <a:srgbClr val="463500"/>
                          </a:solidFill>
                        </a:ln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n>
                            <a:solidFill>
                              <a:srgbClr val="463500"/>
                            </a:solidFill>
                          </a:ln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Д6</a:t>
                      </a:r>
                      <a:endParaRPr lang="ru-RU" sz="1600">
                        <a:ln>
                          <a:solidFill>
                            <a:srgbClr val="463500"/>
                          </a:solidFill>
                        </a:ln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n>
                            <a:solidFill>
                              <a:srgbClr val="463500"/>
                            </a:solidFill>
                          </a:ln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Е6</a:t>
                      </a:r>
                      <a:endParaRPr lang="ru-RU" sz="1600">
                        <a:ln>
                          <a:solidFill>
                            <a:srgbClr val="463500"/>
                          </a:solidFill>
                        </a:ln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n>
                            <a:solidFill>
                              <a:srgbClr val="463500"/>
                            </a:solidFill>
                          </a:ln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</a:t>
                      </a:r>
                      <a:r>
                        <a:rPr lang="ru-RU" sz="3200" b="1" dirty="0">
                          <a:ln>
                            <a:solidFill>
                              <a:srgbClr val="463500"/>
                            </a:solidFill>
                          </a:ln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600" dirty="0">
                        <a:ln>
                          <a:solidFill>
                            <a:srgbClr val="463500"/>
                          </a:solidFill>
                        </a:ln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n>
                            <a:solidFill>
                              <a:srgbClr val="463500"/>
                            </a:solidFill>
                          </a:ln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ru-RU" sz="3200" b="1" dirty="0">
                          <a:ln>
                            <a:solidFill>
                              <a:srgbClr val="463500"/>
                            </a:solidFill>
                          </a:ln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600" dirty="0">
                        <a:ln>
                          <a:solidFill>
                            <a:srgbClr val="463500"/>
                          </a:solidFill>
                        </a:ln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Стрелка вправо 6"/>
          <p:cNvSpPr/>
          <p:nvPr/>
        </p:nvSpPr>
        <p:spPr>
          <a:xfrm>
            <a:off x="4000496" y="3500438"/>
            <a:ext cx="357190" cy="14287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6200000">
            <a:off x="4429124" y="3071810"/>
            <a:ext cx="285752" cy="14287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5000628" y="2786058"/>
            <a:ext cx="357190" cy="14287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5536413" y="3107529"/>
            <a:ext cx="357190" cy="14287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5536413" y="3821909"/>
            <a:ext cx="357190" cy="14287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6000760" y="4214818"/>
            <a:ext cx="424970" cy="13948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357950" y="3929066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F5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imperiyanews.ru/content/ae48273a-4079-48f3-b22a-96a3a2dbdcf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37" t="11126" r="3129" b="22117"/>
          <a:stretch>
            <a:fillRect/>
          </a:stretch>
        </p:blipFill>
        <p:spPr bwMode="auto">
          <a:xfrm>
            <a:off x="500034" y="428604"/>
            <a:ext cx="7682563" cy="414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596" y="2857496"/>
            <a:ext cx="76438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Сегодня я узнал …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Было интересно …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Было трудно …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выполнял задания …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понял, что …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20394934">
            <a:off x="1945504" y="2993731"/>
            <a:ext cx="744027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«Путешествие к </a:t>
            </a:r>
          </a:p>
          <a:p>
            <a:pPr algn="ctr">
              <a:defRPr/>
            </a:pPr>
            <a:r>
              <a: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А. С. Пушкину»</a:t>
            </a:r>
            <a:endParaRPr lang="ru-RU" sz="60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60648"/>
            <a:ext cx="6275040" cy="864096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Используемые источники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23728" y="764705"/>
            <a:ext cx="6696744" cy="4464496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Фон </a:t>
            </a:r>
            <a:r>
              <a:rPr lang="ru-RU" sz="1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2"/>
              </a:rPr>
              <a:t>http://desktopwallpapers.org.ua/pic/201203/640x480/desktopwallpapers.org.ua-13605.jpg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Подпись </a:t>
            </a:r>
            <a:r>
              <a:rPr lang="en-US" sz="1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3"/>
              </a:rPr>
              <a:t>http</a:t>
            </a:r>
            <a:r>
              <a:rPr lang="ru-RU" sz="1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3"/>
              </a:rPr>
              <a:t>://</a:t>
            </a:r>
            <a:r>
              <a:rPr lang="en-US" sz="1800" u="sng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3"/>
              </a:rPr>
              <a:t>davaiknam</a:t>
            </a:r>
            <a:r>
              <a:rPr lang="ru-RU" sz="1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3"/>
              </a:rPr>
              <a:t>.</a:t>
            </a:r>
            <a:r>
              <a:rPr lang="en-US" sz="1800" u="sng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3"/>
              </a:rPr>
              <a:t>ru</a:t>
            </a:r>
            <a:r>
              <a:rPr lang="ru-RU" sz="1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3"/>
              </a:rPr>
              <a:t>/</a:t>
            </a:r>
            <a:r>
              <a:rPr lang="en-US" sz="1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3"/>
              </a:rPr>
              <a:t>texts</a:t>
            </a:r>
            <a:r>
              <a:rPr lang="ru-RU" sz="1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3"/>
              </a:rPr>
              <a:t>/1090/1089055/1089055_</a:t>
            </a:r>
            <a:r>
              <a:rPr lang="en-US" sz="1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3"/>
              </a:rPr>
              <a:t>html</a:t>
            </a:r>
            <a:r>
              <a:rPr lang="ru-RU" sz="1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3"/>
              </a:rPr>
              <a:t>_</a:t>
            </a:r>
            <a:r>
              <a:rPr lang="en-US" sz="1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3"/>
              </a:rPr>
              <a:t>m</a:t>
            </a:r>
            <a:r>
              <a:rPr lang="ru-RU" sz="1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3"/>
              </a:rPr>
              <a:t>7</a:t>
            </a:r>
            <a:r>
              <a:rPr lang="en-US" sz="1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3"/>
              </a:rPr>
              <a:t>be</a:t>
            </a:r>
            <a:r>
              <a:rPr lang="ru-RU" sz="1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3"/>
              </a:rPr>
              <a:t>56</a:t>
            </a:r>
            <a:r>
              <a:rPr lang="en-US" sz="1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3"/>
              </a:rPr>
              <a:t>d</a:t>
            </a:r>
            <a:r>
              <a:rPr lang="ru-RU" sz="1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3"/>
              </a:rPr>
              <a:t>73.</a:t>
            </a:r>
            <a:r>
              <a:rPr lang="en-US" sz="1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3"/>
              </a:rPr>
              <a:t>jpg</a:t>
            </a: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Портрет </a:t>
            </a:r>
            <a:r>
              <a:rPr lang="en-US" sz="1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4"/>
              </a:rPr>
              <a:t>http</a:t>
            </a:r>
            <a:r>
              <a:rPr lang="ru-RU" sz="1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4"/>
              </a:rPr>
              <a:t>://</a:t>
            </a:r>
            <a:r>
              <a:rPr lang="en-US" sz="1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4"/>
              </a:rPr>
              <a:t>www</a:t>
            </a:r>
            <a:r>
              <a:rPr lang="ru-RU" sz="1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4"/>
              </a:rPr>
              <a:t>.</a:t>
            </a:r>
            <a:r>
              <a:rPr lang="en-US" sz="1800" u="sng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4"/>
              </a:rPr>
              <a:t>pravoslavie</a:t>
            </a:r>
            <a:r>
              <a:rPr lang="ru-RU" sz="1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4"/>
              </a:rPr>
              <a:t>.</a:t>
            </a:r>
            <a:r>
              <a:rPr lang="en-US" sz="1800" u="sng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4"/>
              </a:rPr>
              <a:t>ru</a:t>
            </a:r>
            <a:r>
              <a:rPr lang="ru-RU" sz="1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4"/>
              </a:rPr>
              <a:t>/</a:t>
            </a:r>
            <a:r>
              <a:rPr lang="en-US" sz="1800" u="sng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4"/>
              </a:rPr>
              <a:t>sas</a:t>
            </a:r>
            <a:r>
              <a:rPr lang="ru-RU" sz="1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4"/>
              </a:rPr>
              <a:t>/</a:t>
            </a:r>
            <a:r>
              <a:rPr lang="en-US" sz="1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4"/>
              </a:rPr>
              <a:t>image</a:t>
            </a:r>
            <a:r>
              <a:rPr lang="ru-RU" sz="1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4"/>
              </a:rPr>
              <a:t>/100377/37749.</a:t>
            </a:r>
            <a:r>
              <a:rPr lang="en-US" sz="1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4"/>
              </a:rPr>
              <a:t>p</a:t>
            </a:r>
            <a:r>
              <a:rPr lang="ru-RU" sz="1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4"/>
              </a:rPr>
              <a:t>.</a:t>
            </a:r>
            <a:r>
              <a:rPr lang="en-US" sz="1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4"/>
              </a:rPr>
              <a:t>jpg</a:t>
            </a:r>
            <a:r>
              <a:rPr lang="ru-RU" sz="1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4"/>
              </a:rPr>
              <a:t>?0.2270472028648976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Пушкин и Натали </a:t>
            </a:r>
            <a:r>
              <a:rPr lang="en-US" sz="1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5"/>
              </a:rPr>
              <a:t>http</a:t>
            </a:r>
            <a:r>
              <a:rPr lang="ru-RU" sz="1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5"/>
              </a:rPr>
              <a:t>://</a:t>
            </a:r>
            <a:r>
              <a:rPr lang="en-US" sz="1800" u="sng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5"/>
              </a:rPr>
              <a:t>img</a:t>
            </a:r>
            <a:r>
              <a:rPr lang="ru-RU" sz="1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5"/>
              </a:rPr>
              <a:t>-</a:t>
            </a:r>
            <a:r>
              <a:rPr lang="en-US" sz="1800" u="sng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5"/>
              </a:rPr>
              <a:t>fotki</a:t>
            </a:r>
            <a:r>
              <a:rPr lang="ru-RU" sz="1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5"/>
              </a:rPr>
              <a:t>.</a:t>
            </a:r>
            <a:r>
              <a:rPr lang="en-US" sz="1800" u="sng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5"/>
              </a:rPr>
              <a:t>yandex</a:t>
            </a:r>
            <a:r>
              <a:rPr lang="ru-RU" sz="1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5"/>
              </a:rPr>
              <a:t>.</a:t>
            </a:r>
            <a:r>
              <a:rPr lang="en-US" sz="1800" u="sng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5"/>
              </a:rPr>
              <a:t>ru</a:t>
            </a:r>
            <a:r>
              <a:rPr lang="ru-RU" sz="1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5"/>
              </a:rPr>
              <a:t>/</a:t>
            </a:r>
            <a:r>
              <a:rPr lang="en-US" sz="1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5"/>
              </a:rPr>
              <a:t>get</a:t>
            </a:r>
            <a:r>
              <a:rPr lang="ru-RU" sz="1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5"/>
              </a:rPr>
              <a:t>/3303/</a:t>
            </a:r>
            <a:r>
              <a:rPr lang="en-US" sz="1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5"/>
              </a:rPr>
              <a:t>ole</a:t>
            </a:r>
            <a:r>
              <a:rPr lang="ru-RU" sz="1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5"/>
              </a:rPr>
              <a:t>060953.0/0_1</a:t>
            </a:r>
            <a:r>
              <a:rPr lang="en-US" sz="1800" u="sng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5"/>
              </a:rPr>
              <a:t>aaf</a:t>
            </a:r>
            <a:r>
              <a:rPr lang="ru-RU" sz="1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5"/>
              </a:rPr>
              <a:t>0_39257</a:t>
            </a:r>
            <a:r>
              <a:rPr lang="en-US" sz="1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5"/>
              </a:rPr>
              <a:t>f</a:t>
            </a:r>
            <a:r>
              <a:rPr lang="ru-RU" sz="1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5"/>
              </a:rPr>
              <a:t>53_</a:t>
            </a:r>
            <a:r>
              <a:rPr lang="en-US" sz="1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5"/>
              </a:rPr>
              <a:t>XL</a:t>
            </a:r>
            <a:r>
              <a:rPr lang="ru-RU" sz="1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5"/>
              </a:rPr>
              <a:t>.</a:t>
            </a:r>
            <a:r>
              <a:rPr lang="en-US" sz="1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5"/>
              </a:rPr>
              <a:t>jpg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Чернильница с пером </a:t>
            </a:r>
            <a:r>
              <a:rPr lang="ru-RU" sz="1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6"/>
              </a:rPr>
              <a:t>http://ibm.bmstu.ru/wp-content/uploads/2013/10/%D0%9F%D0%B5%D1%80%D0%BE_%D0%B8_%D1%87%D0%B5%D1%80%D0%BD%D0%B8%D0%BB%D1%8C%D0%BD%D0%B8%D1%86%D0%B0-300x177.png</a:t>
            </a:r>
            <a:endParaRPr lang="ru-RU" sz="1800" u="sng" dirty="0" smtClean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4797637" y="260648"/>
            <a:ext cx="4094844" cy="3496453"/>
            <a:chOff x="1928145" y="-1776797"/>
            <a:chExt cx="7925152" cy="424399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928145" y="-1776797"/>
              <a:ext cx="7925152" cy="36237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otype Corsiva" pitchFamily="66" charset="0"/>
                </a:rPr>
                <a:t>Вы можете использовать </a:t>
              </a:r>
            </a:p>
            <a:p>
              <a:pPr algn="ctr">
                <a:defRPr/>
              </a:pPr>
              <a:r>
                <a:rPr lang="ru-RU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otype Corsiva" pitchFamily="66" charset="0"/>
                </a:rPr>
                <a:t>данное оформление </a:t>
              </a:r>
            </a:p>
            <a:p>
              <a:pPr algn="ctr">
                <a:defRPr/>
              </a:pPr>
              <a:r>
                <a:rPr lang="ru-RU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otype Corsiva" pitchFamily="66" charset="0"/>
                </a:rPr>
                <a:t>для создания своих презентаций, </a:t>
              </a:r>
            </a:p>
            <a:p>
              <a:pPr algn="ctr">
                <a:defRPr/>
              </a:pPr>
              <a:r>
                <a:rPr lang="ru-RU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otype Corsiva" pitchFamily="66" charset="0"/>
                </a:rPr>
                <a:t>но в своей презентации вы должны указать </a:t>
              </a:r>
            </a:p>
            <a:p>
              <a:pPr algn="ctr">
                <a:defRPr/>
              </a:pPr>
              <a:r>
                <a:rPr lang="ru-RU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otype Corsiva" pitchFamily="66" charset="0"/>
                </a:rPr>
                <a:t>источник шаблона: </a:t>
              </a:r>
            </a:p>
            <a:p>
              <a:pPr algn="ctr">
                <a:defRPr/>
              </a:pPr>
              <a:endParaRPr lang="ru-RU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endParaRPr>
            </a:p>
            <a:p>
              <a:pPr algn="ctr">
                <a:defRPr/>
              </a:pPr>
              <a:r>
                <a:rPr lang="ru-RU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otype Corsiva" pitchFamily="66" charset="0"/>
                </a:rPr>
                <a:t>Фокина Лидия Петровна</a:t>
              </a:r>
            </a:p>
            <a:p>
              <a:pPr algn="ctr">
                <a:defRPr/>
              </a:pPr>
              <a:r>
                <a:rPr lang="ru-RU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otype Corsiva" pitchFamily="66" charset="0"/>
                </a:rPr>
                <a:t>учитель начальных классов</a:t>
              </a:r>
            </a:p>
            <a:p>
              <a:pPr algn="ctr">
                <a:defRPr/>
              </a:pPr>
              <a:r>
                <a:rPr lang="ru-RU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otype Corsiva" pitchFamily="66" charset="0"/>
                </a:rPr>
                <a:t>МКОУ «СОШ ст. Евсино»</a:t>
              </a:r>
            </a:p>
            <a:p>
              <a:pPr algn="ctr">
                <a:defRPr/>
              </a:pPr>
              <a:r>
                <a:rPr lang="ru-RU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Monotype Corsiva" pitchFamily="66" charset="0"/>
                </a:rPr>
                <a:t>Искитимского</a:t>
              </a:r>
              <a:r>
                <a:rPr lang="ru-RU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otype Corsiva" pitchFamily="66" charset="0"/>
                </a:rPr>
                <a:t> района</a:t>
              </a:r>
            </a:p>
            <a:p>
              <a:pPr algn="ctr">
                <a:defRPr/>
              </a:pPr>
              <a:r>
                <a:rPr lang="ru-RU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otype Corsiva" pitchFamily="66" charset="0"/>
                </a:rPr>
                <a:t>Новосибирской области</a:t>
              </a:r>
              <a:endParaRPr lang="ru-RU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2885089" y="1981543"/>
              <a:ext cx="6271386" cy="4856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otype Corsiva" pitchFamily="66" charset="0"/>
                </a:rPr>
                <a:t>Сайт </a:t>
              </a:r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otype Corsiva" pitchFamily="66" charset="0"/>
                  <a:hlinkClick r:id="rId2"/>
                </a:rPr>
                <a:t>h</a:t>
              </a:r>
              <a:r>
                <a:rPr lang="en-US" sz="2000" b="1" dirty="0">
                  <a:solidFill>
                    <a:prstClr val="black"/>
                  </a:solidFill>
                  <a:latin typeface="Monotype Corsiva" pitchFamily="66" charset="0"/>
                  <a:hlinkClick r:id="rId2"/>
                </a:rPr>
                <a:t>ttp://linda6035.ucoz.ru/</a:t>
              </a:r>
              <a:r>
                <a:rPr lang="ru-RU" sz="2000" b="1" dirty="0">
                  <a:solidFill>
                    <a:prstClr val="black"/>
                  </a:solidFill>
                  <a:latin typeface="Monotype Corsiva" pitchFamily="66" charset="0"/>
                </a:rPr>
                <a:t>    </a:t>
              </a:r>
              <a:r>
                <a:rPr lang="ru-RU" sz="2000" b="1" i="1" dirty="0">
                  <a:solidFill>
                    <a:prstClr val="black"/>
                  </a:solidFill>
                  <a:latin typeface="Monotype Corsiva" pitchFamily="66" charset="0"/>
                </a:rPr>
                <a:t>  </a:t>
              </a:r>
              <a:endParaRPr lang="ru-RU" sz="2000" b="1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10" y="214294"/>
          <a:ext cx="5072100" cy="5379267"/>
        </p:xfrm>
        <a:graphic>
          <a:graphicData uri="http://schemas.openxmlformats.org/drawingml/2006/table">
            <a:tbl>
              <a:tblPr/>
              <a:tblGrid>
                <a:gridCol w="253605"/>
                <a:gridCol w="253605"/>
                <a:gridCol w="253605"/>
                <a:gridCol w="253605"/>
                <a:gridCol w="253605"/>
                <a:gridCol w="253605"/>
                <a:gridCol w="253605"/>
                <a:gridCol w="253605"/>
                <a:gridCol w="253605"/>
                <a:gridCol w="253605"/>
                <a:gridCol w="253605"/>
                <a:gridCol w="253605"/>
                <a:gridCol w="253605"/>
                <a:gridCol w="253605"/>
                <a:gridCol w="253605"/>
                <a:gridCol w="253605"/>
                <a:gridCol w="253605"/>
                <a:gridCol w="253605"/>
                <a:gridCol w="253605"/>
                <a:gridCol w="253605"/>
              </a:tblGrid>
              <a:tr h="2201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715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715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715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300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715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30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271" marR="0" marT="1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271" marR="0" marT="1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271" marR="0" marT="1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271" marR="0" marT="1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271" marR="0" marT="1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715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271" marR="0" marT="1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715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300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271" marR="0" marT="1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715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300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271" marR="0" marT="1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271" marR="0" marT="1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271" marR="0" marT="1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271" marR="0" marT="1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271" marR="0" marT="1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271" marR="0" marT="1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271" marR="0" marT="1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271" marR="0" marT="1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271" marR="0" marT="1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271" marR="0" marT="1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715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271" marR="0" marT="1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271" marR="0" marT="1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715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271" marR="0" marT="1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300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271" marR="0" marT="1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271" marR="0" marT="1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271" marR="0" marT="1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271" marR="0" marT="1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271" marR="0" marT="1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715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271" marR="0" marT="1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271" marR="0" marT="1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715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300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271" marR="0" marT="1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271" marR="0" marT="1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271" marR="0" marT="1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271" marR="0" marT="1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271" marR="0" marT="1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271" marR="0" marT="1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715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271" marR="0" marT="1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715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271" marR="0" marT="1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715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271" marR="0" marT="1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715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271" marR="0" marT="1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715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271" marR="0" marT="1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715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715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715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71" marR="0" marT="17717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</a:tbl>
          </a:graphicData>
        </a:graphic>
      </p:graphicFrame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500694" y="285728"/>
            <a:ext cx="3357586" cy="6550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горизонтали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 Где родился А.С. Пушкин? 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 На каком языке говорили в семье поэта? 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 Сколько сказок написал А.С. Пушкин? 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 С каким царём встретился в детстве А.С. Пушкин? 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вертикали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 Где учился А.С. Пушкин? 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 Как звали няню поэта? 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85720" y="5643578"/>
            <a:ext cx="42148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http://puzzlecup.com/?guess=0B651195086BDDAU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А.С. Пушкин. Моя родословная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4282" y="214290"/>
            <a:ext cx="8715436" cy="6429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5klass.net/datas/literatura/Pushkin-6-klass/0004-004-Pushkin-6-kla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214290"/>
            <a:ext cx="8572560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0-tub-ru.yandex.net/i?id=1aa8652f98e7d9b872eed9027276f7e7&amp;n=33&amp;h=215&amp;w=1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43" t="2038" r="11905" b="8306"/>
          <a:stretch>
            <a:fillRect/>
          </a:stretch>
        </p:blipFill>
        <p:spPr bwMode="auto">
          <a:xfrm>
            <a:off x="357158" y="285727"/>
            <a:ext cx="3429024" cy="443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coollib.com/i/70/189770/_0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7686" y="1000108"/>
            <a:ext cx="3500462" cy="452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8662" y="4643446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Ратмир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7686" y="5429264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Гаврила Алексич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myshared.ru/4/126315/slide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48" r="43087" b="3310"/>
          <a:stretch>
            <a:fillRect/>
          </a:stretch>
        </p:blipFill>
        <p:spPr bwMode="auto">
          <a:xfrm>
            <a:off x="428596" y="357166"/>
            <a:ext cx="4429156" cy="550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00628" y="1357298"/>
            <a:ext cx="34290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Абрам Петрович Ганнибал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(1696 -1781)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прадедушка по материнской линии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71736" y="357166"/>
            <a:ext cx="4643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Родители А. С. Пушкина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3" descr="pushkin_s_l.jpg"/>
          <p:cNvPicPr>
            <a:picLocks noChangeAspect="1"/>
          </p:cNvPicPr>
          <p:nvPr/>
        </p:nvPicPr>
        <p:blipFill>
          <a:blip r:embed="rId2"/>
          <a:srcRect t="10058"/>
          <a:stretch>
            <a:fillRect/>
          </a:stretch>
        </p:blipFill>
        <p:spPr bwMode="auto">
          <a:xfrm>
            <a:off x="5143504" y="1071546"/>
            <a:ext cx="3216195" cy="3631797"/>
          </a:xfrm>
          <a:prstGeom prst="ellipse">
            <a:avLst/>
          </a:prstGeom>
          <a:noFill/>
          <a:ln w="76200">
            <a:solidFill>
              <a:srgbClr val="46350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72066" y="4714884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Сергей Львович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4" descr="pushkina_n_o.jpg"/>
          <p:cNvPicPr>
            <a:picLocks noChangeAspect="1"/>
          </p:cNvPicPr>
          <p:nvPr/>
        </p:nvPicPr>
        <p:blipFill>
          <a:blip r:embed="rId3"/>
          <a:srcRect l="4138" t="1846" r="2758" b="4019"/>
          <a:stretch>
            <a:fillRect/>
          </a:stretch>
        </p:blipFill>
        <p:spPr bwMode="auto">
          <a:xfrm>
            <a:off x="1285852" y="928670"/>
            <a:ext cx="3357586" cy="380526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142976" y="4714883"/>
            <a:ext cx="3634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Надежда Осиповна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01varvara.files.wordpress.com/2014/01/00-mikhail-shankov-palace-square-19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7"/>
            <a:ext cx="7215238" cy="528216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5500702"/>
            <a:ext cx="79296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Чета Пушкиных</a:t>
            </a:r>
          </a:p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Наталья Николаевна (Гончарова) и Александр Сергеевич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7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F7F7F"/>
      </a:hlink>
      <a:folHlink>
        <a:srgbClr val="7F7F7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1345</TotalTime>
  <Words>861</Words>
  <Application>Microsoft Office PowerPoint</Application>
  <PresentationFormat>Экран (4:3)</PresentationFormat>
  <Paragraphs>493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Используемые источники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Адель</cp:lastModifiedBy>
  <cp:revision>83</cp:revision>
  <dcterms:created xsi:type="dcterms:W3CDTF">2014-06-24T15:51:35Z</dcterms:created>
  <dcterms:modified xsi:type="dcterms:W3CDTF">2019-04-28T22:13:00Z</dcterms:modified>
</cp:coreProperties>
</file>