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8" r:id="rId3"/>
    <p:sldId id="268" r:id="rId4"/>
    <p:sldId id="262" r:id="rId5"/>
    <p:sldId id="273" r:id="rId6"/>
    <p:sldId id="261" r:id="rId7"/>
    <p:sldId id="263" r:id="rId8"/>
    <p:sldId id="260" r:id="rId9"/>
    <p:sldId id="266" r:id="rId10"/>
    <p:sldId id="264" r:id="rId11"/>
    <p:sldId id="267" r:id="rId12"/>
    <p:sldId id="265" r:id="rId13"/>
    <p:sldId id="269" r:id="rId14"/>
    <p:sldId id="274" r:id="rId15"/>
    <p:sldId id="270" r:id="rId16"/>
    <p:sldId id="275" r:id="rId17"/>
    <p:sldId id="271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4414" autoAdjust="0"/>
  </p:normalViewPr>
  <p:slideViewPr>
    <p:cSldViewPr snapToGrid="0">
      <p:cViewPr varScale="1">
        <p:scale>
          <a:sx n="58" d="100"/>
          <a:sy n="58" d="100"/>
        </p:scale>
        <p:origin x="-16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0C9FA-3E9A-44D1-9A18-944251F67F2F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59AF0-5182-41F3-AC00-2E03C69474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59AF0-5182-41F3-AC00-2E03C694747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59AF0-5182-41F3-AC00-2E03C694747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00199" y="997963"/>
            <a:ext cx="63681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Презентация к уроку по учебному предмету «</a:t>
            </a:r>
            <a:r>
              <a:rPr lang="ru-RU" sz="3200" b="1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нглийский язык» в 7-ом классе на тему «</a:t>
            </a:r>
            <a:r>
              <a:rPr lang="en-US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most popular</a:t>
            </a:r>
          </a:p>
          <a:p>
            <a:pPr algn="ctr"/>
            <a:r>
              <a:rPr lang="en-US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sports and sport </a:t>
            </a:r>
          </a:p>
          <a:p>
            <a:pPr algn="ctr"/>
            <a:r>
              <a:rPr lang="en-US" sz="3200" b="1" i="1" dirty="0">
                <a:ln w="0"/>
                <a:solidFill>
                  <a:schemeClr val="accent1">
                    <a:lumMod val="75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ctivities</a:t>
            </a:r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sz="3200" b="1" i="1" dirty="0">
              <a:ln w="0"/>
              <a:solidFill>
                <a:schemeClr val="accent1">
                  <a:lumMod val="75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1847" y="4397188"/>
            <a:ext cx="48851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Учитель английского языка</a:t>
            </a:r>
          </a:p>
          <a:p>
            <a:pPr algn="ctr"/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Гайтанова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 И.А.</a:t>
            </a:r>
          </a:p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МКОУ «СОШ № 3</a:t>
            </a:r>
            <a:r>
              <a:rPr lang="ru-RU" sz="2800" b="1" i="1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» </a:t>
            </a:r>
          </a:p>
          <a:p>
            <a:pPr algn="ctr"/>
            <a:r>
              <a:rPr lang="ru-RU" sz="2800" b="1" i="1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г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a typeface="Tahoma" pitchFamily="34" charset="0"/>
                <a:cs typeface="Tahoma" pitchFamily="34" charset="0"/>
              </a:rPr>
              <a:t>. Новомосковск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54188" y="2635624"/>
            <a:ext cx="3738283" cy="12371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Segoe Print" pitchFamily="2" charset="0"/>
              </a:rPr>
              <a:t>Sports</a:t>
            </a:r>
            <a:endParaRPr lang="ru-RU" sz="3600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8" name="Рисунок 7" descr="http://nifiga-sebe.ru/uploads/posts/2010-02/thumbs/1267282419_1.jpg"/>
          <p:cNvPicPr/>
          <p:nvPr/>
        </p:nvPicPr>
        <p:blipFill>
          <a:blip r:embed="rId3" cstate="print"/>
          <a:srcRect l="41952" t="46459" r="34230" b="38342"/>
          <a:stretch>
            <a:fillRect/>
          </a:stretch>
        </p:blipFill>
        <p:spPr bwMode="auto">
          <a:xfrm>
            <a:off x="2043954" y="1869141"/>
            <a:ext cx="1267654" cy="1015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nifiga-sebe.ru/uploads/posts/2010-02/thumbs/1267282419_1.jpg"/>
          <p:cNvPicPr/>
          <p:nvPr/>
        </p:nvPicPr>
        <p:blipFill>
          <a:blip r:embed="rId3" cstate="print"/>
          <a:srcRect t="45951" r="74290" b="39734"/>
          <a:stretch>
            <a:fillRect/>
          </a:stretch>
        </p:blipFill>
        <p:spPr bwMode="auto">
          <a:xfrm>
            <a:off x="6609400" y="1842248"/>
            <a:ext cx="1351259" cy="913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sport-obraz.ru/images/BEYSBALL/3.jpg"/>
          <p:cNvPicPr/>
          <p:nvPr/>
        </p:nvPicPr>
        <p:blipFill>
          <a:blip r:embed="rId4" cstate="print"/>
          <a:srcRect l="16505" t="39581" r="56967" b="29128"/>
          <a:stretch>
            <a:fillRect/>
          </a:stretch>
        </p:blipFill>
        <p:spPr bwMode="auto">
          <a:xfrm>
            <a:off x="2232672" y="3711387"/>
            <a:ext cx="1196328" cy="1078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http://rylik.ru/uploads/posts/2014-05/1400653547_page.jpg"/>
          <p:cNvPicPr/>
          <p:nvPr/>
        </p:nvPicPr>
        <p:blipFill>
          <a:blip r:embed="rId5" cstate="print"/>
          <a:srcRect r="51746" b="50359"/>
          <a:stretch>
            <a:fillRect/>
          </a:stretch>
        </p:blipFill>
        <p:spPr bwMode="auto">
          <a:xfrm>
            <a:off x="6979023" y="3509681"/>
            <a:ext cx="1021977" cy="1438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559189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41662" y="2635624"/>
            <a:ext cx="3738283" cy="12371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Segoe Print" pitchFamily="2" charset="0"/>
              </a:rPr>
              <a:t>Sports</a:t>
            </a:r>
            <a:endParaRPr lang="ru-RU" sz="3600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21506" name="Picture 2" descr="Картинки по запросу картинки хокк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2845" y="1768290"/>
            <a:ext cx="1075765" cy="1075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http://www.alpinecommunitynetwork.com/wp-content/uploads/ice-skating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9106" y="3723808"/>
            <a:ext cx="1210235" cy="1105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rylik.ru/uploads/posts/2013-10/1381193150_oqkb9wgot0nxurm.jpg"/>
          <p:cNvPicPr/>
          <p:nvPr/>
        </p:nvPicPr>
        <p:blipFill>
          <a:blip r:embed="rId5" cstate="print"/>
          <a:srcRect l="68664" r="7640" b="84863"/>
          <a:stretch>
            <a:fillRect/>
          </a:stretch>
        </p:blipFill>
        <p:spPr bwMode="auto">
          <a:xfrm>
            <a:off x="2460967" y="1622124"/>
            <a:ext cx="967878" cy="1381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rylik.ru/uploads/posts/2013-10/1381193150_oqkb9wgot0nxurm.jpg"/>
          <p:cNvPicPr/>
          <p:nvPr/>
        </p:nvPicPr>
        <p:blipFill>
          <a:blip r:embed="rId5" cstate="print"/>
          <a:srcRect l="68664" t="14592" r="7640" b="72231"/>
          <a:stretch>
            <a:fillRect/>
          </a:stretch>
        </p:blipFill>
        <p:spPr bwMode="auto">
          <a:xfrm>
            <a:off x="6723684" y="3697942"/>
            <a:ext cx="1102503" cy="1246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54188" y="2635624"/>
            <a:ext cx="3738283" cy="12371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Segoe Print" pitchFamily="2" charset="0"/>
              </a:rPr>
              <a:t>Sports</a:t>
            </a:r>
            <a:endParaRPr lang="ru-RU" sz="3600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8" name="Рисунок 7" descr="http://nifiga-sebe.ru/uploads/posts/2010-02/thumbs/1267282419_1.jpg"/>
          <p:cNvPicPr/>
          <p:nvPr/>
        </p:nvPicPr>
        <p:blipFill>
          <a:blip r:embed="rId3" cstate="print"/>
          <a:srcRect l="51602" t="6193" r="31064" b="79296"/>
          <a:stretch>
            <a:fillRect/>
          </a:stretch>
        </p:blipFill>
        <p:spPr bwMode="auto">
          <a:xfrm>
            <a:off x="2151529" y="1775013"/>
            <a:ext cx="1264025" cy="1075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Картинки по запросу игра в шахматы картинки нарисованны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3310" y="1852690"/>
            <a:ext cx="1813489" cy="1149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rylik.ru/uploads/posts/2014-03/1395248779_rd07kesghy38uqh.jpg"/>
          <p:cNvPicPr/>
          <p:nvPr/>
        </p:nvPicPr>
        <p:blipFill>
          <a:blip r:embed="rId5" cstate="print"/>
          <a:srcRect l="66224" t="84241" r="18739" b="1108"/>
          <a:stretch>
            <a:fillRect/>
          </a:stretch>
        </p:blipFill>
        <p:spPr bwMode="auto">
          <a:xfrm>
            <a:off x="2264367" y="3544177"/>
            <a:ext cx="1016715" cy="1323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6" name="Picture 4" descr="http://png.clipart.me/graphics/previews/132/child-riding-horse-black-and-white-side-view-vector-illustration_1323898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8423" y="3610721"/>
            <a:ext cx="1740459" cy="1209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3748" y="559189"/>
            <a:ext cx="67765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741114" y="450937"/>
            <a:ext cx="6475959" cy="2677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numCol="2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f,o,l,g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___________________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 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n,e,t,I,n,s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_____________________</a:t>
            </a:r>
          </a:p>
        </p:txBody>
      </p:sp>
      <p:pic>
        <p:nvPicPr>
          <p:cNvPr id="1026" name="Picture 2" descr="http://www.bansko4you.com/wp-content/gallery/golf/bansko-golf-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32" y="2467625"/>
            <a:ext cx="2981195" cy="3182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210827" y="413359"/>
            <a:ext cx="3432132" cy="73866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</p:txBody>
      </p:sp>
      <p:pic>
        <p:nvPicPr>
          <p:cNvPr id="1028" name="Picture 4" descr="http://www.ipnews.in.ua/wp-content/uploads/2015/03/1-tenn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0037" y="2902909"/>
            <a:ext cx="3913130" cy="2445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1741114" y="450937"/>
            <a:ext cx="6475959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numCol="2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g,y,b,u,r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___________________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 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l,i,c,g,c,y,n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_____________________</a:t>
            </a:r>
          </a:p>
        </p:txBody>
      </p:sp>
      <p:pic>
        <p:nvPicPr>
          <p:cNvPr id="31746" name="Picture 2" descr="http://privetsochi.ru/uploads/images/d/2/a/d/273/a6da2be7d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2267" y="2229632"/>
            <a:ext cx="2693096" cy="2693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http://sportsoyuznsk.ru/1296913732_E2E5EBEEF1EFEEF0F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2624" y="2449809"/>
            <a:ext cx="3795386" cy="3086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3748" y="559189"/>
            <a:ext cx="67765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515649" y="1941534"/>
            <a:ext cx="7352777" cy="332398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 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1327759" y="463463"/>
            <a:ext cx="7002048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numCol="2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r,l,n,w,f,i,g,n,d,u,s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___________________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  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s,e,c,i,b,o,r,a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_____________________</a:t>
            </a:r>
          </a:p>
        </p:txBody>
      </p:sp>
      <p:pic>
        <p:nvPicPr>
          <p:cNvPr id="35842" name="Picture 2" descr="http://crimea.relax.com.ua/wp-content/media/crimea/sites/8/2013/07/windserf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726" y="2263265"/>
            <a:ext cx="3996890" cy="2997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4" name="Picture 4" descr="http://econet.ru/media/117/kindeditor/image/201209/201209171819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5984" y="2267211"/>
            <a:ext cx="4114969" cy="2967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28384" y="313151"/>
            <a:ext cx="6851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What sport can </a:t>
            </a:r>
            <a:r>
              <a:rPr lang="en-US" sz="3600" b="1" i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we play/do/go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? 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5857" y="2041742"/>
            <a:ext cx="1828800" cy="19389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b="1" i="1" dirty="0" smtClean="0">
                <a:solidFill>
                  <a:srgbClr val="7030A0"/>
                </a:solidFill>
              </a:rPr>
              <a:t>go</a:t>
            </a:r>
            <a:r>
              <a:rPr lang="ru-RU" sz="4000" b="1" i="1" dirty="0" smtClean="0">
                <a:solidFill>
                  <a:srgbClr val="7030A0"/>
                </a:solidFill>
              </a:rPr>
              <a:t>?</a:t>
            </a:r>
            <a:endParaRPr lang="en-US" sz="4000" b="1" i="1" dirty="0" smtClean="0">
              <a:solidFill>
                <a:srgbClr val="7030A0"/>
              </a:solidFill>
            </a:endParaRPr>
          </a:p>
          <a:p>
            <a:r>
              <a:rPr lang="en-US" sz="4000" b="1" i="1" dirty="0" smtClean="0">
                <a:solidFill>
                  <a:srgbClr val="7030A0"/>
                </a:solidFill>
              </a:rPr>
              <a:t>do?</a:t>
            </a:r>
          </a:p>
          <a:p>
            <a:r>
              <a:rPr lang="en-US" sz="4000" b="1" i="1" dirty="0" smtClean="0">
                <a:solidFill>
                  <a:srgbClr val="7030A0"/>
                </a:solidFill>
              </a:rPr>
              <a:t>play?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7962" y="1903957"/>
            <a:ext cx="1716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835047" y="1678487"/>
            <a:ext cx="3482236" cy="41549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numCol="2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riding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aerobics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badminton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 jogging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tennis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football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judo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basketball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karate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dancing</a:t>
            </a:r>
          </a:p>
          <a:p>
            <a:pPr algn="ctr"/>
            <a:endParaRPr lang="en-US" sz="24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chess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windsurfing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cricket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ballet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swimming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yoga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hockey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baseball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skating</a:t>
            </a:r>
          </a:p>
          <a:p>
            <a:pPr algn="ctr"/>
            <a:r>
              <a:rPr lang="en-US" sz="2400" b="1" i="1" dirty="0" smtClean="0">
                <a:solidFill>
                  <a:schemeClr val="accent1">
                    <a:lumMod val="50000"/>
                  </a:schemeClr>
                </a:solidFill>
              </a:rPr>
              <a:t>volleyball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3748" y="559189"/>
            <a:ext cx="67765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515649" y="1941534"/>
            <a:ext cx="7352777" cy="73866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14400" y="1778697"/>
          <a:ext cx="7845469" cy="1678487"/>
        </p:xfrm>
        <a:graphic>
          <a:graphicData uri="http://schemas.openxmlformats.org/drawingml/2006/table">
            <a:tbl>
              <a:tblPr/>
              <a:tblGrid>
                <a:gridCol w="7845469"/>
              </a:tblGrid>
              <a:tr h="16784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Cycling, cricket, table tennis, aerobics, tennis, skiing, chess, walking, running, hockey, rugby, figure skating, swimming, baseball, ice-skating, boxing.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99156" y="3582445"/>
          <a:ext cx="6096000" cy="3087681"/>
        </p:xfrm>
        <a:graphic>
          <a:graphicData uri="http://schemas.openxmlformats.org/drawingml/2006/table">
            <a:tbl>
              <a:tblPr/>
              <a:tblGrid>
                <a:gridCol w="2031805"/>
                <a:gridCol w="2031805"/>
                <a:gridCol w="2032390"/>
              </a:tblGrid>
              <a:tr h="5653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individual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team games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pair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22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swimming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aerobics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walking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ice-skating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skiing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running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baseball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rugby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hockey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boxing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table tennis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figure skating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tennis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cricket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chess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1770" y="0"/>
            <a:ext cx="7841293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Work in groups.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Divide the words in the box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into 3 groups.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99" y="526093"/>
            <a:ext cx="61941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accent1">
                    <a:lumMod val="50000"/>
                  </a:schemeClr>
                </a:solidFill>
              </a:rPr>
              <a:t>My Progress </a:t>
            </a:r>
          </a:p>
          <a:p>
            <a:endParaRPr lang="en-US" sz="4000" dirty="0" smtClean="0"/>
          </a:p>
          <a:p>
            <a:r>
              <a:rPr lang="en-US" sz="4000" b="1" i="1" dirty="0" smtClean="0">
                <a:solidFill>
                  <a:srgbClr val="7030A0"/>
                </a:solidFill>
              </a:rPr>
              <a:t>“3-4 points” – try again</a:t>
            </a:r>
          </a:p>
          <a:p>
            <a:endParaRPr lang="en-US" sz="4000" b="1" i="1" dirty="0" smtClean="0">
              <a:solidFill>
                <a:srgbClr val="7030A0"/>
              </a:solidFill>
            </a:endParaRPr>
          </a:p>
          <a:p>
            <a:r>
              <a:rPr lang="en-US" sz="4000" b="1" i="1" dirty="0" smtClean="0">
                <a:solidFill>
                  <a:srgbClr val="7030A0"/>
                </a:solidFill>
              </a:rPr>
              <a:t>“5-6 points” – very good</a:t>
            </a:r>
          </a:p>
          <a:p>
            <a:endParaRPr lang="en-US" sz="4000" b="1" i="1" dirty="0" smtClean="0">
              <a:solidFill>
                <a:srgbClr val="7030A0"/>
              </a:solidFill>
            </a:endParaRPr>
          </a:p>
          <a:p>
            <a:r>
              <a:rPr lang="en-US" sz="4000" b="1" i="1" dirty="0" smtClean="0">
                <a:solidFill>
                  <a:srgbClr val="7030A0"/>
                </a:solidFill>
              </a:rPr>
              <a:t>“7-8 points” – excellent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3200" y="312516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Fill the letters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322652" y="1431724"/>
          <a:ext cx="6096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1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2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3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4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5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1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o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a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d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b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u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2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s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n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y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Segoe Print" pitchFamily="2" charset="0"/>
                        </a:rPr>
                        <a:t>i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Segoe Print" pitchFamily="2" charset="0"/>
                        </a:rPr>
                        <a:t>m</a:t>
                      </a:r>
                      <a:endParaRPr lang="ru-RU" sz="2400" dirty="0">
                        <a:latin typeface="Segoe Print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361236" y="3144033"/>
          <a:ext cx="625032" cy="1034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32"/>
              </a:tblGrid>
              <a:tr h="51721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1:2</a:t>
                      </a:r>
                      <a:endParaRPr lang="ru-RU" sz="2000" dirty="0"/>
                    </a:p>
                  </a:txBody>
                  <a:tcPr/>
                </a:tc>
              </a:tr>
              <a:tr h="517214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64063" y="3118981"/>
          <a:ext cx="2812645" cy="1071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529"/>
                <a:gridCol w="562529"/>
                <a:gridCol w="562529"/>
                <a:gridCol w="562529"/>
                <a:gridCol w="562529"/>
              </a:tblGrid>
              <a:tr h="4947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1:3</a:t>
                      </a:r>
                      <a:endParaRPr lang="ru-RU" sz="2000" dirty="0"/>
                    </a:p>
                  </a:txBody>
                  <a:tcPr/>
                </a:tc>
              </a:tr>
              <a:tr h="576336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257094" y="3068876"/>
          <a:ext cx="2376668" cy="1119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167"/>
                <a:gridCol w="594167"/>
                <a:gridCol w="594167"/>
                <a:gridCol w="594167"/>
              </a:tblGrid>
              <a:tr h="55962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1:3</a:t>
                      </a:r>
                      <a:endParaRPr lang="ru-RU" sz="2000" dirty="0"/>
                    </a:p>
                  </a:txBody>
                  <a:tcPr/>
                </a:tc>
              </a:tr>
              <a:tr h="559629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345802" y="4614762"/>
          <a:ext cx="625032" cy="1122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32"/>
              </a:tblGrid>
              <a:tr h="56137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1:2</a:t>
                      </a:r>
                      <a:endParaRPr lang="ru-RU" sz="2000" dirty="0"/>
                    </a:p>
                  </a:txBody>
                  <a:tcPr/>
                </a:tc>
              </a:tr>
              <a:tr h="561372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298787" y="4568463"/>
          <a:ext cx="2831935" cy="1184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387"/>
                <a:gridCol w="566387"/>
                <a:gridCol w="566387"/>
                <a:gridCol w="566387"/>
                <a:gridCol w="566387"/>
              </a:tblGrid>
              <a:tr h="5469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2:2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1:3</a:t>
                      </a:r>
                      <a:endParaRPr lang="ru-RU" sz="2000" dirty="0"/>
                    </a:p>
                  </a:txBody>
                  <a:tcPr/>
                </a:tc>
              </a:tr>
              <a:tr h="637195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285054" y="4556888"/>
          <a:ext cx="2419108" cy="1207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777"/>
                <a:gridCol w="604777"/>
                <a:gridCol w="604777"/>
                <a:gridCol w="604777"/>
              </a:tblGrid>
              <a:tr h="56892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1:3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r>
                        <a:rPr lang="en-US" sz="2000" dirty="0" smtClean="0"/>
                        <a:t>:3</a:t>
                      </a:r>
                      <a:endParaRPr lang="ru-RU" sz="2000" dirty="0"/>
                    </a:p>
                  </a:txBody>
                  <a:tcPr/>
                </a:tc>
              </a:tr>
              <a:tr h="638376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559189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http://cadenbach.com/blog/wp-content/uploads/2011/09/JohnHuet_ASICS_GBC_Ads-22-of-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9518" y="954741"/>
            <a:ext cx="7392831" cy="4849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2582" y="559189"/>
            <a:ext cx="68753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Russian proverbs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32029" y="1703153"/>
            <a:ext cx="7222604" cy="4448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anose="020B0604030504040204" pitchFamily="34" charset="0"/>
                <a:cs typeface="Tahoma" panose="020B0604030504040204" pitchFamily="34" charset="0"/>
              </a:rPr>
              <a:t>Здоровье дороже денег.</a:t>
            </a:r>
          </a:p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anose="020B0604030504040204" pitchFamily="34" charset="0"/>
                <a:cs typeface="Tahoma" panose="020B0604030504040204" pitchFamily="34" charset="0"/>
              </a:rPr>
              <a:t>Здоровье не ценится, пока не приходит болезнь.</a:t>
            </a:r>
          </a:p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anose="020B0604030504040204" pitchFamily="34" charset="0"/>
                <a:cs typeface="Tahoma" panose="020B0604030504040204" pitchFamily="34" charset="0"/>
              </a:rPr>
              <a:t>В здоровом теле здоровый дух.</a:t>
            </a:r>
          </a:p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anose="020B0604030504040204" pitchFamily="34" charset="0"/>
                <a:cs typeface="Tahoma" panose="020B0604030504040204" pitchFamily="34" charset="0"/>
              </a:rPr>
              <a:t>Здоровье и жизнерадостность рука об руку идут.</a:t>
            </a:r>
          </a:p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Рисунок 14" descr="spo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1072" y="388258"/>
            <a:ext cx="5023413" cy="363360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2420" y="4546948"/>
            <a:ext cx="64563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We shall talk about … today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4709" y="243068"/>
            <a:ext cx="73383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What is the aim of our lesson?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7533" y="1515649"/>
            <a:ext cx="62156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itchFamily="34" charset="0"/>
                <a:cs typeface="Tahoma" pitchFamily="34" charset="0"/>
              </a:rPr>
              <a:t>The aim of our lesson is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  <a:ea typeface="Tahoma" pitchFamily="34" charset="0"/>
                <a:cs typeface="Tahoma" pitchFamily="34" charset="0"/>
              </a:rPr>
              <a:t>:</a:t>
            </a:r>
            <a:endParaRPr lang="en-US" sz="2800" b="1" i="1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  <a:ea typeface="Tahoma" pitchFamily="34" charset="0"/>
              <a:cs typeface="Tahoma" pitchFamily="34" charset="0"/>
            </a:endParaRPr>
          </a:p>
          <a:p>
            <a:pPr marL="457200" indent="-457200" algn="ctr">
              <a:lnSpc>
                <a:spcPct val="150000"/>
              </a:lnSpc>
            </a:pPr>
            <a:endParaRPr lang="ru-RU" sz="2800" dirty="0">
              <a:solidFill>
                <a:schemeClr val="accent1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06592" y="2192055"/>
            <a:ext cx="6886937" cy="411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Segoe Print" pitchFamily="2" charset="0"/>
                <a:ea typeface="Calibri" pitchFamily="34" charset="0"/>
                <a:cs typeface="Times New Roman" pitchFamily="18" charset="0"/>
              </a:rPr>
              <a:t>learn new words;</a:t>
            </a:r>
            <a:endParaRPr lang="en-US" sz="2800" b="1" i="1" dirty="0" smtClean="0">
              <a:solidFill>
                <a:schemeClr val="accent1"/>
              </a:solidFill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lang="en-US" sz="2800" b="1" i="1" dirty="0" smtClean="0">
                <a:solidFill>
                  <a:schemeClr val="accent1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Segoe Print" pitchFamily="2" charset="0"/>
                <a:ea typeface="Calibri" pitchFamily="34" charset="0"/>
                <a:cs typeface="Times New Roman" pitchFamily="18" charset="0"/>
              </a:rPr>
              <a:t>learn to make sentences;</a:t>
            </a:r>
            <a:endParaRPr lang="en-US" sz="2800" b="1" i="1" dirty="0" smtClean="0">
              <a:solidFill>
                <a:schemeClr val="accent1"/>
              </a:solidFill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lang="en-US" sz="2800" b="1" i="1" dirty="0" smtClean="0">
                <a:solidFill>
                  <a:schemeClr val="accent1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Segoe Print" pitchFamily="2" charset="0"/>
                <a:ea typeface="Calibri" pitchFamily="34" charset="0"/>
                <a:cs typeface="Times New Roman" pitchFamily="18" charset="0"/>
              </a:rPr>
              <a:t>learn to ask and answer the questions;</a:t>
            </a:r>
            <a:endParaRPr lang="en-US" sz="2800" b="1" i="1" dirty="0" smtClean="0">
              <a:solidFill>
                <a:schemeClr val="accent1"/>
              </a:solidFill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lang="en-US" sz="2800" b="1" i="1" dirty="0" smtClean="0">
                <a:solidFill>
                  <a:schemeClr val="accent1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Segoe Print" pitchFamily="2" charset="0"/>
                <a:ea typeface="Calibri" pitchFamily="34" charset="0"/>
                <a:cs typeface="Times New Roman" pitchFamily="18" charset="0"/>
              </a:rPr>
              <a:t>know about sports and countries which associated with these sports.</a:t>
            </a: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5602" name="Picture 2" descr="http://st.depositphotos.com/1001046/2593/v/950/depositphotos_25935077-little-girl-doing-morning-exercis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263" y="219919"/>
            <a:ext cx="3224877" cy="3558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http://900igr.net/datai/fizkultura/Gimnastika/0018-032-Beg-trustso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6010" y="156372"/>
            <a:ext cx="3321830" cy="3559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6" name="Picture 6" descr="http://marathonec.ru/wp-content/uploads/2013/11/Depositphotos_6420662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0365" y="3924909"/>
            <a:ext cx="3693974" cy="2771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559189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64024" y="403412"/>
            <a:ext cx="7342094" cy="4141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en-US" sz="4000" b="1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en-US" sz="4000" b="1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en-US" sz="4000" b="1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en-US" sz="4000" b="1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en-US" sz="4000" b="1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49824" y="618566"/>
            <a:ext cx="695212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What sports and games are popular with your classmates?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r>
              <a:rPr lang="en-US" sz="3200" b="1" i="1" dirty="0" smtClean="0">
                <a:solidFill>
                  <a:srgbClr val="7030A0"/>
                </a:solidFill>
                <a:latin typeface="Segoe Print" pitchFamily="2" charset="0"/>
              </a:rPr>
              <a:t>For example:</a:t>
            </a: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Segoe Print" pitchFamily="2" charset="0"/>
              </a:rPr>
              <a:t>…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 </a:t>
            </a:r>
            <a:r>
              <a:rPr lang="en-US" sz="3200" b="1" i="1" dirty="0" smtClean="0">
                <a:solidFill>
                  <a:srgbClr val="00B050"/>
                </a:solidFill>
                <a:latin typeface="Segoe Print" pitchFamily="2" charset="0"/>
              </a:rPr>
              <a:t>is/are popular with my classmates. </a:t>
            </a:r>
          </a:p>
          <a:p>
            <a:endParaRPr lang="en-US" sz="3200" b="1" i="1" dirty="0" smtClean="0">
              <a:solidFill>
                <a:schemeClr val="accent2">
                  <a:lumMod val="75000"/>
                </a:schemeClr>
              </a:solidFill>
              <a:latin typeface="Segoe Print" pitchFamily="2" charset="0"/>
            </a:endParaRPr>
          </a:p>
          <a:p>
            <a:pPr algn="ctr"/>
            <a:endParaRPr lang="en-US" sz="3200" b="1" i="1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algn="ctr"/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What is your </a:t>
            </a:r>
            <a:r>
              <a:rPr lang="en-US" sz="3200" b="1" i="1" dirty="0" err="1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favourite</a:t>
            </a:r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</a:rPr>
              <a:t> sport?</a:t>
            </a:r>
          </a:p>
          <a:p>
            <a:r>
              <a:rPr lang="en-US" sz="3200" b="1" i="1" dirty="0" smtClean="0">
                <a:solidFill>
                  <a:srgbClr val="7030A0"/>
                </a:solidFill>
                <a:latin typeface="Segoe Print" pitchFamily="2" charset="0"/>
              </a:rPr>
              <a:t>For example:</a:t>
            </a:r>
            <a:endParaRPr lang="en-US" sz="3200" b="1" i="1" dirty="0" smtClean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algn="ctr"/>
            <a:r>
              <a:rPr lang="en-US" sz="3200" b="1" i="1" dirty="0" smtClean="0">
                <a:solidFill>
                  <a:srgbClr val="00B050"/>
                </a:solidFill>
                <a:latin typeface="Segoe Print" pitchFamily="2" charset="0"/>
              </a:rPr>
              <a:t>My </a:t>
            </a:r>
            <a:r>
              <a:rPr lang="en-US" sz="3200" b="1" i="1" dirty="0" err="1" smtClean="0">
                <a:solidFill>
                  <a:srgbClr val="00B050"/>
                </a:solidFill>
                <a:latin typeface="Segoe Print" pitchFamily="2" charset="0"/>
              </a:rPr>
              <a:t>favourite</a:t>
            </a:r>
            <a:r>
              <a:rPr lang="en-US" sz="3200" b="1" i="1" dirty="0" smtClean="0">
                <a:solidFill>
                  <a:srgbClr val="00B050"/>
                </a:solidFill>
                <a:latin typeface="Segoe Print" pitchFamily="2" charset="0"/>
              </a:rPr>
              <a:t> sport is … .</a:t>
            </a:r>
          </a:p>
        </p:txBody>
      </p:sp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7365" y="312516"/>
            <a:ext cx="38970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4" y="1703153"/>
            <a:ext cx="950909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33180" y="3244334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41294" y="288099"/>
            <a:ext cx="78799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Sign the pictures. </a:t>
            </a:r>
          </a:p>
          <a:p>
            <a:pPr algn="ctr"/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Which countries are these sports associated with? 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28384" y="2116899"/>
            <a:ext cx="66387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7030A0"/>
                </a:solidFill>
                <a:latin typeface="Segoe Print" pitchFamily="2" charset="0"/>
              </a:rPr>
              <a:t>For example: </a:t>
            </a:r>
          </a:p>
          <a:p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Football is associated with Brazil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.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5122" name="Picture 2" descr="http://hit-line.ru/wp-content/uploads/2013/08/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6589" y="3192679"/>
            <a:ext cx="6096000" cy="3324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829</TotalTime>
  <Words>400</Words>
  <Application>Microsoft Office PowerPoint</Application>
  <PresentationFormat>Экран (4:3)</PresentationFormat>
  <Paragraphs>183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MarkVismo</cp:lastModifiedBy>
  <cp:revision>83</cp:revision>
  <dcterms:created xsi:type="dcterms:W3CDTF">2013-11-19T05:52:05Z</dcterms:created>
  <dcterms:modified xsi:type="dcterms:W3CDTF">2020-09-12T20:10:55Z</dcterms:modified>
</cp:coreProperties>
</file>