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34419-58A3-4018-9C1A-6B6485705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815D30B-6492-456C-B922-6C6BFCE65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7DB436-EF46-4418-9C2F-12CF7A59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1E2B-01AB-4AC1-8C5F-BB5A3CCFF921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9A1BA6-40EF-44FD-BDD3-DBBE6E24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41393B-77B1-428F-9482-EA31C212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4E8D-37D8-4EB4-8648-BB8FF02E2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33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9A5087-89C5-40C1-B88D-2F797667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FAD7FB-E1EB-478B-B87E-89FD331FF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C98-3364-4AF9-85A4-8CBBCC78A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1E2B-01AB-4AC1-8C5F-BB5A3CCFF921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F28F94-BCA4-418B-8757-EF449539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3A063E-7150-466D-B48B-DB3A21CA8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4E8D-37D8-4EB4-8648-BB8FF02E2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80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C42AB2F-259F-4F5A-AD34-380F6D1E4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E9A8C4-5CE6-4701-8F6B-720553DA7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D5487A-4267-41FD-AAE2-B0B621FD3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1E2B-01AB-4AC1-8C5F-BB5A3CCFF921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8DB4C1-6F01-40C4-AB98-21C611A6F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3C9762-79CB-4A63-8E5E-48F39324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4E8D-37D8-4EB4-8648-BB8FF02E2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F7661D-4009-450D-AD6A-6CDB3CB43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C8075A-8064-4597-96B3-25074C548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EA35BF-F64E-4A67-8B13-51F8D9F8A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1E2B-01AB-4AC1-8C5F-BB5A3CCFF921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9A1E60-609C-4F95-9DAD-04A767638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6C606C-3833-4917-AD9F-99F90EF31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4E8D-37D8-4EB4-8648-BB8FF02E2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49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09440-B223-4007-8B60-FCFF92102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5275D2-0665-4389-B7E7-2DE3DD8F8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B103AB-93EB-4F31-BE98-A465A892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1E2B-01AB-4AC1-8C5F-BB5A3CCFF921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903B30-DD1E-4E03-B433-AFFDEBC5E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E83A83-C4ED-4BB1-A4C0-788307B07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4E8D-37D8-4EB4-8648-BB8FF02E2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5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0B72E-7636-4A8E-BE02-DFAB337E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C1AA79-DB79-4DF4-BCBA-23EEBD99B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5FE979-F6A1-4207-89B4-924588EDB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748EE6-9A9A-4307-A4C4-C2EA40FB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1E2B-01AB-4AC1-8C5F-BB5A3CCFF921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553D05-F441-418D-9AA8-C3FC35E7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DF6C2F-C3CF-4603-A412-D6F657A9C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4E8D-37D8-4EB4-8648-BB8FF02E2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6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AE6721-8241-425B-8F48-431CCE02C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537398C-0C0E-4F74-831D-840C4C018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26BE77-AE4D-49AC-8ADC-BD45E9CB1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C652EB5-56DD-4BCF-BBFE-58C88FB47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2F89D7-E372-4F78-88D1-7F07436C91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96C08D-E8A2-4989-89ED-818BF6264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1E2B-01AB-4AC1-8C5F-BB5A3CCFF921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87369B-C9AC-4DC9-B764-1299A2F20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916E49-F447-4D19-A726-C85BA6F5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4E8D-37D8-4EB4-8648-BB8FF02E2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38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D038A-3F9A-4C86-AA42-232357F3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9B97652-07F6-4C1E-8DBE-C00754BED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1E2B-01AB-4AC1-8C5F-BB5A3CCFF921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BC36A96-AE2E-4A0F-A3B6-2008861A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8C2CA2D-AD76-4684-990F-CA328224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4E8D-37D8-4EB4-8648-BB8FF02E2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21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2E2FD41-28E5-4944-AB12-E44C1CB5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1E2B-01AB-4AC1-8C5F-BB5A3CCFF921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D31D7A0-3418-4C8A-8304-B0213040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4DC004-494A-43F7-AF88-D4D5B0C90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4E8D-37D8-4EB4-8648-BB8FF02E2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75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70D75F-7843-463E-B405-138A23B9C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3BE747-5A56-4BF1-BE5A-1D1A1A362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DE58AC-DD20-4922-82F8-5D9F1BA4B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1D0A5A-E61B-4680-B925-7F35ABB8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1E2B-01AB-4AC1-8C5F-BB5A3CCFF921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0CBF42-E2B8-4758-AF54-80B1E5F0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A31F44-3AAA-4B0E-A862-810195265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4E8D-37D8-4EB4-8648-BB8FF02E2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32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5DA39-A0BB-4EE0-81D8-8A2502AF0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0DCA38-6395-4C4D-B94C-4B76061D3C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E0FD2E-76E6-4BE3-B4A6-FC68D04F7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6B611D-F092-448C-B9B8-CE619F85E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1E2B-01AB-4AC1-8C5F-BB5A3CCFF921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759884D-3E78-44B0-BF88-3746A68F4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08A57B-3849-45B0-BE42-9CFCBEE1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4E8D-37D8-4EB4-8648-BB8FF02E2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6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3B23A-C765-4D27-84C3-4BC6C4BD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5463D9-3E8C-4F22-AF47-6261F7174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74B582-59D0-4D81-9AED-FDCA0E7796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41E2B-01AB-4AC1-8C5F-BB5A3CCFF921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97374A-859C-4C5D-85B0-AF71244095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04744A-62AC-43F4-837A-CAB2D0B04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A4E8D-37D8-4EB4-8648-BB8FF02E28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0C4583-7520-4D56-A44C-7C29E026C8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5833"/>
            <a:ext cx="9144000" cy="2387600"/>
          </a:xfrm>
        </p:spPr>
        <p:txBody>
          <a:bodyPr>
            <a:noAutofit/>
          </a:bodyPr>
          <a:lstStyle/>
          <a:p>
            <a:r>
              <a:rPr lang="ru-RU" sz="4800" dirty="0"/>
              <a:t>Презентация к уроку математики в 6-ом классе на тему «Умножение обыкновенных дробей» </a:t>
            </a:r>
            <a:r>
              <a:rPr lang="ru-RU" sz="3000" i="1" dirty="0"/>
              <a:t>(урок в модульной системе обучения математике по учебнику математики 6 класса А.Г. Мерзляк)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BA6419-4E6C-41D7-9356-4562DEABD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2503"/>
            <a:ext cx="9144000" cy="1655762"/>
          </a:xfrm>
        </p:spPr>
        <p:txBody>
          <a:bodyPr/>
          <a:lstStyle/>
          <a:p>
            <a:pPr algn="l"/>
            <a:r>
              <a:rPr lang="ru-RU" dirty="0"/>
              <a:t>Морозова Александра Васильевна,</a:t>
            </a:r>
          </a:p>
          <a:p>
            <a:pPr algn="l"/>
            <a:r>
              <a:rPr lang="ru-RU" dirty="0"/>
              <a:t>учитель математики</a:t>
            </a:r>
          </a:p>
          <a:p>
            <a:pPr algn="l"/>
            <a:r>
              <a:rPr lang="ru-RU" dirty="0"/>
              <a:t>МОУ лицей Орехово-Зуевский г. о.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31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750D668-B2E3-4EBD-B152-BD85CF694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Итоговое оценивание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EE95101-9350-4EC0-AA7E-A13C71459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3951"/>
            <a:ext cx="10515600" cy="37510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40-46 баллов – «5»</a:t>
            </a:r>
          </a:p>
          <a:p>
            <a:pPr marL="0" indent="0" algn="ctr">
              <a:buNone/>
            </a:pPr>
            <a:r>
              <a:rPr lang="ru-RU" dirty="0"/>
              <a:t>30-39 баллов – «4»</a:t>
            </a:r>
          </a:p>
          <a:p>
            <a:pPr marL="0" indent="0" algn="ctr">
              <a:buNone/>
            </a:pPr>
            <a:r>
              <a:rPr lang="ru-RU" dirty="0"/>
              <a:t>19-29 баллов – «3»</a:t>
            </a:r>
          </a:p>
          <a:p>
            <a:pPr marL="0" indent="0" algn="ctr">
              <a:buNone/>
            </a:pPr>
            <a:r>
              <a:rPr lang="ru-RU" dirty="0"/>
              <a:t>0-18 баллов – «2» </a:t>
            </a:r>
          </a:p>
        </p:txBody>
      </p:sp>
    </p:spTree>
    <p:extLst>
      <p:ext uri="{BB962C8B-B14F-4D97-AF65-F5344CB8AC3E}">
        <p14:creationId xmlns:p14="http://schemas.microsoft.com/office/powerpoint/2010/main" val="787623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CA5C4-4787-4BA1-9C17-A4496C5E1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4B8E66-1052-4F9B-95C2-06BB00410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0603"/>
            <a:ext cx="10515600" cy="367635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№342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№367</a:t>
            </a:r>
          </a:p>
        </p:txBody>
      </p:sp>
    </p:spTree>
    <p:extLst>
      <p:ext uri="{BB962C8B-B14F-4D97-AF65-F5344CB8AC3E}">
        <p14:creationId xmlns:p14="http://schemas.microsoft.com/office/powerpoint/2010/main" val="235269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E022E-7777-4613-A3FF-D22847E2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2" y="3017837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Рефлексия </a:t>
            </a:r>
          </a:p>
        </p:txBody>
      </p:sp>
    </p:spTree>
    <p:extLst>
      <p:ext uri="{BB962C8B-B14F-4D97-AF65-F5344CB8AC3E}">
        <p14:creationId xmlns:p14="http://schemas.microsoft.com/office/powerpoint/2010/main" val="44680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2DC32-D44E-43DB-8D5A-61EB06747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Устный счет </a:t>
            </a:r>
            <a:r>
              <a:rPr lang="ru-RU" sz="3000" i="1" dirty="0"/>
              <a:t>(максимум 10 баллов)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5B8990-338B-4FDE-8004-8CABDAF375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1)12∙3=</a:t>
            </a:r>
          </a:p>
          <a:p>
            <a:r>
              <a:rPr lang="ru-RU" dirty="0"/>
              <a:t>2) 1,2∙3=</a:t>
            </a:r>
          </a:p>
          <a:p>
            <a:r>
              <a:rPr lang="ru-RU" dirty="0"/>
              <a:t>3) 12∙0,3=</a:t>
            </a:r>
          </a:p>
          <a:p>
            <a:r>
              <a:rPr lang="ru-RU" dirty="0"/>
              <a:t>4) 1,2∙0,3=</a:t>
            </a:r>
          </a:p>
          <a:p>
            <a:r>
              <a:rPr lang="ru-RU" dirty="0"/>
              <a:t>5) 0,12∙3=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75FBB809-C007-4BB8-9731-2A5EA1E0AC5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dirty="0"/>
                  <a:t>6) 12∙0,03=</a:t>
                </a:r>
              </a:p>
              <a:p>
                <a:r>
                  <a:rPr lang="ru-RU" dirty="0"/>
                  <a:t>7) 0,12∙0,3=</a:t>
                </a:r>
              </a:p>
              <a:p>
                <a:r>
                  <a:rPr lang="ru-RU" dirty="0"/>
                  <a:t>8) 0,12∙0,03=</a:t>
                </a:r>
              </a:p>
              <a:p>
                <a:r>
                  <a:rPr lang="ru-RU" dirty="0"/>
                  <a:t>9)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ru-RU" b="0" dirty="0">
                    <a:ea typeface="Cambria Math" panose="02040503050406030204" pitchFamily="18" charset="0"/>
                  </a:rPr>
                  <a:t>=</a:t>
                </a:r>
              </a:p>
              <a:p>
                <a:r>
                  <a:rPr lang="ru-RU" dirty="0"/>
                  <a:t>10)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/>
                  <a:t>=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75FBB809-C007-4BB8-9731-2A5EA1E0AC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2118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05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543E7541-4375-4C47-88A5-17EC6580D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8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/>
              <a:t>? </a:t>
            </a:r>
            <a:br>
              <a:rPr lang="ru-RU" sz="8000" b="1" dirty="0"/>
            </a:br>
            <a:r>
              <a:rPr lang="ru-RU" sz="3300" i="1" dirty="0"/>
              <a:t>(полное обоснованное рассуждение по одному из заданий максимум 5 баллов)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6">
                <a:extLst>
                  <a:ext uri="{FF2B5EF4-FFF2-40B4-BE49-F238E27FC236}">
                    <a16:creationId xmlns:a16="http://schemas.microsoft.com/office/drawing/2014/main" id="{E9986658-A9F8-4334-A920-BEF241518B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911077"/>
              </a:xfrm>
            </p:spPr>
            <p:txBody>
              <a:bodyPr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endParaRPr lang="ru-RU" sz="400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kumimoji="0" lang="ru-RU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ru-RU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ru-RU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ru-RU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ru-RU" sz="4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∙4</m:t>
                    </m:r>
                  </m:oMath>
                </a14:m>
                <a:r>
                  <a:rPr kumimoji="0" lang="ru-RU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=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kumimoji="0" lang="ru-RU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10)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ru-RU" sz="4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ru-RU" sz="4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ru-RU" sz="4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ru-RU" sz="4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</m:t>
                    </m:r>
                    <m:f>
                      <m:fPr>
                        <m:ctrlPr>
                          <a:rPr kumimoji="0" lang="ru-RU" sz="4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ru-RU" sz="4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ru-RU" sz="4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ru-RU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</a:t>
                </a:r>
              </a:p>
              <a:p>
                <a:endParaRPr lang="ru-RU" sz="4000" dirty="0"/>
              </a:p>
            </p:txBody>
          </p:sp>
        </mc:Choice>
        <mc:Fallback xmlns="">
          <p:sp>
            <p:nvSpPr>
              <p:cNvPr id="7" name="Объект 6">
                <a:extLst>
                  <a:ext uri="{FF2B5EF4-FFF2-40B4-BE49-F238E27FC236}">
                    <a16:creationId xmlns:a16="http://schemas.microsoft.com/office/drawing/2014/main" id="{E9986658-A9F8-4334-A920-BEF241518B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91107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597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32C32-9572-47A1-AA19-33BE492EE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/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86801AB-D955-4846-81DF-C156EFE6B3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endParaRPr kumimoji="0" 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kumimoji="0" lang="ru-RU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ru-RU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∙4</m:t>
                    </m:r>
                  </m:oMath>
                </a14:m>
                <a:r>
                  <a:rPr kumimoji="0" lang="ru-RU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mbria Math" panose="02040503050406030204" pitchFamily="18" charset="0"/>
                    <a:cs typeface="+mn-cs"/>
                  </a:rPr>
                  <a:t>=</a:t>
                </a:r>
              </a:p>
              <a:p>
                <a:pPr marL="0" lvl="0" indent="0" algn="ctr">
                  <a:buNone/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Calibri" panose="020F0502020204030204"/>
                    <a:ea typeface="Cambria Math" panose="02040503050406030204" pitchFamily="18" charset="0"/>
                  </a:rPr>
                  <a:t>Произведение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ru-RU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∙4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Calibri" panose="020F0502020204030204"/>
                    <a:ea typeface="Cambria Math" panose="02040503050406030204" pitchFamily="18" charset="0"/>
                  </a:rPr>
                  <a:t> называют сумму, состоящую из 4 слагаемых, каждое из которых равно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/>
                  <a:t>, т.е.</a:t>
                </a:r>
              </a:p>
              <a:p>
                <a:pPr marL="0" lvl="0" indent="0" algn="ctr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ru-RU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∙4=</m:t>
                      </m:r>
                      <m:f>
                        <m:fPr>
                          <m:ctrlP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ru-RU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ru-RU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ru-RU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ru-RU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ru-RU" sz="2800" b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Cambria Math" panose="02040503050406030204" pitchFamily="18" charset="0"/>
                  <a:cs typeface="+mn-cs"/>
                </a:endParaRPr>
              </a:p>
              <a:p>
                <a:pPr marL="0" indent="0" algn="ctr">
                  <a:buNone/>
                  <a:defRPr/>
                </a:pPr>
                <a:r>
                  <a:rPr lang="ru-RU" dirty="0"/>
                  <a:t>Значит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ru-RU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∙4=</m:t>
                    </m:r>
                    <m:f>
                      <m:fPr>
                        <m:ctrlP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4</m:t>
                        </m:r>
                      </m:num>
                      <m:den>
                        <m: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</m:oMath>
                </a14:m>
                <a:endParaRPr kumimoji="0" 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  <a:p>
                <a:pPr marL="0" lvl="0" indent="0" algn="ctr">
                  <a:buNone/>
                  <a:defRPr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86801AB-D955-4846-81DF-C156EFE6B3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485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708EC-3795-4A98-B38C-99EF1EBB6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829" y="29963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Правило </a:t>
            </a:r>
            <a:r>
              <a:rPr lang="ru-RU" sz="3000" i="1" dirty="0"/>
              <a:t>(грамотно сформулированное правило </a:t>
            </a:r>
            <a:br>
              <a:rPr lang="ru-RU" sz="3000" i="1" dirty="0"/>
            </a:br>
            <a:r>
              <a:rPr lang="ru-RU" sz="3000" i="1" dirty="0"/>
              <a:t>максимум 5 баллов)</a:t>
            </a:r>
          </a:p>
        </p:txBody>
      </p:sp>
    </p:spTree>
    <p:extLst>
      <p:ext uri="{BB962C8B-B14F-4D97-AF65-F5344CB8AC3E}">
        <p14:creationId xmlns:p14="http://schemas.microsoft.com/office/powerpoint/2010/main" val="54555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7D6BE89-4F1F-4152-B263-C0A207374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/>
              <a:t>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30520E03-4E22-4D11-87CB-9DD58C788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endParaRPr kumimoji="0" 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r>
                  <a:rPr kumimoji="0" lang="ru-RU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10)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ru-RU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ru-RU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ru-RU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ru-RU" sz="4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</m:t>
                    </m:r>
                    <m:f>
                      <m:fPr>
                        <m:ctrlPr>
                          <a:rPr kumimoji="0" lang="ru-RU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ru-RU" sz="4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ru-RU" sz="4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ru-RU" sz="40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endParaRPr kumimoji="0" 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  <a:p>
                <a:pPr marL="0" indent="0" algn="ctr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ru-RU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∙</m:t>
                      </m:r>
                      <m:f>
                        <m:fPr>
                          <m:ctrlP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ru-RU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ru-RU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den>
                      </m:f>
                      <m:r>
                        <a:rPr kumimoji="0" lang="ru-RU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=0,2∙0,5=0,1=</m:t>
                      </m:r>
                      <m:f>
                        <m:fPr>
                          <m:ctrlP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ru-RU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kumimoji="0" 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  <a:p>
                <a:pPr marL="0" indent="0" algn="ctr">
                  <a:buNone/>
                  <a:defRPr/>
                </a:pPr>
                <a:endParaRPr kumimoji="0" 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  <a:p>
                <a:pPr marL="0" indent="0" algn="ctr">
                  <a:buNone/>
                  <a:defRPr/>
                </a:pPr>
                <a:r>
                  <a:rPr kumimoji="0" lang="ru-RU" sz="28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Значит</a:t>
                </a:r>
                <a:r>
                  <a:rPr kumimoji="0" lang="ru-RU" sz="28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n>
                    </m:f>
                    <m:r>
                      <a:rPr kumimoji="0" lang="ru-RU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∙</m:t>
                    </m:r>
                    <m:f>
                      <m:fPr>
                        <m:ctrlP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ru-RU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ru-RU" sz="28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ru-RU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ru-RU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10</m:t>
                        </m:r>
                      </m:den>
                    </m:f>
                  </m:oMath>
                </a14:m>
                <a:endParaRPr kumimoji="0" 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  <a:p>
                <a:pPr marL="0" indent="0" algn="ctr">
                  <a:buNone/>
                  <a:defRPr/>
                </a:pPr>
                <a:endParaRPr kumimoji="0" 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None/>
                  <a:tabLst/>
                  <a:defRPr/>
                </a:pPr>
                <a:endParaRPr kumimoji="0" lang="ru-RU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mbria Math" panose="02040503050406030204" pitchFamily="18" charset="0"/>
                  <a:cs typeface="+mn-cs"/>
                </a:endParaRPr>
              </a:p>
            </p:txBody>
          </p:sp>
        </mc:Choice>
        <mc:Fallback xmlns="">
          <p:sp>
            <p:nvSpPr>
              <p:cNvPr id="5" name="Объект 2">
                <a:extLst>
                  <a:ext uri="{FF2B5EF4-FFF2-40B4-BE49-F238E27FC236}">
                    <a16:creationId xmlns:a16="http://schemas.microsoft.com/office/drawing/2014/main" id="{30520E03-4E22-4D11-87CB-9DD58C788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793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F258843-4B3D-422E-9505-B18C31F5C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829" y="29963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Правило </a:t>
            </a:r>
            <a:r>
              <a:rPr lang="ru-RU" sz="3000" i="1" dirty="0"/>
              <a:t>(грамотно сформулированное правило </a:t>
            </a:r>
            <a:br>
              <a:rPr lang="ru-RU" sz="3000" i="1" dirty="0"/>
            </a:br>
            <a:r>
              <a:rPr lang="ru-RU" sz="3000" i="1" dirty="0"/>
              <a:t>максимум 5 баллов)</a:t>
            </a:r>
          </a:p>
        </p:txBody>
      </p:sp>
    </p:spTree>
    <p:extLst>
      <p:ext uri="{BB962C8B-B14F-4D97-AF65-F5344CB8AC3E}">
        <p14:creationId xmlns:p14="http://schemas.microsoft.com/office/powerpoint/2010/main" val="75122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876C4F-09F2-439F-AEF4-A3C2742DD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№1. Вычислите </a:t>
            </a:r>
            <a:r>
              <a:rPr lang="ru-RU" sz="3000" i="1" dirty="0"/>
              <a:t>(каждый верно выполненный пример максимум 1 балл)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16C9C45-725D-4F4D-B446-A1D015C7A07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914400" y="2226841"/>
                <a:ext cx="5181600" cy="4351338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∙4=</m:t>
                    </m:r>
                  </m:oMath>
                </a14:m>
                <a:endParaRPr lang="ru-RU" b="0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∙3=</m:t>
                    </m:r>
                  </m:oMath>
                </a14:m>
                <a:endParaRPr lang="ru-RU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∙5=</m:t>
                    </m:r>
                  </m:oMath>
                </a14:m>
                <a:endParaRPr lang="ru-RU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ru-RU" i="1" dirty="0" smtClean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ru-RU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b="0" i="1" dirty="0">
                  <a:latin typeface="Cambria Math" panose="020405030504060302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16C9C45-725D-4F4D-B446-A1D015C7A0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14400" y="2226841"/>
                <a:ext cx="5181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E0E628E4-3CB9-48AB-A4FE-4F091B7BA677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3505200" y="2232997"/>
                <a:ext cx="5181600" cy="4351338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ru-RU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  <m:r>
                      <a:rPr lang="ru-RU" i="1" dirty="0">
                        <a:latin typeface="Cambria Math" panose="02040503050406030204" pitchFamily="18" charset="0"/>
                      </a:rPr>
                      <m:t>∙34=</m:t>
                    </m:r>
                  </m:oMath>
                </a14:m>
                <a:endParaRPr lang="ru-RU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22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44</m:t>
                        </m:r>
                      </m:den>
                    </m:f>
                    <m:r>
                      <a:rPr lang="ru-RU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∙12=</m:t>
                    </m:r>
                  </m:oMath>
                </a14:m>
                <a:endParaRPr lang="ru-RU" i="1" dirty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 startAt="6"/>
                </a:pPr>
                <a14:m>
                  <m:oMath xmlns:m="http://schemas.openxmlformats.org/officeDocument/2006/math"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 21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Объект 5">
                <a:extLst>
                  <a:ext uri="{FF2B5EF4-FFF2-40B4-BE49-F238E27FC236}">
                    <a16:creationId xmlns:a16="http://schemas.microsoft.com/office/drawing/2014/main" id="{E0E628E4-3CB9-48AB-A4FE-4F091B7BA6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505200" y="2232997"/>
                <a:ext cx="51816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5">
                <a:extLst>
                  <a:ext uri="{FF2B5EF4-FFF2-40B4-BE49-F238E27FC236}">
                    <a16:creationId xmlns:a16="http://schemas.microsoft.com/office/drawing/2014/main" id="{A1699E83-CAC1-4C0C-ABB2-0DDB90567D0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48400" y="2161462"/>
                <a:ext cx="5181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i="1" dirty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ru-R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ru-RU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dirty="0"/>
              </a:p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dirty="0"/>
              </a:p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 ∙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dirty="0"/>
              </a:p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 ∙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dirty="0"/>
              </a:p>
              <a:p>
                <a:pPr marL="514350" indent="-514350">
                  <a:buFont typeface="+mj-lt"/>
                  <a:buAutoNum type="arabicPeriod" startAt="11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 ∙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Объект 5">
                <a:extLst>
                  <a:ext uri="{FF2B5EF4-FFF2-40B4-BE49-F238E27FC236}">
                    <a16:creationId xmlns:a16="http://schemas.microsoft.com/office/drawing/2014/main" id="{A1699E83-CAC1-4C0C-ABB2-0DDB90567D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161462"/>
                <a:ext cx="5181600" cy="43513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5">
                <a:extLst>
                  <a:ext uri="{FF2B5EF4-FFF2-40B4-BE49-F238E27FC236}">
                    <a16:creationId xmlns:a16="http://schemas.microsoft.com/office/drawing/2014/main" id="{11319BB2-2EF4-4C97-BF69-885A22872C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839200" y="2226841"/>
                <a:ext cx="5181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dirty="0"/>
              </a:p>
              <a:p>
                <a:pPr marL="514350" indent="-51435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dirty="0"/>
              </a:p>
              <a:p>
                <a:pPr marL="514350" indent="-51435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 ∙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dirty="0"/>
              </a:p>
              <a:p>
                <a:pPr marL="514350" indent="-51435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 ∙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dirty="0"/>
              </a:p>
              <a:p>
                <a:pPr marL="514350" indent="-514350">
                  <a:buFont typeface="+mj-lt"/>
                  <a:buAutoNum type="arabicPeriod" startAt="16"/>
                </a:pP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 ∙1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5">
                <a:extLst>
                  <a:ext uri="{FF2B5EF4-FFF2-40B4-BE49-F238E27FC236}">
                    <a16:creationId xmlns:a16="http://schemas.microsoft.com/office/drawing/2014/main" id="{11319BB2-2EF4-4C97-BF69-885A22872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0" y="2226841"/>
                <a:ext cx="5181600" cy="43513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7722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4DB3F-0F9B-493F-9D9C-EA5411E19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Решите задачи </a:t>
            </a:r>
            <a:r>
              <a:rPr lang="ru-RU" sz="3300" i="1" dirty="0"/>
              <a:t>(каждая верно решеная и правильно оформленная </a:t>
            </a:r>
            <a:r>
              <a:rPr lang="ru-RU" sz="3300" i="1"/>
              <a:t>задача максимум по </a:t>
            </a:r>
            <a:r>
              <a:rPr lang="ru-RU" sz="3300" i="1" dirty="0"/>
              <a:t>2 балла)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A20AC0-920E-4E12-B18D-2D71C3F75D25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5181600" cy="49297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№2. Какой путь проедет машина за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dirty="0"/>
                  <a:t> часа, если ее скорость составляет 56 км/ч?</a:t>
                </a:r>
              </a:p>
              <a:p>
                <a:endParaRPr lang="ru-RU" dirty="0"/>
              </a:p>
              <a:p>
                <a:endParaRPr lang="ru-RU" dirty="0"/>
              </a:p>
              <a:p>
                <a:endParaRPr lang="ru-RU" dirty="0"/>
              </a:p>
              <a:p>
                <a:pPr marL="0" indent="0">
                  <a:buNone/>
                </a:pPr>
                <a:r>
                  <a:rPr lang="ru-RU" dirty="0"/>
                  <a:t>№3. Какой путь пройдет человек за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ru-RU" dirty="0"/>
                  <a:t> часа, если его скорость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ru-RU" dirty="0"/>
                  <a:t> км/ч?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A20AC0-920E-4E12-B18D-2D71C3F75D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5181600" cy="4929738"/>
              </a:xfrm>
              <a:blipFill>
                <a:blip r:embed="rId2"/>
                <a:stretch>
                  <a:fillRect l="-2471" t="-1978" r="-3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8A35F61B-C3A0-4516-822B-DEA892DC497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3153747"/>
                <a:ext cx="5181600" cy="302321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/>
                  <a:t>№4. Сколько стоят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/>
                  <a:t>кг печенья, если 1 кг печенья стоит 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</a:rPr>
                      <m:t>14</m:t>
                    </m:r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ru-R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dirty="0" err="1"/>
                  <a:t>руб</a:t>
                </a:r>
                <a:r>
                  <a:rPr lang="ru-RU" dirty="0"/>
                  <a:t>?</a:t>
                </a:r>
              </a:p>
              <a:p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8A35F61B-C3A0-4516-822B-DEA892DC49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3153747"/>
                <a:ext cx="5181600" cy="3023216"/>
              </a:xfrm>
              <a:blipFill>
                <a:blip r:embed="rId3"/>
                <a:stretch>
                  <a:fillRect l="-2471" t="-202" r="-2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33162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107</TotalTime>
  <Words>430</Words>
  <Application>Microsoft Office PowerPoint</Application>
  <PresentationFormat>Широкоэкранный</PresentationFormat>
  <Paragraphs>77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Презентация к уроку математики в 6-ом классе на тему «Умножение обыкновенных дробей» (урок в модульной системе обучения математике по учебнику математики 6 класса А.Г. Мерзляк)</vt:lpstr>
      <vt:lpstr>Устный счет (максимум 10 баллов)</vt:lpstr>
      <vt:lpstr>?  (полное обоснованное рассуждение по одному из заданий максимум 5 баллов)</vt:lpstr>
      <vt:lpstr>!</vt:lpstr>
      <vt:lpstr>Правило (грамотно сформулированное правило  максимум 5 баллов)</vt:lpstr>
      <vt:lpstr>!</vt:lpstr>
      <vt:lpstr>Правило (грамотно сформулированное правило  максимум 5 баллов)</vt:lpstr>
      <vt:lpstr>№1. Вычислите (каждый верно выполненный пример максимум 1 балл)</vt:lpstr>
      <vt:lpstr>Решите задачи (каждая верно решеная и правильно оформленная задача максимум по 2 балла)</vt:lpstr>
      <vt:lpstr>Итоговое оценивание</vt:lpstr>
      <vt:lpstr>Домашнее задание</vt:lpstr>
      <vt:lpstr>Рефлексия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математики в 6-ом классе на тему «Умножение обыкновенной дроби на натуральное число»</dc:title>
  <dc:creator>LENOVO</dc:creator>
  <cp:lastModifiedBy>LENOVO</cp:lastModifiedBy>
  <cp:revision>25</cp:revision>
  <dcterms:created xsi:type="dcterms:W3CDTF">2020-08-26T05:27:13Z</dcterms:created>
  <dcterms:modified xsi:type="dcterms:W3CDTF">2020-08-26T15:05:44Z</dcterms:modified>
</cp:coreProperties>
</file>