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8" r:id="rId3"/>
    <p:sldId id="257" r:id="rId4"/>
    <p:sldId id="259" r:id="rId5"/>
    <p:sldId id="260" r:id="rId6"/>
    <p:sldId id="277" r:id="rId7"/>
    <p:sldId id="262" r:id="rId8"/>
    <p:sldId id="263" r:id="rId9"/>
    <p:sldId id="264" r:id="rId10"/>
    <p:sldId id="261" r:id="rId11"/>
    <p:sldId id="265" r:id="rId12"/>
    <p:sldId id="266" r:id="rId13"/>
    <p:sldId id="268" r:id="rId14"/>
    <p:sldId id="267" r:id="rId15"/>
    <p:sldId id="270" r:id="rId16"/>
    <p:sldId id="269" r:id="rId17"/>
    <p:sldId id="272" r:id="rId18"/>
    <p:sldId id="273" r:id="rId19"/>
    <p:sldId id="274" r:id="rId20"/>
    <p:sldId id="275" r:id="rId21"/>
    <p:sldId id="278" r:id="rId22"/>
    <p:sldId id="276" r:id="rId23"/>
    <p:sldId id="271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15AA07-BA65-4B3B-B249-E8DE7D26FDB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A316AF-EA09-499E-B06B-0DB684FF7C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5B7DCF-CCC3-414D-8865-466FAA83F7E5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A19EB3-79AB-45A2-97B0-B8079DFEC5AE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11%20&#1086;&#1082;&#1090;&#1103;&#1073;&#1088;&#1103;%202016\zvuki-zvonok_budilnika.mp3" TargetMode="Externa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6"/>
            <a:ext cx="8101042" cy="335758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Презентация к уроку</a:t>
            </a:r>
            <a:br>
              <a:rPr lang="ru-RU" dirty="0" smtClean="0"/>
            </a:br>
            <a:r>
              <a:rPr lang="ru-RU" dirty="0" smtClean="0"/>
              <a:t> по </a:t>
            </a:r>
            <a:r>
              <a:rPr lang="ru-RU" dirty="0" smtClean="0"/>
              <a:t>учебному предмету «</a:t>
            </a:r>
            <a:r>
              <a:rPr lang="ru-RU" dirty="0" err="1" smtClean="0"/>
              <a:t>математикА</a:t>
            </a:r>
            <a:r>
              <a:rPr lang="ru-RU" dirty="0" smtClean="0"/>
              <a:t>» во </a:t>
            </a:r>
            <a:r>
              <a:rPr lang="ru-RU" dirty="0" smtClean="0"/>
              <a:t>2 классе </a:t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 smtClean="0"/>
              <a:t>тему: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«Час. Минута</a:t>
            </a:r>
            <a:r>
              <a:rPr lang="ru-RU" dirty="0" smtClean="0"/>
              <a:t>»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32" y="4214818"/>
            <a:ext cx="6400800" cy="1752600"/>
          </a:xfrm>
        </p:spPr>
        <p:txBody>
          <a:bodyPr>
            <a:normAutofit/>
          </a:bodyPr>
          <a:lstStyle/>
          <a:p>
            <a:r>
              <a:rPr lang="ru-RU" sz="2800" dirty="0" err="1" smtClean="0"/>
              <a:t>Ярушина</a:t>
            </a:r>
            <a:r>
              <a:rPr lang="ru-RU" sz="2800" dirty="0" smtClean="0"/>
              <a:t> Галина Владимировна,</a:t>
            </a:r>
          </a:p>
          <a:p>
            <a:r>
              <a:rPr lang="ru-RU" sz="2800" dirty="0" smtClean="0"/>
              <a:t> учитель начальных классов, </a:t>
            </a:r>
          </a:p>
          <a:p>
            <a:r>
              <a:rPr lang="ru-RU" sz="2800" dirty="0" smtClean="0"/>
              <a:t>МБОУ СОШ № 117, г. </a:t>
            </a:r>
            <a:r>
              <a:rPr lang="ru-RU" sz="2800" dirty="0" err="1" smtClean="0"/>
              <a:t>Снежинск</a:t>
            </a:r>
            <a:endParaRPr lang="ru-RU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0100" y="2071678"/>
            <a:ext cx="6929486" cy="2725734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Где находятся самые знаменитые часы России?</a:t>
            </a:r>
            <a:endParaRPr lang="ru-RU" sz="5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0050"/>
          </a:xfrm>
        </p:spPr>
        <p:txBody>
          <a:bodyPr>
            <a:normAutofit fontScale="92500" lnSpcReduction="20000"/>
          </a:bodyPr>
          <a:lstStyle/>
          <a:p>
            <a:pPr eaLnBrk="1" hangingPunct="1"/>
            <a:endParaRPr lang="ru-RU" smtClean="0"/>
          </a:p>
        </p:txBody>
      </p:sp>
      <p:pic>
        <p:nvPicPr>
          <p:cNvPr id="15364" name="Picture 2" descr="&amp;chcy;&amp;acy;&amp;scy;&amp;ycy; &amp;ncy;&amp;acy; &amp;Scy;&amp;pcy;&amp;acy;&amp;scy;&amp;scy;&amp;kcy;&amp;ocy;&amp;jcy; &amp;bcy;&amp;acy;&amp;shcy;&amp;ncy;&amp;iecy;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221455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Две сестрицы друг за другом, </a:t>
            </a:r>
            <a:br>
              <a:rPr lang="ru-RU" sz="3200" b="1" dirty="0" smtClean="0"/>
            </a:br>
            <a:r>
              <a:rPr lang="ru-RU" sz="3200" b="1" dirty="0" smtClean="0"/>
              <a:t>Пробегают круг за кругом.</a:t>
            </a:r>
            <a:br>
              <a:rPr lang="ru-RU" sz="3200" b="1" dirty="0" smtClean="0"/>
            </a:br>
            <a:r>
              <a:rPr lang="ru-RU" sz="3200" b="1" dirty="0" smtClean="0"/>
              <a:t>Коротышка только раз,</a:t>
            </a:r>
            <a:br>
              <a:rPr lang="ru-RU" sz="3200" b="1" dirty="0" smtClean="0"/>
            </a:br>
            <a:r>
              <a:rPr lang="ru-RU" sz="3200" b="1" dirty="0" smtClean="0"/>
              <a:t>Та, что выше, каждый час.</a:t>
            </a:r>
            <a:endParaRPr lang="ru-RU" sz="3200" b="1" dirty="0"/>
          </a:p>
        </p:txBody>
      </p:sp>
      <p:pic>
        <p:nvPicPr>
          <p:cNvPr id="19458" name="Picture 2" descr="C:\Users\123\Desktop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285852" y="2714620"/>
            <a:ext cx="5929354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mobatime.ru/images/stories/dials/zb210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32981" y="1500174"/>
            <a:ext cx="3611019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4282" y="117693"/>
            <a:ext cx="5429288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</a:rPr>
              <a:t>1 час=60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</a:rPr>
              <a:t>мин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</a:rPr>
              <a:t>1 сутки=24 ч</a:t>
            </a:r>
          </a:p>
          <a:p>
            <a:endParaRPr lang="ru-RU" sz="5400" dirty="0" smtClean="0">
              <a:latin typeface="Times New Roman" pitchFamily="18" charset="0"/>
            </a:endParaRPr>
          </a:p>
          <a:p>
            <a:pPr algn="ctr"/>
            <a:r>
              <a:rPr lang="ru-RU" sz="5400" u="sng" dirty="0" smtClean="0">
                <a:solidFill>
                  <a:srgbClr val="0070C0"/>
                </a:solidFill>
                <a:latin typeface="Times New Roman" pitchFamily="18" charset="0"/>
              </a:rPr>
              <a:t>Записывают так:</a:t>
            </a:r>
            <a:r>
              <a:rPr lang="ru-RU" sz="5400" u="sng" dirty="0" smtClean="0">
                <a:latin typeface="Times New Roman" pitchFamily="18" charset="0"/>
              </a:rPr>
              <a:t> </a:t>
            </a:r>
          </a:p>
          <a:p>
            <a:pPr algn="ctr"/>
            <a:r>
              <a:rPr lang="ru-RU" sz="5400" b="1" dirty="0" smtClean="0">
                <a:latin typeface="Times New Roman" pitchFamily="18" charset="0"/>
              </a:rPr>
              <a:t>минута = мин</a:t>
            </a:r>
          </a:p>
          <a:p>
            <a:pPr algn="ctr"/>
            <a:r>
              <a:rPr lang="ru-RU" sz="5400" b="1" dirty="0" smtClean="0">
                <a:latin typeface="Times New Roman" pitchFamily="18" charset="0"/>
              </a:rPr>
              <a:t>час = ч</a:t>
            </a:r>
          </a:p>
          <a:p>
            <a:pPr algn="ctr"/>
            <a:r>
              <a:rPr lang="ru-RU" sz="5400" b="1" dirty="0" smtClean="0">
                <a:latin typeface="Times New Roman" pitchFamily="18" charset="0"/>
              </a:rPr>
              <a:t>сутки = </a:t>
            </a:r>
            <a:r>
              <a:rPr lang="ru-RU" sz="5400" b="1" dirty="0" err="1" smtClean="0">
                <a:latin typeface="Times New Roman" pitchFamily="18" charset="0"/>
              </a:rPr>
              <a:t>сут</a:t>
            </a:r>
            <a:r>
              <a:rPr lang="ru-RU" sz="5400" b="1" dirty="0" smtClean="0">
                <a:latin typeface="Times New Roman" pitchFamily="18" charset="0"/>
              </a:rPr>
              <a:t>. </a:t>
            </a:r>
          </a:p>
          <a:p>
            <a:endParaRPr lang="ru-RU" sz="54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123\Desktop\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2"/>
          <p:cNvSpPr>
            <a:spLocks noGrp="1"/>
          </p:cNvSpPr>
          <p:nvPr>
            <p:ph idx="1"/>
          </p:nvPr>
        </p:nvSpPr>
        <p:spPr>
          <a:xfrm>
            <a:off x="1785938" y="1785938"/>
            <a:ext cx="6900862" cy="43402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smtClean="0"/>
              <a:t>  </a:t>
            </a:r>
            <a:endParaRPr lang="ru-RU" smtClean="0"/>
          </a:p>
        </p:txBody>
      </p:sp>
      <p:pic>
        <p:nvPicPr>
          <p:cNvPr id="7171" name="Объект 3" descr="часы для детей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1428750"/>
            <a:ext cx="4752975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вальная выноска 9"/>
          <p:cNvSpPr/>
          <p:nvPr/>
        </p:nvSpPr>
        <p:spPr>
          <a:xfrm>
            <a:off x="5143500" y="0"/>
            <a:ext cx="3633788" cy="1412875"/>
          </a:xfrm>
          <a:prstGeom prst="wedgeEllipseCallou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A50021"/>
                </a:solidFill>
              </a:rPr>
              <a:t>Все на физминутку</a:t>
            </a:r>
            <a:r>
              <a:rPr lang="ru-RU" dirty="0">
                <a:solidFill>
                  <a:srgbClr val="A50021"/>
                </a:solidFill>
              </a:rPr>
              <a:t>!</a:t>
            </a:r>
          </a:p>
        </p:txBody>
      </p:sp>
      <p:pic>
        <p:nvPicPr>
          <p:cNvPr id="5" name="zvuki-zvonok_budilni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357438" y="2428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57252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Что можно сделать за 1 минуту?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428868"/>
            <a:ext cx="8143932" cy="38576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 - посчитай количество приседаний</a:t>
            </a:r>
          </a:p>
          <a:p>
            <a:pPr algn="ctr">
              <a:buNone/>
            </a:pPr>
            <a:r>
              <a:rPr lang="ru-RU" b="1" dirty="0" smtClean="0"/>
              <a:t> за 1 минуту</a:t>
            </a:r>
          </a:p>
          <a:p>
            <a:pPr algn="ctr">
              <a:buFontTx/>
              <a:buChar char="-"/>
            </a:pPr>
            <a:r>
              <a:rPr lang="ru-RU" b="1" dirty="0" smtClean="0"/>
              <a:t>посчитай количество приседаний </a:t>
            </a:r>
          </a:p>
          <a:p>
            <a:pPr algn="ctr">
              <a:buFontTx/>
              <a:buChar char="-"/>
            </a:pPr>
            <a:r>
              <a:rPr lang="ru-RU" b="1" dirty="0" smtClean="0"/>
              <a:t>за 1 минуту</a:t>
            </a:r>
          </a:p>
          <a:p>
            <a:pPr algn="ctr">
              <a:buNone/>
            </a:pPr>
            <a:r>
              <a:rPr lang="ru-RU" b="1" dirty="0" smtClean="0"/>
              <a:t>- можешь ли ты простоять на 1 ноге целую минуту?</a:t>
            </a:r>
          </a:p>
          <a:p>
            <a:pPr algn="ctr">
              <a:buNone/>
            </a:pPr>
            <a:r>
              <a:rPr lang="ru-RU" b="1" dirty="0" smtClean="0"/>
              <a:t>- можешь ли ты обходиться без воздуха целую минуту?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0"/>
          <p:cNvSpPr>
            <a:spLocks noGrp="1"/>
          </p:cNvSpPr>
          <p:nvPr>
            <p:ph type="ctrTitle"/>
          </p:nvPr>
        </p:nvSpPr>
        <p:spPr>
          <a:xfrm>
            <a:off x="642910" y="1643050"/>
            <a:ext cx="8286776" cy="500063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4 часа 10 минут</a:t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>7 часов 25 минут</a:t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>9 часов 05 минут</a:t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>6 часов 45 минут</a:t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>10 часов 20 минут</a:t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>2 часа 55 минут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85852" y="357166"/>
            <a:ext cx="7858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Покажи данное время</a:t>
            </a:r>
          </a:p>
          <a:p>
            <a:pPr algn="ctr"/>
            <a:r>
              <a:rPr lang="ru-RU" sz="36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на модели часов</a:t>
            </a:r>
            <a:endParaRPr lang="ru-RU" sz="3600" b="1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0"/>
          <p:cNvSpPr>
            <a:spLocks noGrp="1"/>
          </p:cNvSpPr>
          <p:nvPr>
            <p:ph type="ctrTitle"/>
          </p:nvPr>
        </p:nvSpPr>
        <p:spPr>
          <a:xfrm>
            <a:off x="1571625" y="2130425"/>
            <a:ext cx="7429500" cy="14700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6387" name="Picture 4" descr="C:\Users\DNS\Desktop\задание 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4313"/>
            <a:ext cx="8643966" cy="364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1" descr="часы для дете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86188"/>
            <a:ext cx="300037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000" b="1" dirty="0" smtClean="0">
                <a:solidFill>
                  <a:srgbClr val="A50021"/>
                </a:solidFill>
              </a:rPr>
              <a:t>Проверь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357158" y="2143116"/>
            <a:ext cx="8072494" cy="2857520"/>
          </a:xfrm>
        </p:spPr>
        <p:txBody>
          <a:bodyPr>
            <a:normAutofit fontScale="92500"/>
          </a:bodyPr>
          <a:lstStyle/>
          <a:p>
            <a:pPr eaLnBrk="1" hangingPunct="1">
              <a:buFontTx/>
              <a:buNone/>
            </a:pPr>
            <a:endParaRPr lang="ru-RU" b="1" dirty="0" smtClean="0"/>
          </a:p>
          <a:p>
            <a:pPr eaLnBrk="1" hangingPunct="1">
              <a:buFontTx/>
              <a:buNone/>
            </a:pPr>
            <a:r>
              <a:rPr lang="ru-RU" sz="3600" b="1" dirty="0" smtClean="0"/>
              <a:t>1)30-10=20(мин.)-заняла вторая партия</a:t>
            </a:r>
          </a:p>
          <a:p>
            <a:pPr eaLnBrk="1" hangingPunct="1">
              <a:buFontTx/>
              <a:buNone/>
            </a:pPr>
            <a:r>
              <a:rPr lang="ru-RU" sz="3600" b="1" dirty="0" smtClean="0"/>
              <a:t>2)30+20=50(мин.)</a:t>
            </a:r>
          </a:p>
          <a:p>
            <a:pPr eaLnBrk="1" hangingPunct="1">
              <a:buFontTx/>
              <a:buNone/>
            </a:pPr>
            <a:r>
              <a:rPr lang="ru-RU" sz="3600" b="1" dirty="0" smtClean="0"/>
              <a:t>Ответ: 50 минут заняли обе партии.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Разминка для ума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Половину числа груш взяли для компота. Сколько груш осталось в корзине , если компот сварили из 14 груш?</a:t>
            </a:r>
          </a:p>
          <a:p>
            <a:r>
              <a:rPr lang="ru-RU" dirty="0" smtClean="0"/>
              <a:t>Змей Горыныч приказал кузнецу сделать для его дворца 3 замка и к каждому замку 3 ключа – медный, серебряный, золотой. Сколько ключей должен сделать кузнец?</a:t>
            </a:r>
            <a:endParaRPr lang="ru-RU" dirty="0"/>
          </a:p>
        </p:txBody>
      </p:sp>
      <p:pic>
        <p:nvPicPr>
          <p:cNvPr id="3073" name="Picture 1" descr="C:\Users\123\Desktop\eda-grushi-boke-korzinka-1222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4572008"/>
            <a:ext cx="5000660" cy="19086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7" y="857232"/>
          <a:ext cx="9072593" cy="6000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7679"/>
                <a:gridCol w="2967679"/>
                <a:gridCol w="3137235"/>
              </a:tblGrid>
              <a:tr h="128850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Добросовестный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Внимательный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Наблюдательный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12267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Какое время покажут часы через 10 мин, если сейчас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1час 25 мин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часа 55 мин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 часов 40 мин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Самолет летит из Москвы в Санкт-Петербург 1 час, а обратно 60 мин. На сколько больше времени он затрачивает на обратный путь?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8448" name="Picture 2" descr="врем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3071809"/>
            <a:ext cx="1428760" cy="148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9" name="Прямоугольник 8"/>
          <p:cNvSpPr>
            <a:spLocks noChangeArrowheads="1"/>
          </p:cNvSpPr>
          <p:nvPr/>
        </p:nvSpPr>
        <p:spPr bwMode="auto">
          <a:xfrm>
            <a:off x="6286512" y="4786322"/>
            <a:ext cx="2286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</a:rPr>
              <a:t>Узнай какое время показывают часы.</a:t>
            </a:r>
            <a:endParaRPr lang="ru-RU" sz="2400" b="1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14290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Оцени себя! Какой ты?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39431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Проверь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71407" y="1571612"/>
          <a:ext cx="9072593" cy="3857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7679"/>
                <a:gridCol w="2967679"/>
                <a:gridCol w="3137235"/>
              </a:tblGrid>
              <a:tr h="82832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Добросовестный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Внимательный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Наблюдательный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029327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1час 35 мин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часа 5 мин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 часов 50 мин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Одинаковое время</a:t>
                      </a:r>
                      <a:r>
                        <a:rPr lang="ru-RU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затрачивает самолет,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т.к. 1 </a:t>
                      </a:r>
                      <a:r>
                        <a:rPr lang="ru-RU" sz="2400" b="1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ч=</a:t>
                      </a:r>
                      <a:r>
                        <a:rPr lang="ru-RU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60 мин</a:t>
                      </a:r>
                      <a:endParaRPr lang="ru-RU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6 часов 10 минут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Содержимое 3" descr="5592baab70e01868945de62fe59a3d9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2857500"/>
            <a:ext cx="2786063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214810" y="3357562"/>
            <a:ext cx="4500594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Береги свое и чужое время!</a:t>
            </a:r>
          </a:p>
        </p:txBody>
      </p:sp>
      <p:pic>
        <p:nvPicPr>
          <p:cNvPr id="20484" name="Рисунок 1" descr="часы для дете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214313"/>
            <a:ext cx="3214687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C:\Users\123\Desktop\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C:\Users\123\Desktop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Содержимое 3" descr="5592baab70e01868945de62fe59a3d9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496"/>
            <a:ext cx="2786063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786182" y="3357562"/>
            <a:ext cx="4500594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Береги свое и чужое время!</a:t>
            </a:r>
          </a:p>
        </p:txBody>
      </p:sp>
      <p:pic>
        <p:nvPicPr>
          <p:cNvPr id="20484" name="Рисунок 1" descr="часы для дете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85728"/>
            <a:ext cx="3214687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358114" cy="820122"/>
          </a:xfrm>
        </p:spPr>
        <p:txBody>
          <a:bodyPr/>
          <a:lstStyle/>
          <a:p>
            <a:pPr algn="ctr"/>
            <a:r>
              <a:rPr lang="ru-RU" dirty="0" smtClean="0"/>
              <a:t>Отгадайте загадки: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5400684" cy="4786346"/>
          </a:xfrm>
        </p:spPr>
        <p:txBody>
          <a:bodyPr/>
          <a:lstStyle/>
          <a:p>
            <a:pPr algn="ctr"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b="1" dirty="0" smtClean="0"/>
              <a:t>На первую ступеньку </a:t>
            </a:r>
          </a:p>
          <a:p>
            <a:pPr algn="ctr">
              <a:buNone/>
            </a:pPr>
            <a:r>
              <a:rPr lang="ru-RU" b="1" dirty="0" smtClean="0"/>
              <a:t>Встал парень молодой, </a:t>
            </a:r>
          </a:p>
          <a:p>
            <a:pPr algn="ctr">
              <a:buNone/>
            </a:pPr>
            <a:r>
              <a:rPr lang="ru-RU" b="1" dirty="0" smtClean="0"/>
              <a:t>К двенадцатой ступеньке </a:t>
            </a:r>
          </a:p>
          <a:p>
            <a:pPr algn="ctr">
              <a:buNone/>
            </a:pPr>
            <a:r>
              <a:rPr lang="ru-RU" b="1" dirty="0" smtClean="0"/>
              <a:t>Пришел старик седой.</a:t>
            </a:r>
          </a:p>
          <a:p>
            <a:pPr algn="ctr">
              <a:buFont typeface="Wingdings" pitchFamily="2" charset="2"/>
              <a:buChar char="ü"/>
            </a:pPr>
            <a:endParaRPr lang="ru-RU" b="1" dirty="0" smtClean="0"/>
          </a:p>
          <a:p>
            <a:pPr algn="ctr">
              <a:buFont typeface="Wingdings" pitchFamily="2" charset="2"/>
              <a:buChar char="ü"/>
            </a:pPr>
            <a:endParaRPr lang="ru-RU" b="1" dirty="0" smtClean="0"/>
          </a:p>
          <a:p>
            <a:pPr algn="ctr">
              <a:buFont typeface="Wingdings" pitchFamily="2" charset="2"/>
              <a:buChar char="ü"/>
            </a:pPr>
            <a:r>
              <a:rPr lang="ru-RU" b="1" dirty="0" smtClean="0"/>
              <a:t>12 братьев разно называются</a:t>
            </a:r>
          </a:p>
          <a:p>
            <a:pPr algn="ctr">
              <a:buNone/>
            </a:pPr>
            <a:r>
              <a:rPr lang="ru-RU" b="1" dirty="0" smtClean="0"/>
              <a:t>И разными делами занимаются.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Font typeface="Wingdings" pitchFamily="2" charset="2"/>
              <a:buChar char="ü"/>
            </a:pPr>
            <a:endParaRPr lang="ru-RU" dirty="0"/>
          </a:p>
        </p:txBody>
      </p:sp>
      <p:pic>
        <p:nvPicPr>
          <p:cNvPr id="4099" name="Picture 3" descr="C:\Users\123\Desktop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1785926"/>
            <a:ext cx="3071802" cy="2918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7239000" cy="1143000"/>
          </a:xfrm>
        </p:spPr>
        <p:txBody>
          <a:bodyPr/>
          <a:lstStyle/>
          <a:p>
            <a:pPr algn="ctr"/>
            <a:r>
              <a:rPr lang="ru-RU" dirty="0" smtClean="0"/>
              <a:t>Отгадайте загадки: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785926"/>
            <a:ext cx="6357982" cy="4669810"/>
          </a:xfrm>
        </p:spPr>
        <p:txBody>
          <a:bodyPr>
            <a:normAutofit/>
          </a:bodyPr>
          <a:lstStyle/>
          <a:p>
            <a:pPr lvl="5" algn="ctr">
              <a:buFont typeface="Wingdings" pitchFamily="2" charset="2"/>
              <a:buChar char="ü"/>
            </a:pPr>
            <a:r>
              <a:rPr lang="ru-RU" sz="3200" b="1" dirty="0" smtClean="0">
                <a:solidFill>
                  <a:schemeClr val="tx1"/>
                </a:solidFill>
              </a:rPr>
              <a:t>Братьев этих ровно 7,</a:t>
            </a:r>
          </a:p>
          <a:p>
            <a:pPr algn="ctr">
              <a:buNone/>
            </a:pPr>
            <a:r>
              <a:rPr lang="ru-RU" sz="3200" b="1" dirty="0" smtClean="0"/>
              <a:t>Вам они известны всем.</a:t>
            </a:r>
          </a:p>
          <a:p>
            <a:pPr algn="ctr">
              <a:buNone/>
            </a:pPr>
            <a:r>
              <a:rPr lang="ru-RU" sz="3200" b="1" dirty="0" smtClean="0"/>
              <a:t>Каждую неделю кругом</a:t>
            </a:r>
          </a:p>
          <a:p>
            <a:pPr algn="ctr">
              <a:buNone/>
            </a:pPr>
            <a:r>
              <a:rPr lang="ru-RU" sz="3200" b="1" dirty="0" smtClean="0"/>
              <a:t>Ходят братья друг за другом.</a:t>
            </a:r>
          </a:p>
          <a:p>
            <a:pPr algn="ctr">
              <a:buNone/>
            </a:pPr>
            <a:r>
              <a:rPr lang="ru-RU" sz="3200" b="1" dirty="0" smtClean="0"/>
              <a:t>Попрощается последний – </a:t>
            </a:r>
          </a:p>
          <a:p>
            <a:pPr algn="ctr">
              <a:buNone/>
            </a:pPr>
            <a:r>
              <a:rPr lang="ru-RU" sz="3200" b="1" dirty="0" smtClean="0"/>
              <a:t>Появляется передний.</a:t>
            </a:r>
            <a:endParaRPr lang="ru-RU" sz="3200" b="1" dirty="0"/>
          </a:p>
        </p:txBody>
      </p:sp>
      <p:pic>
        <p:nvPicPr>
          <p:cNvPr id="2049" name="Picture 1" descr="C:\Users\123\Desktop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8243" y="1928802"/>
            <a:ext cx="2785757" cy="33718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000108"/>
            <a:ext cx="8472518" cy="3286148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Для измерения времени используют </a:t>
            </a:r>
            <a:br>
              <a:rPr lang="ru-RU" sz="4400" dirty="0" smtClean="0"/>
            </a:br>
            <a:r>
              <a:rPr lang="ru-RU" sz="4400" dirty="0" smtClean="0"/>
              <a:t>специальные приборы – часы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000636"/>
            <a:ext cx="9001156" cy="1285884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1026" name="AutoShape 2" descr="https://fs01.urokimatematiki.ru/e/001c47-00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123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14300"/>
          </a:xfrm>
        </p:spPr>
        <p:txBody>
          <a:bodyPr>
            <a:normAutofit fontScale="25000" lnSpcReduction="20000"/>
          </a:bodyPr>
          <a:lstStyle/>
          <a:p>
            <a:pPr eaLnBrk="1" hangingPunct="1"/>
            <a:endParaRPr lang="ru-RU" smtClean="0"/>
          </a:p>
        </p:txBody>
      </p:sp>
      <p:pic>
        <p:nvPicPr>
          <p:cNvPr id="12292" name="Picture 2" descr="&amp;Scy; &amp;ocy; &amp;lcy; &amp;ncy; &amp;iecy; &amp;chcy; &amp;ncy; &amp;ycy; &amp;iecy; &amp;chcy; &amp;acy; &amp;scy; &amp;ycy;. &amp;Pcy;&amp;iecy;&amp;rcy;&amp;vcy;&amp;ycy;&amp;jcy; &amp;pcy;&amp;rcy;&amp;ocy;&amp;scy;&amp;tcy;&amp;iecy;&amp;jcy;&amp;shcy;&amp;icy;&amp;jcy; &amp;pcy;&amp;rcy;&amp;icy;&amp;bcy;&amp;ocy;&amp;rcy; &amp;dcy;&amp;lcy;&amp;yacy; &amp;icy;&amp;zcy;&amp;mcy;&amp;iecy;&amp;rcy;&amp;iecy;&amp;ncy;&amp;icy;&amp;yacy; &amp;vcy;&amp;rcy;&amp;iecy;&amp;mcy;&amp;iecy;&amp;ncy;&amp;icy; — &amp;scy;&amp;ocy;&amp;lcy;&amp;ncy;&amp;iecy;&amp;chcy;&amp;ncy;&amp;ycy;&amp;iecy; &amp;chcy;&amp;acy;&amp;scy;&amp;ycy; — &amp;bcy;&amp;ycy;&amp;lcy; &amp;icy;&amp;zcy;&amp;ocy;&amp;bcy;&amp;rcy;&amp;iecy;&amp;tcy;&amp;iecy;&amp;ncy; &amp;vcy;&amp;acy;&amp;vcy;&amp;icy;&amp;lcy;&amp;ocy;&amp;ncy;&amp;yacy;&amp;ncy;&amp;acy;&amp;mcy;&amp;icy; &amp;pcy;&amp;rcy;&amp;icy;&amp;mcy;&amp;iecy;&amp;rcy;&amp;ncy;&amp;ocy; 3,5 &amp;tcy;&amp;ycy;&amp;scy;&amp;yacy;&amp;chcy;&amp;icy; &amp;lcy;&amp;iecy;&amp;tcy; &amp;ncy;&amp;acy;&amp;zcy;&amp;acy;&amp;dcy;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57175"/>
          </a:xfrm>
        </p:spPr>
        <p:txBody>
          <a:bodyPr>
            <a:normAutofit fontScale="47500" lnSpcReduction="20000"/>
          </a:bodyPr>
          <a:lstStyle/>
          <a:p>
            <a:pPr eaLnBrk="1" hangingPunct="1"/>
            <a:endParaRPr lang="ru-RU" smtClean="0"/>
          </a:p>
        </p:txBody>
      </p:sp>
      <p:pic>
        <p:nvPicPr>
          <p:cNvPr id="14340" name="Picture 2" descr="&amp;Pcy; &amp;iecy; &amp;scy; &amp;ocy; &amp;chcy; &amp;ncy; &amp;ycy; &amp;iecy; &amp;chcy; &amp;acy; &amp;scy; &amp;ycy;. &amp;Pcy;&amp;iecy;&amp;scy;&amp;ocy;&amp;chcy;&amp;ncy;&amp;ycy;&amp;iecy; &amp;chcy;&amp;acy;&amp;scy;&amp;ycy; - &amp;ocy;&amp;dcy;&amp;icy;&amp;ncy; &amp;icy;&amp;zcy;. &amp;scy;&amp;acy;&amp;mcy;&amp;ycy;&amp;khcy; &amp;dcy;&amp;rcy;&amp;iecy;&amp;vcy;&amp;ncy;&amp;icy;&amp;khcy; &amp;pcy;&amp;rcy;&amp;icy;&amp;bcy;&amp;ocy;&amp;rcy;&amp;ocy;&amp;vcy; &amp;dcy;&amp;lcy;&amp;yacy; &amp;ocy;&amp;pcy;&amp;rcy;&amp;iecy;&amp;dcy;&amp;iecy;&amp;lcy;&amp;iecy;&amp;ncy;&amp;icy;&amp;yacy; &amp;vcy;&amp;rcy;&amp;iecy;&amp;mcy;&amp;iecy;&amp;ncy;&amp;icy;. &amp;Ocy;&amp;ncy;&amp;icy; &amp;scy;&amp;ocy;&amp;scy;&amp;tcy;&amp;ocy;&amp;yacy;&amp;tcy; &amp;icy;&amp;zcy; &amp;dcy;&amp;vcy;&amp;ucy;&amp;khcy; &amp;gcy;&amp;rcy;&amp;ucy;&amp;shcy;&amp;iecy;&amp;vcy;&amp;icy;&amp;dcy;&amp;ncy;&amp;ycy;&amp;khcy; &amp;iecy;&amp;mcy;&amp;kcy;&amp;ocy;&amp;scy;&amp;tcy;&amp;iecy;&amp;jcy;, &amp;scy;&amp;ocy;&amp;iecy;&amp;dcy;&amp;icy;&amp;ncy;&amp;iecy;&amp;ncy;&amp;ncy;&amp;ycy;&amp;khcy; &amp;mcy;&amp;iecy;&amp;zhcy;&amp;dcy;&amp;ucy; &amp;scy;&amp;ocy;&amp;bcy;&amp;ocy;&amp;jcy;&amp;ucy;&amp;zcy;&amp;kcy;&amp;icy;&amp;mcy;&amp;icy; &amp;kcy;&amp;ocy;&amp;ncy;&amp;tscy;&amp;acy;&amp;mcy;&amp;icy;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28613"/>
          </a:xfrm>
        </p:spPr>
        <p:txBody>
          <a:bodyPr>
            <a:normAutofit fontScale="70000" lnSpcReduction="20000"/>
          </a:bodyPr>
          <a:lstStyle/>
          <a:p>
            <a:pPr eaLnBrk="1" hangingPunct="1"/>
            <a:endParaRPr lang="ru-RU" smtClean="0"/>
          </a:p>
        </p:txBody>
      </p:sp>
      <p:pic>
        <p:nvPicPr>
          <p:cNvPr id="13316" name="Picture 2" descr="&amp;Vcy; &amp;ocy; &amp;dcy; &amp;yacy; &amp;ncy; &amp;ycy; &amp;iecy; &amp;chcy; &amp;acy; &amp;scy; &amp;ycy;. &amp;Ncy;&amp;acy;&amp;rcy;&amp;yacy;&amp;dcy;&amp;ucy; &amp;scy; &amp;scy;&amp;ocy;&amp;lcy;&amp;ncy;&amp;iecy;&amp;chcy;&amp;ncy;&amp;ycy;&amp;mcy;&amp;icy; &amp;chcy;&amp;acy;&amp;scy;&amp;acy;&amp;mcy;&amp;icy; &amp;ucy;&amp;zhcy;&amp;iecy; &amp;vcy;&amp;ocy; 2-&amp;mcy; &amp;icy; 1-&amp;mcy; &amp;tcy;&amp;ycy;&amp;scy;. &amp;dcy;&amp;ocy; &amp;ncy;. &amp;ecy;. &amp;vcy; &amp;Icy;&amp;ncy;&amp;dcy;&amp;icy;&amp;icy;, &amp;IEcy;&amp;gcy;&amp;icy;&amp;pcy;&amp;tcy;&amp;iecy;, &amp;Kcy;&amp;icy;&amp;tcy;&amp;acy;&amp;iecy; &amp;icy; &amp;Gcy;&amp;rcy;&amp;iecy;&amp;tscy;&amp;icy;&amp;icy; &amp;scy;&amp;tcy;&amp;rcy;&amp;ocy;&amp;icy;&amp;lcy;&amp;icy;&amp;scy;&amp;softcy; &amp;vcy;&amp;ocy;&amp;dcy;&amp;yacy;&amp;ncy;&amp;ycy;&amp;iecy; &amp;chcy;&amp;acy;&amp;scy;&amp;ycy;, &amp;kcy;&amp;ocy;&amp;tcy;&amp;ocy;&amp;rcy;&amp;ycy;&amp;iecy; &amp;pcy;&amp;ocy;&amp;kcy;&amp;acy;&amp;zcy;&amp;ycy;&amp;vcy;&amp;acy;&amp;lcy;&amp;icy; &amp;vcy;&amp;rcy;&amp;iecy;&amp;mcy;&amp;yacy; &amp;icy; &amp;dcy;&amp;ncy;&amp;iocy;&amp;mcy;, &amp;icy; &amp;ncy;&amp;ocy;&amp;chcy;&amp;softcy;&amp;yucy;. &amp;Vcy; &amp;Vcy;&amp;acy;&amp;vcy;&amp;icy;&amp;lcy;&amp;ocy;&amp;ncy;&amp;iecy; &amp;tcy;&amp;acy;&amp;kcy;&amp;icy;&amp;iecy; &amp;chcy;&amp;acy;&amp;scy;&amp;ycy; &amp;bcy;&amp;ycy;&amp;lcy;&amp;icy; &amp;vcy; &amp;khcy;&amp;ocy;&amp;dcy;&amp;ucy; &amp;iecy;&amp;shchcy;&amp;iecy; 2050 &amp;lcy;&amp;iecy;&amp;tcy; &amp;tcy;&amp;ocy;&amp;mcy;&amp;ucy; &amp;ncy;&amp;acy;&amp;zcy;&amp;acy;&amp;dcy;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89</TotalTime>
  <Words>344</Words>
  <PresentationFormat>Экран (4:3)</PresentationFormat>
  <Paragraphs>74</Paragraphs>
  <Slides>24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Изящная</vt:lpstr>
      <vt:lpstr>Презентация к уроку  по учебному предмету «математикА» во 2 классе  на тему:   «Час. Минута» </vt:lpstr>
      <vt:lpstr>Разминка для ума</vt:lpstr>
      <vt:lpstr>Отгадайте загадки:</vt:lpstr>
      <vt:lpstr>Отгадайте загадки:</vt:lpstr>
      <vt:lpstr>Для измерения времени используют  специальные приборы – часы</vt:lpstr>
      <vt:lpstr>Слайд 6</vt:lpstr>
      <vt:lpstr>Слайд 7</vt:lpstr>
      <vt:lpstr>Слайд 8</vt:lpstr>
      <vt:lpstr>Слайд 9</vt:lpstr>
      <vt:lpstr>Где находятся самые знаменитые часы России?</vt:lpstr>
      <vt:lpstr>Слайд 11</vt:lpstr>
      <vt:lpstr>Две сестрицы друг за другом,  Пробегают круг за кругом. Коротышка только раз, Та, что выше, каждый час.</vt:lpstr>
      <vt:lpstr>Слайд 13</vt:lpstr>
      <vt:lpstr>Слайд 14</vt:lpstr>
      <vt:lpstr>Слайд 15</vt:lpstr>
      <vt:lpstr>Что можно сделать за 1 минуту?</vt:lpstr>
      <vt:lpstr>4 часа 10 минут 7 часов 25 минут 9 часов 05 минут 6 часов 45 минут 10 часов 20 минут 2 часа 55 минут</vt:lpstr>
      <vt:lpstr>Слайд 18</vt:lpstr>
      <vt:lpstr>Проверь</vt:lpstr>
      <vt:lpstr>Слайд 20</vt:lpstr>
      <vt:lpstr>Проверь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по математике во 2 классе на тему  «Час. Минута»</dc:title>
  <dc:creator>Галина</dc:creator>
  <cp:lastModifiedBy>Teacher</cp:lastModifiedBy>
  <cp:revision>22</cp:revision>
  <dcterms:created xsi:type="dcterms:W3CDTF">2019-03-24T16:21:23Z</dcterms:created>
  <dcterms:modified xsi:type="dcterms:W3CDTF">2019-03-27T05:04:07Z</dcterms:modified>
</cp:coreProperties>
</file>