
<file path=[Content_Types].xml><?xml version="1.0" encoding="utf-8"?>
<Types xmlns="http://schemas.openxmlformats.org/package/2006/content-types">
  <Default Extension="png" ContentType="image/png"/>
  <Default Extension="jpeg" ContentType="image/jpeg"/>
  <Default Extension="m4a" ContentType="audio/unknown"/>
  <Default Extension="rels" ContentType="application/vnd.openxmlformats-package.relationships+xml"/>
  <Default Extension="xml" ContentType="application/xml"/>
  <Default Extension="wdp" ContentType="image/vnd.ms-photo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83" r:id="rId3"/>
    <p:sldId id="258" r:id="rId4"/>
    <p:sldId id="259" r:id="rId5"/>
    <p:sldId id="274" r:id="rId6"/>
    <p:sldId id="285" r:id="rId7"/>
    <p:sldId id="260" r:id="rId8"/>
    <p:sldId id="284" r:id="rId9"/>
    <p:sldId id="275" r:id="rId10"/>
    <p:sldId id="262" r:id="rId11"/>
    <p:sldId id="263" r:id="rId12"/>
    <p:sldId id="269" r:id="rId13"/>
    <p:sldId id="276" r:id="rId14"/>
    <p:sldId id="270" r:id="rId15"/>
    <p:sldId id="278" r:id="rId16"/>
    <p:sldId id="271" r:id="rId17"/>
    <p:sldId id="279" r:id="rId18"/>
    <p:sldId id="272" r:id="rId19"/>
    <p:sldId id="277" r:id="rId20"/>
    <p:sldId id="273" r:id="rId21"/>
    <p:sldId id="280" r:id="rId22"/>
    <p:sldId id="281" r:id="rId23"/>
    <p:sldId id="282" r:id="rId24"/>
    <p:sldId id="257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5475" autoAdjust="0"/>
  </p:normalViewPr>
  <p:slideViewPr>
    <p:cSldViewPr>
      <p:cViewPr varScale="1">
        <p:scale>
          <a:sx n="66" d="100"/>
          <a:sy n="66" d="100"/>
        </p:scale>
        <p:origin x="-142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D32AC2-F6C9-492E-835A-1A801AB6C467}" type="datetimeFigureOut">
              <a:rPr lang="ru-RU" smtClean="0"/>
              <a:t>18.04.2021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1CCAF9-C3BC-4CBF-A857-317264C02E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62259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BD6DCB-3DDD-4587-A74D-1B4E8804FA65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19614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CCAF9-C3BC-4CBF-A857-317264C02E58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1170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BE63C-D7A2-4530-82E6-E3DE65D04594}" type="datetimeFigureOut">
              <a:rPr lang="ru-RU" smtClean="0"/>
              <a:t>18.04.2021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CA7F5-FCE6-4B48-916D-8BB5E2EA24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84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BE63C-D7A2-4530-82E6-E3DE65D04594}" type="datetimeFigureOut">
              <a:rPr lang="ru-RU" smtClean="0"/>
              <a:t>18.04.2021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CA7F5-FCE6-4B48-916D-8BB5E2EA24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7487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BE63C-D7A2-4530-82E6-E3DE65D04594}" type="datetimeFigureOut">
              <a:rPr lang="ru-RU" smtClean="0"/>
              <a:t>18.04.2021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CA7F5-FCE6-4B48-916D-8BB5E2EA24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1968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457200" y="1600200"/>
            <a:ext cx="4038600" cy="4525963"/>
          </a:xfrm>
        </p:spPr>
        <p:txBody>
          <a:bodyPr rtlCol="0">
            <a:normAutofit/>
          </a:bodyPr>
          <a:lstStyle/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657E05-1F20-4715-A20C-E148A47D64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2278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BE63C-D7A2-4530-82E6-E3DE65D04594}" type="datetimeFigureOut">
              <a:rPr lang="ru-RU" smtClean="0"/>
              <a:t>18.04.2021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CA7F5-FCE6-4B48-916D-8BB5E2EA24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5976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BE63C-D7A2-4530-82E6-E3DE65D04594}" type="datetimeFigureOut">
              <a:rPr lang="ru-RU" smtClean="0"/>
              <a:t>18.04.2021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CA7F5-FCE6-4B48-916D-8BB5E2EA24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1328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BE63C-D7A2-4530-82E6-E3DE65D04594}" type="datetimeFigureOut">
              <a:rPr lang="ru-RU" smtClean="0"/>
              <a:t>18.04.2021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CA7F5-FCE6-4B48-916D-8BB5E2EA24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9527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BE63C-D7A2-4530-82E6-E3DE65D04594}" type="datetimeFigureOut">
              <a:rPr lang="ru-RU" smtClean="0"/>
              <a:t>18.04.2021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CA7F5-FCE6-4B48-916D-8BB5E2EA24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6105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BE63C-D7A2-4530-82E6-E3DE65D04594}" type="datetimeFigureOut">
              <a:rPr lang="ru-RU" smtClean="0"/>
              <a:t>18.04.2021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CA7F5-FCE6-4B48-916D-8BB5E2EA24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1309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BE63C-D7A2-4530-82E6-E3DE65D04594}" type="datetimeFigureOut">
              <a:rPr lang="ru-RU" smtClean="0"/>
              <a:t>18.04.2021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CA7F5-FCE6-4B48-916D-8BB5E2EA24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7490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BE63C-D7A2-4530-82E6-E3DE65D04594}" type="datetimeFigureOut">
              <a:rPr lang="ru-RU" smtClean="0"/>
              <a:t>18.04.2021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CA7F5-FCE6-4B48-916D-8BB5E2EA24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2807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BE63C-D7A2-4530-82E6-E3DE65D04594}" type="datetimeFigureOut">
              <a:rPr lang="ru-RU" smtClean="0"/>
              <a:t>18.04.2021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CA7F5-FCE6-4B48-916D-8BB5E2EA24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8496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5BE63C-D7A2-4530-82E6-E3DE65D04594}" type="datetimeFigureOut">
              <a:rPr lang="ru-RU" smtClean="0"/>
              <a:t>18.04.2021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CA7F5-FCE6-4B48-916D-8BB5E2EA24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0221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13" Type="http://schemas.openxmlformats.org/officeDocument/2006/relationships/image" Target="../media/image27.jpeg"/><Relationship Id="rId18" Type="http://schemas.openxmlformats.org/officeDocument/2006/relationships/image" Target="../media/image3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12" Type="http://schemas.openxmlformats.org/officeDocument/2006/relationships/image" Target="../media/image26.jpeg"/><Relationship Id="rId17" Type="http://schemas.openxmlformats.org/officeDocument/2006/relationships/image" Target="../media/image31.jpeg"/><Relationship Id="rId2" Type="http://schemas.openxmlformats.org/officeDocument/2006/relationships/image" Target="../media/image16.jpeg"/><Relationship Id="rId16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11" Type="http://schemas.openxmlformats.org/officeDocument/2006/relationships/image" Target="../media/image25.jpeg"/><Relationship Id="rId5" Type="http://schemas.openxmlformats.org/officeDocument/2006/relationships/image" Target="../media/image19.jpeg"/><Relationship Id="rId15" Type="http://schemas.openxmlformats.org/officeDocument/2006/relationships/image" Target="../media/image29.jpeg"/><Relationship Id="rId10" Type="http://schemas.openxmlformats.org/officeDocument/2006/relationships/image" Target="../media/image24.jpeg"/><Relationship Id="rId19" Type="http://schemas.openxmlformats.org/officeDocument/2006/relationships/image" Target="../media/image33.jpeg"/><Relationship Id="rId4" Type="http://schemas.openxmlformats.org/officeDocument/2006/relationships/image" Target="../media/image18.jpeg"/><Relationship Id="rId9" Type="http://schemas.openxmlformats.org/officeDocument/2006/relationships/image" Target="../media/image23.jpeg"/><Relationship Id="rId1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13" Type="http://schemas.openxmlformats.org/officeDocument/2006/relationships/image" Target="../media/image39.png"/><Relationship Id="rId3" Type="http://schemas.openxmlformats.org/officeDocument/2006/relationships/image" Target="../media/image35.png"/><Relationship Id="rId7" Type="http://schemas.openxmlformats.org/officeDocument/2006/relationships/slide" Target="slide22.xml"/><Relationship Id="rId12" Type="http://schemas.openxmlformats.org/officeDocument/2006/relationships/slide" Target="slide20.xml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11" Type="http://schemas.openxmlformats.org/officeDocument/2006/relationships/image" Target="../media/image38.png"/><Relationship Id="rId5" Type="http://schemas.openxmlformats.org/officeDocument/2006/relationships/slide" Target="slide12.xml"/><Relationship Id="rId15" Type="http://schemas.openxmlformats.org/officeDocument/2006/relationships/image" Target="../media/image40.png"/><Relationship Id="rId10" Type="http://schemas.openxmlformats.org/officeDocument/2006/relationships/slide" Target="slide18.xml"/><Relationship Id="rId4" Type="http://schemas.microsoft.com/office/2007/relationships/hdphoto" Target="../media/hdphoto5.wdp"/><Relationship Id="rId9" Type="http://schemas.openxmlformats.org/officeDocument/2006/relationships/image" Target="../media/image37.png"/><Relationship Id="rId14" Type="http://schemas.openxmlformats.org/officeDocument/2006/relationships/slide" Target="slide1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4.jpeg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43.jpeg"/><Relationship Id="rId5" Type="http://schemas.openxmlformats.org/officeDocument/2006/relationships/image" Target="../media/image42.png"/><Relationship Id="rId10" Type="http://schemas.openxmlformats.org/officeDocument/2006/relationships/image" Target="../media/image47.png"/><Relationship Id="rId4" Type="http://schemas.openxmlformats.org/officeDocument/2006/relationships/image" Target="../media/image41.png"/><Relationship Id="rId9" Type="http://schemas.openxmlformats.org/officeDocument/2006/relationships/image" Target="../media/image4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7" Type="http://schemas.openxmlformats.org/officeDocument/2006/relationships/image" Target="../media/image5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5" Type="http://schemas.openxmlformats.org/officeDocument/2006/relationships/image" Target="../media/image50.png"/><Relationship Id="rId4" Type="http://schemas.openxmlformats.org/officeDocument/2006/relationships/image" Target="../media/image49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5.jpeg"/><Relationship Id="rId12" Type="http://schemas.openxmlformats.org/officeDocument/2006/relationships/image" Target="../media/image60.png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54.jpeg"/><Relationship Id="rId11" Type="http://schemas.openxmlformats.org/officeDocument/2006/relationships/image" Target="../media/image59.png"/><Relationship Id="rId5" Type="http://schemas.openxmlformats.org/officeDocument/2006/relationships/image" Target="../media/image53.jpeg"/><Relationship Id="rId10" Type="http://schemas.openxmlformats.org/officeDocument/2006/relationships/image" Target="../media/image58.jpeg"/><Relationship Id="rId4" Type="http://schemas.openxmlformats.org/officeDocument/2006/relationships/image" Target="../media/image52.jpeg"/><Relationship Id="rId9" Type="http://schemas.openxmlformats.org/officeDocument/2006/relationships/image" Target="../media/image57.pn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7" Type="http://schemas.openxmlformats.org/officeDocument/2006/relationships/slide" Target="slide11.xml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8.jpeg"/><Relationship Id="rId12" Type="http://schemas.openxmlformats.org/officeDocument/2006/relationships/image" Target="../media/image71.png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67.png"/><Relationship Id="rId11" Type="http://schemas.openxmlformats.org/officeDocument/2006/relationships/image" Target="../media/image47.png"/><Relationship Id="rId5" Type="http://schemas.openxmlformats.org/officeDocument/2006/relationships/image" Target="../media/image66.jpeg"/><Relationship Id="rId10" Type="http://schemas.openxmlformats.org/officeDocument/2006/relationships/image" Target="../media/image70.png"/><Relationship Id="rId4" Type="http://schemas.openxmlformats.org/officeDocument/2006/relationships/image" Target="../media/image65.png"/><Relationship Id="rId9" Type="http://schemas.openxmlformats.org/officeDocument/2006/relationships/image" Target="../media/image5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7" Type="http://schemas.openxmlformats.org/officeDocument/2006/relationships/slide" Target="slide11.xml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6.png"/><Relationship Id="rId5" Type="http://schemas.openxmlformats.org/officeDocument/2006/relationships/image" Target="../media/image75.jpeg"/><Relationship Id="rId4" Type="http://schemas.openxmlformats.org/officeDocument/2006/relationships/image" Target="../media/image74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80.jpeg"/><Relationship Id="rId12" Type="http://schemas.openxmlformats.org/officeDocument/2006/relationships/image" Target="../media/image85.png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79.jpeg"/><Relationship Id="rId11" Type="http://schemas.openxmlformats.org/officeDocument/2006/relationships/image" Target="../media/image84.png"/><Relationship Id="rId5" Type="http://schemas.openxmlformats.org/officeDocument/2006/relationships/image" Target="../media/image78.png"/><Relationship Id="rId10" Type="http://schemas.openxmlformats.org/officeDocument/2006/relationships/image" Target="../media/image83.png"/><Relationship Id="rId4" Type="http://schemas.openxmlformats.org/officeDocument/2006/relationships/image" Target="../media/image77.png"/><Relationship Id="rId9" Type="http://schemas.openxmlformats.org/officeDocument/2006/relationships/image" Target="../media/image8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5" Type="http://schemas.openxmlformats.org/officeDocument/2006/relationships/image" Target="../media/image78.png"/><Relationship Id="rId4" Type="http://schemas.openxmlformats.org/officeDocument/2006/relationships/image" Target="../media/image88.jpe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92.png"/><Relationship Id="rId12" Type="http://schemas.openxmlformats.org/officeDocument/2006/relationships/image" Target="../media/image47.png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91.png"/><Relationship Id="rId11" Type="http://schemas.openxmlformats.org/officeDocument/2006/relationships/image" Target="../media/image96.png"/><Relationship Id="rId5" Type="http://schemas.openxmlformats.org/officeDocument/2006/relationships/image" Target="../media/image90.png"/><Relationship Id="rId10" Type="http://schemas.openxmlformats.org/officeDocument/2006/relationships/image" Target="../media/image95.png"/><Relationship Id="rId4" Type="http://schemas.openxmlformats.org/officeDocument/2006/relationships/image" Target="../media/image89.png"/><Relationship Id="rId9" Type="http://schemas.openxmlformats.org/officeDocument/2006/relationships/image" Target="../media/image9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7" Type="http://schemas.openxmlformats.org/officeDocument/2006/relationships/image" Target="../media/image99.png"/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5" Type="http://schemas.openxmlformats.org/officeDocument/2006/relationships/image" Target="../media/image91.png"/><Relationship Id="rId4" Type="http://schemas.openxmlformats.org/officeDocument/2006/relationships/image" Target="../media/image94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3" Type="http://schemas.openxmlformats.org/officeDocument/2006/relationships/image" Target="../media/image100.png"/><Relationship Id="rId7" Type="http://schemas.openxmlformats.org/officeDocument/2006/relationships/image" Target="../media/image78.png"/><Relationship Id="rId12" Type="http://schemas.openxmlformats.org/officeDocument/2006/relationships/image" Target="../media/image10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1.png"/><Relationship Id="rId11" Type="http://schemas.openxmlformats.org/officeDocument/2006/relationships/image" Target="../media/image104.jpeg"/><Relationship Id="rId5" Type="http://schemas.openxmlformats.org/officeDocument/2006/relationships/image" Target="../media/image101.png"/><Relationship Id="rId10" Type="http://schemas.openxmlformats.org/officeDocument/2006/relationships/image" Target="../media/image103.jpeg"/><Relationship Id="rId4" Type="http://schemas.microsoft.com/office/2007/relationships/hdphoto" Target="../media/hdphoto7.wdp"/><Relationship Id="rId9" Type="http://schemas.openxmlformats.org/officeDocument/2006/relationships/image" Target="../media/image102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s://slovar.cc/enc/bolshoy/2117762.html" TargetMode="External"/><Relationship Id="rId13" Type="http://schemas.openxmlformats.org/officeDocument/2006/relationships/hyperlink" Target="https://youtu.be/mRlPlX0LiRg" TargetMode="External"/><Relationship Id="rId3" Type="http://schemas.openxmlformats.org/officeDocument/2006/relationships/hyperlink" Target="https://ihappymama.ru/iq/zagadki/zagadki-pro-svetofor/" TargetMode="External"/><Relationship Id="rId7" Type="http://schemas.openxmlformats.org/officeDocument/2006/relationships/hyperlink" Target="http://www.pdd24.com/" TargetMode="External"/><Relationship Id="rId12" Type="http://schemas.openxmlformats.org/officeDocument/2006/relationships/hyperlink" Target="https://www.olesya-emelyanova.ru/index-stihi-dorozhnye_znaki.html" TargetMode="External"/><Relationship Id="rId2" Type="http://schemas.openxmlformats.org/officeDocument/2006/relationships/hyperlink" Target="https://www.spb-guide.ru/page_8052.htm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imgpng.ru/download/15284" TargetMode="External"/><Relationship Id="rId11" Type="http://schemas.openxmlformats.org/officeDocument/2006/relationships/hyperlink" Target="https://pickimage.ru/detskie-risunki/building/bolnica/" TargetMode="External"/><Relationship Id="rId5" Type="http://schemas.openxmlformats.org/officeDocument/2006/relationships/hyperlink" Target="http://svetoforural.ru/catalogue/svetofor_peshehodnyy_p1" TargetMode="External"/><Relationship Id="rId10" Type="http://schemas.openxmlformats.org/officeDocument/2006/relationships/hyperlink" Target="https://deti-i-mama.ru/zagadki-po-pravilam-dorozhnogo-dvizheniya/" TargetMode="External"/><Relationship Id="rId4" Type="http://schemas.openxmlformats.org/officeDocument/2006/relationships/hyperlink" Target="http://orsk-6.ru/wp-content/uploads/2017/10/children-1-300x300.png" TargetMode="External"/><Relationship Id="rId9" Type="http://schemas.openxmlformats.org/officeDocument/2006/relationships/hyperlink" Target="https://www.urbanoid.by/mag/p/VXdjJ54Kp8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7" Type="http://schemas.microsoft.com/office/2007/relationships/hdphoto" Target="../media/hdphoto4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504" y="1124744"/>
            <a:ext cx="885698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к уроку </a:t>
            </a:r>
          </a:p>
          <a:p>
            <a:pPr algn="ctr">
              <a:lnSpc>
                <a:spcPct val="150000"/>
              </a:lnSpc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учебному предмету «Окружающий мир»</a:t>
            </a:r>
          </a:p>
          <a:p>
            <a:pPr algn="ctr">
              <a:lnSpc>
                <a:spcPct val="150000"/>
              </a:lnSpc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3-ем классе </a:t>
            </a:r>
          </a:p>
          <a:p>
            <a:pPr algn="ctr">
              <a:lnSpc>
                <a:spcPct val="150000"/>
              </a:lnSpc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тему «Знаки дорожные </a:t>
            </a:r>
            <a:r>
              <a:rPr lang="ru-RU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запомнить несложно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35664" y="4797152"/>
            <a:ext cx="63367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Разработали:</a:t>
            </a:r>
          </a:p>
          <a:p>
            <a:pPr algn="ctr"/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Будкина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А.Ю., Говейлер Н.Ш. , </a:t>
            </a:r>
          </a:p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учителя начальных классов ГБОУ СОШ №585 Кировского района Санкт-Петербурга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7772368" y="6237313"/>
            <a:ext cx="1192120" cy="620688"/>
            <a:chOff x="7772368" y="6237313"/>
            <a:chExt cx="1192120" cy="620688"/>
          </a:xfrm>
        </p:grpSpPr>
        <p:sp>
          <p:nvSpPr>
            <p:cNvPr id="6" name="Стрелка вправо 5"/>
            <p:cNvSpPr/>
            <p:nvPr/>
          </p:nvSpPr>
          <p:spPr>
            <a:xfrm>
              <a:off x="7772368" y="6237313"/>
              <a:ext cx="1192120" cy="620688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7772368" y="6286047"/>
              <a:ext cx="10801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dirty="0" smtClean="0">
                  <a:solidFill>
                    <a:schemeClr val="bg1"/>
                  </a:solidFill>
                  <a:hlinkClick r:id="" action="ppaction://hlinkshowjump?jump=nextslide"/>
                </a:rPr>
                <a:t>старт</a:t>
              </a:r>
              <a:endParaRPr lang="ru-RU" sz="28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66600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okrugmir.ru/class3/images/1_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15174" y="4387270"/>
            <a:ext cx="698200" cy="638355"/>
          </a:xfrm>
          <a:prstGeom prst="rect">
            <a:avLst/>
          </a:prstGeom>
          <a:noFill/>
        </p:spPr>
      </p:pic>
      <p:pic>
        <p:nvPicPr>
          <p:cNvPr id="20484" name="Picture 4" descr="http://okrugmir.ru/class3/images/1_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10839" y="3227084"/>
            <a:ext cx="691551" cy="625056"/>
          </a:xfrm>
          <a:prstGeom prst="rect">
            <a:avLst/>
          </a:prstGeom>
          <a:noFill/>
        </p:spPr>
      </p:pic>
      <p:pic>
        <p:nvPicPr>
          <p:cNvPr id="20486" name="Picture 6" descr="http://okrugmir.ru/class3/images/1_3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7972" y="1898014"/>
            <a:ext cx="691551" cy="631706"/>
          </a:xfrm>
          <a:prstGeom prst="rect">
            <a:avLst/>
          </a:prstGeom>
          <a:noFill/>
        </p:spPr>
      </p:pic>
      <p:pic>
        <p:nvPicPr>
          <p:cNvPr id="20488" name="Picture 8" descr="http://okrugmir.ru/class3/images/1_4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48774" y="2213867"/>
            <a:ext cx="678252" cy="618406"/>
          </a:xfrm>
          <a:prstGeom prst="rect">
            <a:avLst/>
          </a:prstGeom>
          <a:noFill/>
        </p:spPr>
      </p:pic>
      <p:pic>
        <p:nvPicPr>
          <p:cNvPr id="20490" name="Picture 10" descr="http://okrugmir.ru/class3/images/1_5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9523" y="3176908"/>
            <a:ext cx="698200" cy="704850"/>
          </a:xfrm>
          <a:prstGeom prst="rect">
            <a:avLst/>
          </a:prstGeom>
          <a:noFill/>
        </p:spPr>
      </p:pic>
      <p:pic>
        <p:nvPicPr>
          <p:cNvPr id="20492" name="Picture 12" descr="http://okrugmir.ru/class3/images/1_6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33441" y="5198351"/>
            <a:ext cx="704850" cy="698200"/>
          </a:xfrm>
          <a:prstGeom prst="rect">
            <a:avLst/>
          </a:prstGeom>
          <a:noFill/>
        </p:spPr>
      </p:pic>
      <p:pic>
        <p:nvPicPr>
          <p:cNvPr id="20494" name="Picture 14" descr="http://okrugmir.ru/class3/images/1_5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2925" y="4191000"/>
            <a:ext cx="698200" cy="704850"/>
          </a:xfrm>
          <a:prstGeom prst="rect">
            <a:avLst/>
          </a:prstGeom>
          <a:noFill/>
        </p:spPr>
      </p:pic>
      <p:pic>
        <p:nvPicPr>
          <p:cNvPr id="20496" name="Picture 16" descr="http://okrugmir.ru/class3/images/1_8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95177" y="4683878"/>
            <a:ext cx="698200" cy="704850"/>
          </a:xfrm>
          <a:prstGeom prst="rect">
            <a:avLst/>
          </a:prstGeom>
          <a:noFill/>
        </p:spPr>
      </p:pic>
      <p:pic>
        <p:nvPicPr>
          <p:cNvPr id="20498" name="Picture 18" descr="http://okrugmir.ru/class3/images/1_10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27362" y="2240912"/>
            <a:ext cx="704850" cy="691552"/>
          </a:xfrm>
          <a:prstGeom prst="rect">
            <a:avLst/>
          </a:prstGeom>
          <a:noFill/>
        </p:spPr>
      </p:pic>
      <p:pic>
        <p:nvPicPr>
          <p:cNvPr id="20500" name="Picture 20" descr="http://okrugmir.ru/class3/images/1_11.jp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04524" y="5222113"/>
            <a:ext cx="684901" cy="691551"/>
          </a:xfrm>
          <a:prstGeom prst="rect">
            <a:avLst/>
          </a:prstGeom>
          <a:noFill/>
        </p:spPr>
      </p:pic>
      <p:pic>
        <p:nvPicPr>
          <p:cNvPr id="20502" name="Picture 22" descr="http://okrugmir.ru/class3/images/1_9.jpg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51765" y="5966423"/>
            <a:ext cx="704850" cy="691552"/>
          </a:xfrm>
          <a:prstGeom prst="rect">
            <a:avLst/>
          </a:prstGeom>
          <a:noFill/>
        </p:spPr>
      </p:pic>
      <p:pic>
        <p:nvPicPr>
          <p:cNvPr id="20504" name="Picture 24" descr="http://okrugmir.ru/class3/images/1_12.jpg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8255" y="2877984"/>
            <a:ext cx="671602" cy="698200"/>
          </a:xfrm>
          <a:prstGeom prst="rect">
            <a:avLst/>
          </a:prstGeom>
          <a:noFill/>
        </p:spPr>
      </p:pic>
      <p:pic>
        <p:nvPicPr>
          <p:cNvPr id="20506" name="Picture 26" descr="http://okrugmir.ru/class3/images/1_13.jpg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57575" y="2586688"/>
            <a:ext cx="704850" cy="1030677"/>
          </a:xfrm>
          <a:prstGeom prst="rect">
            <a:avLst/>
          </a:prstGeom>
          <a:noFill/>
        </p:spPr>
      </p:pic>
      <p:pic>
        <p:nvPicPr>
          <p:cNvPr id="20508" name="Picture 28" descr="http://okrugmir.ru/class3/images/1_14.jpg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20112" y="3580047"/>
            <a:ext cx="711500" cy="1030678"/>
          </a:xfrm>
          <a:prstGeom prst="rect">
            <a:avLst/>
          </a:prstGeom>
          <a:noFill/>
        </p:spPr>
      </p:pic>
      <p:pic>
        <p:nvPicPr>
          <p:cNvPr id="20510" name="Picture 30" descr="http://okrugmir.ru/class3/images/1_15.jpg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48774" y="3838575"/>
            <a:ext cx="711500" cy="704850"/>
          </a:xfrm>
          <a:prstGeom prst="rect">
            <a:avLst/>
          </a:prstGeom>
          <a:noFill/>
        </p:spPr>
      </p:pic>
      <p:pic>
        <p:nvPicPr>
          <p:cNvPr id="20512" name="Picture 32" descr="http://okrugmir.ru/class3/images/1_16.jpg"/>
          <p:cNvPicPr>
            <a:picLocks noChangeAspect="1" noChangeArrowheads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60117" y="4461379"/>
            <a:ext cx="704850" cy="1030677"/>
          </a:xfrm>
          <a:prstGeom prst="rect">
            <a:avLst/>
          </a:prstGeom>
          <a:noFill/>
        </p:spPr>
      </p:pic>
      <p:pic>
        <p:nvPicPr>
          <p:cNvPr id="20514" name="Picture 34" descr="http://okrugmir.ru/class3/images/1_18.jpg"/>
          <p:cNvPicPr>
            <a:picLocks noChangeAspect="1" noChangeArrowheads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36685" y="5627298"/>
            <a:ext cx="691551" cy="1030677"/>
          </a:xfrm>
          <a:prstGeom prst="rect">
            <a:avLst/>
          </a:prstGeom>
          <a:noFill/>
        </p:spPr>
      </p:pic>
      <p:pic>
        <p:nvPicPr>
          <p:cNvPr id="20516" name="Picture 36" descr="http://okrugmir.ru/class3/images/1_19.jpg"/>
          <p:cNvPicPr>
            <a:picLocks noChangeAspect="1" noChangeArrowheads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57575" y="5688643"/>
            <a:ext cx="704850" cy="1030677"/>
          </a:xfrm>
          <a:prstGeom prst="rect">
            <a:avLst/>
          </a:prstGeom>
          <a:noFill/>
        </p:spPr>
      </p:pic>
      <p:pic>
        <p:nvPicPr>
          <p:cNvPr id="20518" name="Picture 38" descr="http://okrugmir.ru/class3/images/1_17.jpg"/>
          <p:cNvPicPr>
            <a:picLocks noChangeAspect="1" noChangeArrowheads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0600" y="5627298"/>
            <a:ext cx="704850" cy="1030677"/>
          </a:xfrm>
          <a:prstGeom prst="rect">
            <a:avLst/>
          </a:prstGeom>
          <a:noFill/>
        </p:spPr>
      </p:pic>
      <p:sp>
        <p:nvSpPr>
          <p:cNvPr id="22" name="TextBox 21"/>
          <p:cNvSpPr txBox="1"/>
          <p:nvPr/>
        </p:nvSpPr>
        <p:spPr>
          <a:xfrm>
            <a:off x="395536" y="479498"/>
            <a:ext cx="84978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Рассмотри знаки и распредели их на группы.</a:t>
            </a:r>
          </a:p>
          <a:p>
            <a:pPr algn="ctr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Объясните свой выбор.</a:t>
            </a:r>
          </a:p>
          <a:p>
            <a:pPr algn="ctr"/>
            <a:endParaRPr lang="ru-RU" sz="28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Управляющая кнопка: далее 22">
            <a:hlinkClick r:id="" action="ppaction://hlinkshowjump?jump=nextslide" highlightClick="1"/>
          </p:cNvPr>
          <p:cNvSpPr/>
          <p:nvPr/>
        </p:nvSpPr>
        <p:spPr>
          <a:xfrm>
            <a:off x="8676456" y="6312199"/>
            <a:ext cx="467544" cy="50047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Управляющая кнопка: назад 23">
            <a:hlinkClick r:id="" action="ppaction://hlinkshowjump?jump=previousslide" highlightClick="1"/>
          </p:cNvPr>
          <p:cNvSpPr/>
          <p:nvPr/>
        </p:nvSpPr>
        <p:spPr>
          <a:xfrm>
            <a:off x="45717" y="6357521"/>
            <a:ext cx="504056" cy="49521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0519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94996"/>
            <a:ext cx="9144000" cy="53462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468824" y="479498"/>
            <a:ext cx="6138805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Оправляемся в мир знаков.</a:t>
            </a:r>
          </a:p>
          <a:p>
            <a:pPr algn="ctr"/>
            <a:r>
              <a:rPr lang="ru-RU" sz="2000" dirty="0" smtClean="0">
                <a:cs typeface="Times New Roman" panose="02020603050405020304" pitchFamily="18" charset="0"/>
              </a:rPr>
              <a:t>(Кликни </a:t>
            </a:r>
            <a:r>
              <a:rPr lang="ru-RU" sz="2000" smtClean="0">
                <a:cs typeface="Times New Roman" panose="02020603050405020304" pitchFamily="18" charset="0"/>
              </a:rPr>
              <a:t>на любой дорожный </a:t>
            </a:r>
            <a:r>
              <a:rPr lang="ru-RU" sz="2000" dirty="0" smtClean="0">
                <a:cs typeface="Times New Roman" panose="02020603050405020304" pitchFamily="18" charset="0"/>
              </a:rPr>
              <a:t>знак, чтобы начать  изучение.)</a:t>
            </a:r>
            <a:endParaRPr lang="ru-RU" sz="2000" dirty="0">
              <a:cs typeface="Times New Roman" panose="02020603050405020304" pitchFamily="18" charset="0"/>
            </a:endParaRPr>
          </a:p>
        </p:txBody>
      </p:sp>
      <p:sp>
        <p:nvSpPr>
          <p:cNvPr id="2" name="AutoShape 4" descr="Дорожные знаки, Комплект Дорожные зна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 rotWithShape="1"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7" r="-25980"/>
          <a:stretch/>
        </p:blipFill>
        <p:spPr bwMode="auto">
          <a:xfrm>
            <a:off x="373216" y="3987837"/>
            <a:ext cx="609518" cy="846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5"/>
          <p:cNvPicPr>
            <a:picLocks noChangeAspect="1" noChangeArrowheads="1"/>
          </p:cNvPicPr>
          <p:nvPr/>
        </p:nvPicPr>
        <p:blipFill rotWithShape="1"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7" r="-25980"/>
          <a:stretch/>
        </p:blipFill>
        <p:spPr bwMode="auto">
          <a:xfrm>
            <a:off x="2647291" y="4563539"/>
            <a:ext cx="609518" cy="846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5"/>
          <p:cNvPicPr>
            <a:picLocks noChangeAspect="1" noChangeArrowheads="1"/>
          </p:cNvPicPr>
          <p:nvPr/>
        </p:nvPicPr>
        <p:blipFill rotWithShape="1"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7" r="-25980"/>
          <a:stretch/>
        </p:blipFill>
        <p:spPr bwMode="auto">
          <a:xfrm>
            <a:off x="4386475" y="3857770"/>
            <a:ext cx="609518" cy="846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5"/>
          <p:cNvPicPr>
            <a:picLocks noChangeAspect="1" noChangeArrowheads="1"/>
          </p:cNvPicPr>
          <p:nvPr/>
        </p:nvPicPr>
        <p:blipFill rotWithShape="1"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7" r="-25980"/>
          <a:stretch/>
        </p:blipFill>
        <p:spPr bwMode="auto">
          <a:xfrm>
            <a:off x="6246918" y="4319957"/>
            <a:ext cx="609518" cy="846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Oval 19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7920051" y="2515529"/>
            <a:ext cx="954173" cy="983121"/>
          </a:xfrm>
          <a:prstGeom prst="ellipse">
            <a:avLst/>
          </a:prstGeom>
          <a:solidFill>
            <a:srgbClr val="0099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8" name="Picture 5"/>
          <p:cNvPicPr>
            <a:picLocks noChangeAspect="1" noChangeArrowheads="1"/>
          </p:cNvPicPr>
          <p:nvPr/>
        </p:nvPicPr>
        <p:blipFill rotWithShape="1"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7" r="-25980"/>
          <a:stretch/>
        </p:blipFill>
        <p:spPr bwMode="auto">
          <a:xfrm>
            <a:off x="8092378" y="3422656"/>
            <a:ext cx="609518" cy="846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335853" y="4743259"/>
            <a:ext cx="2002626" cy="2002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Управляющая кнопка: в конец 10">
            <a:hlinkClick r:id="rId7" action="ppaction://hlinksldjump" highlightClick="1"/>
          </p:cNvPr>
          <p:cNvSpPr/>
          <p:nvPr/>
        </p:nvSpPr>
        <p:spPr>
          <a:xfrm>
            <a:off x="8566901" y="6301629"/>
            <a:ext cx="539552" cy="476673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4" name="Picture 2">
            <a:hlinkClick r:id="rId8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77795" y="3121941"/>
            <a:ext cx="963950" cy="963754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3">
            <a:hlinkClick r:id="rId10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647291" y="3646855"/>
            <a:ext cx="822194" cy="959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4">
            <a:hlinkClick r:id="rId12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236078" y="3367763"/>
            <a:ext cx="653467" cy="1043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5">
            <a:hlinkClick r:id="rId14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197452" y="2877905"/>
            <a:ext cx="987564" cy="1041328"/>
          </a:xfrm>
          <a:prstGeom prst="triangl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85553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3"/>
          <p:cNvGrpSpPr>
            <a:grpSpLocks/>
          </p:cNvGrpSpPr>
          <p:nvPr/>
        </p:nvGrpSpPr>
        <p:grpSpPr bwMode="auto">
          <a:xfrm>
            <a:off x="495632" y="1355514"/>
            <a:ext cx="8134350" cy="1819521"/>
            <a:chOff x="113" y="1071"/>
            <a:chExt cx="5306" cy="1188"/>
          </a:xfrm>
        </p:grpSpPr>
        <p:grpSp>
          <p:nvGrpSpPr>
            <p:cNvPr id="5" name="Группа 22"/>
            <p:cNvGrpSpPr>
              <a:grpSpLocks/>
            </p:cNvGrpSpPr>
            <p:nvPr/>
          </p:nvGrpSpPr>
          <p:grpSpPr bwMode="auto">
            <a:xfrm>
              <a:off x="3110" y="1161"/>
              <a:ext cx="767" cy="817"/>
              <a:chOff x="4936995" y="1843087"/>
              <a:chExt cx="1217743" cy="1296988"/>
            </a:xfrm>
          </p:grpSpPr>
          <p:sp>
            <p:nvSpPr>
              <p:cNvPr id="2" name="Oval 10"/>
              <p:cNvSpPr>
                <a:spLocks noChangeArrowheads="1"/>
              </p:cNvSpPr>
              <p:nvPr/>
            </p:nvSpPr>
            <p:spPr bwMode="auto">
              <a:xfrm>
                <a:off x="4936995" y="1843087"/>
                <a:ext cx="1217743" cy="1296988"/>
              </a:xfrm>
              <a:prstGeom prst="ellipse">
                <a:avLst/>
              </a:prstGeom>
              <a:solidFill>
                <a:srgbClr val="0066CC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" name="AutoShape 11"/>
              <p:cNvSpPr>
                <a:spLocks noChangeArrowheads="1"/>
              </p:cNvSpPr>
              <p:nvPr/>
            </p:nvSpPr>
            <p:spPr bwMode="auto">
              <a:xfrm>
                <a:off x="4969300" y="2312231"/>
                <a:ext cx="1044107" cy="324605"/>
              </a:xfrm>
              <a:prstGeom prst="rightArrow">
                <a:avLst>
                  <a:gd name="adj1" fmla="val 50000"/>
                  <a:gd name="adj2" fmla="val 89868"/>
                </a:avLst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6" name="Группа 23"/>
            <p:cNvGrpSpPr>
              <a:grpSpLocks/>
            </p:cNvGrpSpPr>
            <p:nvPr/>
          </p:nvGrpSpPr>
          <p:grpSpPr bwMode="auto">
            <a:xfrm>
              <a:off x="4470" y="1161"/>
              <a:ext cx="767" cy="817"/>
              <a:chOff x="7097582" y="1843087"/>
              <a:chExt cx="1217743" cy="1296988"/>
            </a:xfrm>
          </p:grpSpPr>
          <p:sp>
            <p:nvSpPr>
              <p:cNvPr id="30741" name="Oval 12"/>
              <p:cNvSpPr>
                <a:spLocks noChangeArrowheads="1"/>
              </p:cNvSpPr>
              <p:nvPr/>
            </p:nvSpPr>
            <p:spPr bwMode="auto">
              <a:xfrm>
                <a:off x="7097582" y="1843087"/>
                <a:ext cx="1217743" cy="1296988"/>
              </a:xfrm>
              <a:prstGeom prst="ellipse">
                <a:avLst/>
              </a:prstGeom>
              <a:solidFill>
                <a:srgbClr val="0066CC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0742" name="AutoShape 13"/>
              <p:cNvSpPr>
                <a:spLocks noChangeArrowheads="1"/>
              </p:cNvSpPr>
              <p:nvPr/>
            </p:nvSpPr>
            <p:spPr bwMode="auto">
              <a:xfrm>
                <a:off x="7131474" y="2312231"/>
                <a:ext cx="1044107" cy="324605"/>
              </a:xfrm>
              <a:prstGeom prst="leftArrow">
                <a:avLst>
                  <a:gd name="adj1" fmla="val 50000"/>
                  <a:gd name="adj2" fmla="val 89868"/>
                </a:avLst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30737" name="Text Box 16"/>
            <p:cNvSpPr txBox="1">
              <a:spLocks noChangeArrowheads="1"/>
            </p:cNvSpPr>
            <p:nvPr/>
          </p:nvSpPr>
          <p:spPr bwMode="auto">
            <a:xfrm>
              <a:off x="1474" y="2024"/>
              <a:ext cx="1043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400">
                  <a:latin typeface="Sylfaen" pitchFamily="18" charset="0"/>
                </a:rPr>
                <a:t>Движение прямо</a:t>
              </a:r>
            </a:p>
          </p:txBody>
        </p:sp>
        <p:sp>
          <p:nvSpPr>
            <p:cNvPr id="30738" name="Text Box 17"/>
            <p:cNvSpPr txBox="1">
              <a:spLocks noChangeArrowheads="1"/>
            </p:cNvSpPr>
            <p:nvPr/>
          </p:nvSpPr>
          <p:spPr bwMode="auto">
            <a:xfrm>
              <a:off x="2835" y="2024"/>
              <a:ext cx="1089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400">
                  <a:latin typeface="Sylfaen" pitchFamily="18" charset="0"/>
                </a:rPr>
                <a:t>Движение направо</a:t>
              </a:r>
            </a:p>
          </p:txBody>
        </p:sp>
        <p:sp>
          <p:nvSpPr>
            <p:cNvPr id="30739" name="Text Box 18"/>
            <p:cNvSpPr txBox="1">
              <a:spLocks noChangeArrowheads="1"/>
            </p:cNvSpPr>
            <p:nvPr/>
          </p:nvSpPr>
          <p:spPr bwMode="auto">
            <a:xfrm>
              <a:off x="4195" y="2024"/>
              <a:ext cx="122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400">
                  <a:latin typeface="Sylfaen" pitchFamily="18" charset="0"/>
                </a:rPr>
                <a:t>Движение налево</a:t>
              </a:r>
            </a:p>
          </p:txBody>
        </p:sp>
        <p:sp>
          <p:nvSpPr>
            <p:cNvPr id="30740" name="Text Box 19"/>
            <p:cNvSpPr txBox="1">
              <a:spLocks noChangeArrowheads="1"/>
            </p:cNvSpPr>
            <p:nvPr/>
          </p:nvSpPr>
          <p:spPr bwMode="auto">
            <a:xfrm>
              <a:off x="113" y="1933"/>
              <a:ext cx="1043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400">
                  <a:latin typeface="Sylfaen" pitchFamily="18" charset="0"/>
                </a:rPr>
                <a:t>Движение     прямо и направо</a:t>
              </a:r>
            </a:p>
          </p:txBody>
        </p:sp>
        <p:pic>
          <p:nvPicPr>
            <p:cNvPr id="29" name="Picture 5" descr="4_4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9" y="1071"/>
              <a:ext cx="957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" name="Picture 9" descr="1_4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17" y="1121"/>
              <a:ext cx="1005" cy="8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7" name="Group 24"/>
          <p:cNvGrpSpPr>
            <a:grpSpLocks/>
          </p:cNvGrpSpPr>
          <p:nvPr/>
        </p:nvGrpSpPr>
        <p:grpSpPr bwMode="auto">
          <a:xfrm>
            <a:off x="398026" y="3436731"/>
            <a:ext cx="8280400" cy="2454275"/>
            <a:chOff x="204" y="2523"/>
            <a:chExt cx="5216" cy="1546"/>
          </a:xfrm>
        </p:grpSpPr>
        <p:pic>
          <p:nvPicPr>
            <p:cNvPr id="30725" name="Picture 7" descr="529299_w640_h640_4"/>
            <p:cNvPicPr>
              <a:picLocks noChangeAspect="1" noChangeArrowheads="1"/>
            </p:cNvPicPr>
            <p:nvPr/>
          </p:nvPicPr>
          <p:blipFill>
            <a:blip r:embed="rId6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09" y="2571"/>
              <a:ext cx="891" cy="8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726" name="Picture 8" descr="159504_w640_h640_413"/>
            <p:cNvPicPr>
              <a:picLocks noChangeAspect="1" noChangeArrowheads="1"/>
            </p:cNvPicPr>
            <p:nvPr/>
          </p:nvPicPr>
          <p:blipFill>
            <a:blip r:embed="rId7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58" y="2613"/>
              <a:ext cx="862" cy="8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727" name="Picture 14" descr="13q"/>
            <p:cNvPicPr>
              <a:picLocks noChangeAspect="1" noChangeArrowheads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8" y="2523"/>
              <a:ext cx="891" cy="8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728" name="Picture 15" descr="getrennter_fuss_radweg"/>
            <p:cNvPicPr>
              <a:picLocks noChangeAspect="1" noChangeArrowheads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45" y="2568"/>
              <a:ext cx="863" cy="8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29" name="Text Box 20"/>
            <p:cNvSpPr txBox="1">
              <a:spLocks noChangeArrowheads="1"/>
            </p:cNvSpPr>
            <p:nvPr/>
          </p:nvSpPr>
          <p:spPr bwMode="auto">
            <a:xfrm>
              <a:off x="3152" y="3475"/>
              <a:ext cx="816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400">
                  <a:latin typeface="Sylfaen" pitchFamily="18" charset="0"/>
                </a:rPr>
                <a:t>Велосипедная      дорожка</a:t>
              </a:r>
            </a:p>
          </p:txBody>
        </p:sp>
        <p:sp>
          <p:nvSpPr>
            <p:cNvPr id="30730" name="Text Box 21"/>
            <p:cNvSpPr txBox="1">
              <a:spLocks noChangeArrowheads="1"/>
            </p:cNvSpPr>
            <p:nvPr/>
          </p:nvSpPr>
          <p:spPr bwMode="auto">
            <a:xfrm>
              <a:off x="4558" y="3566"/>
              <a:ext cx="816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400">
                  <a:latin typeface="Sylfaen" pitchFamily="18" charset="0"/>
                </a:rPr>
                <a:t>Пешеходная дорожка</a:t>
              </a:r>
            </a:p>
          </p:txBody>
        </p:sp>
        <p:sp>
          <p:nvSpPr>
            <p:cNvPr id="30731" name="Text Box 22"/>
            <p:cNvSpPr txBox="1">
              <a:spLocks noChangeArrowheads="1"/>
            </p:cNvSpPr>
            <p:nvPr/>
          </p:nvSpPr>
          <p:spPr bwMode="auto">
            <a:xfrm>
              <a:off x="1701" y="3475"/>
              <a:ext cx="953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400">
                  <a:latin typeface="Sylfaen" pitchFamily="18" charset="0"/>
                </a:rPr>
                <a:t>Дорожка                      для пешеходов                     и                    велосипедистов</a:t>
              </a:r>
            </a:p>
          </p:txBody>
        </p:sp>
        <p:sp>
          <p:nvSpPr>
            <p:cNvPr id="30732" name="Text Box 24"/>
            <p:cNvSpPr txBox="1">
              <a:spLocks noChangeArrowheads="1"/>
            </p:cNvSpPr>
            <p:nvPr/>
          </p:nvSpPr>
          <p:spPr bwMode="auto">
            <a:xfrm>
              <a:off x="204" y="3566"/>
              <a:ext cx="108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400">
                  <a:latin typeface="Sylfaen" pitchFamily="18" charset="0"/>
                </a:rPr>
                <a:t>Движение налево</a:t>
              </a: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1468824" y="479498"/>
            <a:ext cx="61388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Предписывающие знаки</a:t>
            </a:r>
            <a:endParaRPr lang="ru-RU" sz="28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531225" y="6309320"/>
            <a:ext cx="612775" cy="54868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предписывающие.m4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391206" y="364616"/>
            <a:ext cx="347990" cy="347990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345851" y="6168161"/>
            <a:ext cx="84978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Подумай, о чём говорят эти знаки?</a:t>
            </a:r>
          </a:p>
          <a:p>
            <a:pPr algn="ctr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7427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58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WordArt 3"/>
          <p:cNvSpPr>
            <a:spLocks noChangeArrowheads="1" noChangeShapeType="1" noTextEdit="1"/>
          </p:cNvSpPr>
          <p:nvPr/>
        </p:nvSpPr>
        <p:spPr bwMode="auto">
          <a:xfrm>
            <a:off x="5302793" y="5382072"/>
            <a:ext cx="3671888" cy="43972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kern="10" dirty="0" smtClean="0">
                <a:ln w="9525">
                  <a:solidFill>
                    <a:schemeClr val="tx2"/>
                  </a:solidFill>
                  <a:miter lim="800000"/>
                  <a:headEnd/>
                  <a:tailEnd/>
                </a:ln>
                <a:solidFill>
                  <a:schemeClr val="tx2"/>
                </a:solidFill>
                <a:cs typeface="Times New Roman"/>
              </a:rPr>
              <a:t>Пешеходная дорожка</a:t>
            </a:r>
            <a:endParaRPr lang="ru-RU" sz="3200" kern="10" dirty="0">
              <a:ln w="9525">
                <a:solidFill>
                  <a:schemeClr val="tx2"/>
                </a:solidFill>
                <a:miter lim="800000"/>
                <a:headEnd/>
                <a:tailEnd/>
              </a:ln>
              <a:solidFill>
                <a:schemeClr val="tx2"/>
              </a:solidFill>
              <a:cs typeface="Times New Roman"/>
            </a:endParaRPr>
          </a:p>
        </p:txBody>
      </p:sp>
      <p:sp>
        <p:nvSpPr>
          <p:cNvPr id="28678" name="Text Box 6"/>
          <p:cNvSpPr txBox="1">
            <a:spLocks noChangeArrowheads="1"/>
          </p:cNvSpPr>
          <p:nvPr/>
        </p:nvSpPr>
        <p:spPr bwMode="auto">
          <a:xfrm>
            <a:off x="655175" y="1844824"/>
            <a:ext cx="4385013" cy="1891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ru-RU" sz="2000" dirty="0"/>
              <a:t>Говорит нам </a:t>
            </a:r>
            <a:r>
              <a:rPr lang="ru-RU" sz="2000" dirty="0" smtClean="0"/>
              <a:t> знак</a:t>
            </a:r>
            <a:r>
              <a:rPr lang="ru-RU" sz="2000" dirty="0"/>
              <a:t>: «Друзья!</a:t>
            </a:r>
            <a:br>
              <a:rPr lang="ru-RU" sz="2000" dirty="0"/>
            </a:br>
            <a:r>
              <a:rPr lang="ru-RU" sz="2000" dirty="0"/>
              <a:t>Ездить здесь совсем нельзя!»</a:t>
            </a:r>
            <a:br>
              <a:rPr lang="ru-RU" sz="2000" dirty="0"/>
            </a:br>
            <a:r>
              <a:rPr lang="ru-RU" sz="2000" dirty="0"/>
              <a:t>Кто со знаками знаком,</a:t>
            </a:r>
            <a:br>
              <a:rPr lang="ru-RU" sz="2000" dirty="0"/>
            </a:br>
            <a:r>
              <a:rPr lang="ru-RU" sz="2000" dirty="0"/>
              <a:t>Ходят мимо лишь пешком.</a:t>
            </a:r>
            <a:endParaRPr lang="ru-RU" sz="2000" dirty="0">
              <a:cs typeface="Times New Roman" pitchFamily="18" charset="0"/>
            </a:endParaRPr>
          </a:p>
        </p:txBody>
      </p:sp>
      <p:pic>
        <p:nvPicPr>
          <p:cNvPr id="28679" name="Picture 7" descr="529299_w640_h640_4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3728" y="4037617"/>
            <a:ext cx="1202060" cy="1202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0" name="Picture 8" descr="159504_w640_h640_413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42971" y="4058321"/>
            <a:ext cx="1181356" cy="1181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1" name="Picture 9" descr="zapreshaychie_013_bi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0120" y="3988523"/>
            <a:ext cx="1239696" cy="1239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Управляющая кнопка: домой 11">
            <a:hlinkClick r:id="rId6" action="ppaction://hlinksldjump" highlightClick="1"/>
          </p:cNvPr>
          <p:cNvSpPr/>
          <p:nvPr/>
        </p:nvSpPr>
        <p:spPr>
          <a:xfrm>
            <a:off x="8517905" y="6380163"/>
            <a:ext cx="605134" cy="46355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Управляющая кнопка: назад 12">
            <a:hlinkClick r:id="" action="ppaction://hlinkshowjump?jump=previousslide" highlightClick="1"/>
          </p:cNvPr>
          <p:cNvSpPr/>
          <p:nvPr/>
        </p:nvSpPr>
        <p:spPr>
          <a:xfrm>
            <a:off x="45717" y="6357521"/>
            <a:ext cx="504056" cy="49521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323079" y="171431"/>
            <a:ext cx="8497841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cs typeface="Times New Roman" panose="02020603050405020304" pitchFamily="18" charset="0"/>
              </a:rPr>
              <a:t>Какой дорожный знак нужно установить?</a:t>
            </a:r>
          </a:p>
          <a:p>
            <a:pPr algn="ctr"/>
            <a:r>
              <a:rPr lang="ru-RU" sz="2000" dirty="0" smtClean="0">
                <a:cs typeface="Times New Roman" panose="02020603050405020304" pitchFamily="18" charset="0"/>
              </a:rPr>
              <a:t>(Кликни по выбранному знаку.)</a:t>
            </a:r>
          </a:p>
          <a:p>
            <a:pPr algn="ctr"/>
            <a:endParaRPr lang="ru-RU" sz="2800" b="1" dirty="0">
              <a:solidFill>
                <a:schemeClr val="accent6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16" name="Text Box 9"/>
          <p:cNvSpPr txBox="1">
            <a:spLocks noChangeArrowheads="1"/>
          </p:cNvSpPr>
          <p:nvPr/>
        </p:nvSpPr>
        <p:spPr bwMode="auto">
          <a:xfrm>
            <a:off x="719786" y="5382072"/>
            <a:ext cx="3603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/>
              <a:t>1</a:t>
            </a:r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2400227" y="5386005"/>
            <a:ext cx="3603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/>
              <a:t>2</a:t>
            </a:r>
          </a:p>
        </p:txBody>
      </p:sp>
      <p:sp>
        <p:nvSpPr>
          <p:cNvPr id="18" name="Text Box 11"/>
          <p:cNvSpPr txBox="1">
            <a:spLocks noChangeArrowheads="1"/>
          </p:cNvSpPr>
          <p:nvPr/>
        </p:nvSpPr>
        <p:spPr bwMode="auto">
          <a:xfrm>
            <a:off x="3775869" y="5386005"/>
            <a:ext cx="3603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/>
              <a:t>3</a:t>
            </a:r>
          </a:p>
        </p:txBody>
      </p:sp>
      <p:pic>
        <p:nvPicPr>
          <p:cNvPr id="1026" name="Picture 2" descr="ПДД для пешеходов Беларуси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776368" y="1522723"/>
            <a:ext cx="4035089" cy="340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вал 2"/>
          <p:cNvSpPr/>
          <p:nvPr/>
        </p:nvSpPr>
        <p:spPr>
          <a:xfrm>
            <a:off x="6372200" y="1844824"/>
            <a:ext cx="779825" cy="792088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8332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6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681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86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67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86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2868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680"/>
                  </p:tgtEl>
                </p:cond>
              </p:nextCondLst>
            </p:seq>
          </p:childTnLst>
        </p:cTn>
      </p:par>
    </p:tnLst>
    <p:bldLst>
      <p:bldP spid="28675" grpId="0"/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9"/>
          <p:cNvGrpSpPr>
            <a:grpSpLocks/>
          </p:cNvGrpSpPr>
          <p:nvPr/>
        </p:nvGrpSpPr>
        <p:grpSpPr bwMode="auto">
          <a:xfrm>
            <a:off x="398026" y="1514475"/>
            <a:ext cx="8280400" cy="1843088"/>
            <a:chOff x="295" y="1146"/>
            <a:chExt cx="5216" cy="1161"/>
          </a:xfrm>
        </p:grpSpPr>
        <p:pic>
          <p:nvPicPr>
            <p:cNvPr id="27662" name="Picture 9" descr="Segnale-pericolo-generico-300x267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33" y="1150"/>
              <a:ext cx="933" cy="8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663" name="Picture 12" descr="view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72" y="1150"/>
              <a:ext cx="933" cy="8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665" name="Text Box 20"/>
            <p:cNvSpPr txBox="1">
              <a:spLocks noChangeArrowheads="1"/>
            </p:cNvSpPr>
            <p:nvPr/>
          </p:nvSpPr>
          <p:spPr bwMode="auto">
            <a:xfrm>
              <a:off x="295" y="2115"/>
              <a:ext cx="108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400">
                  <a:latin typeface="Sylfaen" pitchFamily="18" charset="0"/>
                </a:rPr>
                <a:t>Скользкая дорога</a:t>
              </a:r>
            </a:p>
          </p:txBody>
        </p:sp>
        <p:sp>
          <p:nvSpPr>
            <p:cNvPr id="27666" name="Text Box 21"/>
            <p:cNvSpPr txBox="1">
              <a:spLocks noChangeArrowheads="1"/>
            </p:cNvSpPr>
            <p:nvPr/>
          </p:nvSpPr>
          <p:spPr bwMode="auto">
            <a:xfrm>
              <a:off x="1655" y="2115"/>
              <a:ext cx="1043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400">
                  <a:latin typeface="Sylfaen" pitchFamily="18" charset="0"/>
                </a:rPr>
                <a:t>Дорожные работы</a:t>
              </a:r>
            </a:p>
          </p:txBody>
        </p:sp>
        <p:sp>
          <p:nvSpPr>
            <p:cNvPr id="2" name="Text Box 22"/>
            <p:cNvSpPr txBox="1">
              <a:spLocks noChangeArrowheads="1"/>
            </p:cNvSpPr>
            <p:nvPr/>
          </p:nvSpPr>
          <p:spPr bwMode="auto">
            <a:xfrm>
              <a:off x="3016" y="2115"/>
              <a:ext cx="99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400">
                  <a:latin typeface="Sylfaen" pitchFamily="18" charset="0"/>
                </a:rPr>
                <a:t>Дикие животные</a:t>
              </a:r>
            </a:p>
          </p:txBody>
        </p:sp>
        <p:sp>
          <p:nvSpPr>
            <p:cNvPr id="3" name="Text Box 23"/>
            <p:cNvSpPr txBox="1">
              <a:spLocks noChangeArrowheads="1"/>
            </p:cNvSpPr>
            <p:nvPr/>
          </p:nvSpPr>
          <p:spPr bwMode="auto">
            <a:xfrm>
              <a:off x="4377" y="2115"/>
              <a:ext cx="113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400">
                  <a:latin typeface="Sylfaen" pitchFamily="18" charset="0"/>
                </a:rPr>
                <a:t>Прочие опасности</a:t>
              </a:r>
            </a:p>
          </p:txBody>
        </p:sp>
        <p:pic>
          <p:nvPicPr>
            <p:cNvPr id="23" name="Picture 8" descr="510720"/>
            <p:cNvPicPr>
              <a:picLocks noChangeAspect="1" noChangeArrowheads="1"/>
            </p:cNvPicPr>
            <p:nvPr/>
          </p:nvPicPr>
          <p:blipFill>
            <a:blip r:embed="rId6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42" y="1151"/>
              <a:ext cx="834" cy="8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Picture 16" descr="151609_w640_h640_113"/>
            <p:cNvPicPr>
              <a:picLocks noChangeAspect="1" noChangeArrowheads="1"/>
            </p:cNvPicPr>
            <p:nvPr/>
          </p:nvPicPr>
          <p:blipFill>
            <a:blip r:embed="rId7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7" y="1146"/>
              <a:ext cx="933" cy="8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5" name="Group 20"/>
          <p:cNvGrpSpPr>
            <a:grpSpLocks/>
          </p:cNvGrpSpPr>
          <p:nvPr/>
        </p:nvGrpSpPr>
        <p:grpSpPr bwMode="auto">
          <a:xfrm>
            <a:off x="246959" y="3645024"/>
            <a:ext cx="8405813" cy="2136775"/>
            <a:chOff x="145" y="2816"/>
            <a:chExt cx="5295" cy="1346"/>
          </a:xfrm>
        </p:grpSpPr>
        <p:pic>
          <p:nvPicPr>
            <p:cNvPr id="27653" name="Picture 7" descr="151828_w640_h640_132"/>
            <p:cNvPicPr>
              <a:picLocks noChangeAspect="1" noChangeArrowheads="1"/>
            </p:cNvPicPr>
            <p:nvPr/>
          </p:nvPicPr>
          <p:blipFill>
            <a:blip r:embed="rId8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3" y="2840"/>
              <a:ext cx="905" cy="7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654" name="Picture 10" descr="t_ae_296"/>
            <p:cNvPicPr>
              <a:picLocks noChangeAspect="1" noChangeArrowheads="1"/>
            </p:cNvPicPr>
            <p:nvPr/>
          </p:nvPicPr>
          <p:blipFill>
            <a:blip r:embed="rId9" cstate="email">
              <a:clrChange>
                <a:clrFrom>
                  <a:srgbClr val="FCFEFC"/>
                </a:clrFrom>
                <a:clrTo>
                  <a:srgbClr val="FCFEFC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43" y="2836"/>
              <a:ext cx="897" cy="7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655" name="Picture 11" descr="up43391_4406073_08"/>
            <p:cNvPicPr>
              <a:picLocks noChangeAspect="1" noChangeArrowheads="1"/>
            </p:cNvPicPr>
            <p:nvPr/>
          </p:nvPicPr>
          <p:blipFill>
            <a:blip r:embed="rId10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14" y="2871"/>
              <a:ext cx="846" cy="7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656" name="Picture 13" descr="1243666273_peshexod3"/>
            <p:cNvPicPr>
              <a:picLocks noChangeAspect="1" noChangeArrowheads="1"/>
            </p:cNvPicPr>
            <p:nvPr/>
          </p:nvPicPr>
          <p:blipFill>
            <a:blip r:embed="rId1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82" y="2816"/>
              <a:ext cx="916" cy="8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657" name="Text Box 24"/>
            <p:cNvSpPr txBox="1">
              <a:spLocks noChangeArrowheads="1"/>
            </p:cNvSpPr>
            <p:nvPr/>
          </p:nvSpPr>
          <p:spPr bwMode="auto">
            <a:xfrm>
              <a:off x="145" y="3702"/>
              <a:ext cx="136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400" dirty="0">
                  <a:latin typeface="Sylfaen" pitchFamily="18" charset="0"/>
                </a:rPr>
                <a:t>Пешеходный переход</a:t>
              </a:r>
            </a:p>
          </p:txBody>
        </p:sp>
        <p:sp>
          <p:nvSpPr>
            <p:cNvPr id="27658" name="Text Box 25"/>
            <p:cNvSpPr txBox="1">
              <a:spLocks noChangeArrowheads="1"/>
            </p:cNvSpPr>
            <p:nvPr/>
          </p:nvSpPr>
          <p:spPr bwMode="auto">
            <a:xfrm>
              <a:off x="2024" y="3702"/>
              <a:ext cx="40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400" dirty="0">
                  <a:latin typeface="Sylfaen" pitchFamily="18" charset="0"/>
                </a:rPr>
                <a:t>Дети</a:t>
              </a:r>
            </a:p>
          </p:txBody>
        </p:sp>
        <p:sp>
          <p:nvSpPr>
            <p:cNvPr id="27659" name="Text Box 26"/>
            <p:cNvSpPr txBox="1">
              <a:spLocks noChangeArrowheads="1"/>
            </p:cNvSpPr>
            <p:nvPr/>
          </p:nvSpPr>
          <p:spPr bwMode="auto">
            <a:xfrm>
              <a:off x="2971" y="3702"/>
              <a:ext cx="1089" cy="4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400">
                  <a:latin typeface="Sylfaen" pitchFamily="18" charset="0"/>
                </a:rPr>
                <a:t>Железнодорожный переезд                      </a:t>
              </a:r>
              <a:br>
                <a:rPr lang="ru-RU" sz="1400">
                  <a:latin typeface="Sylfaen" pitchFamily="18" charset="0"/>
                </a:rPr>
              </a:br>
              <a:r>
                <a:rPr lang="ru-RU" sz="1400">
                  <a:latin typeface="Sylfaen" pitchFamily="18" charset="0"/>
                </a:rPr>
                <a:t>без шлагбаума</a:t>
              </a:r>
            </a:p>
          </p:txBody>
        </p:sp>
        <p:sp>
          <p:nvSpPr>
            <p:cNvPr id="27660" name="Text Box 28"/>
            <p:cNvSpPr txBox="1">
              <a:spLocks noChangeArrowheads="1"/>
            </p:cNvSpPr>
            <p:nvPr/>
          </p:nvSpPr>
          <p:spPr bwMode="auto">
            <a:xfrm>
              <a:off x="4332" y="3702"/>
              <a:ext cx="1089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400">
                  <a:latin typeface="Sylfaen" pitchFamily="18" charset="0"/>
                </a:rPr>
                <a:t>Сужение дороги</a:t>
              </a: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1468824" y="479498"/>
            <a:ext cx="61388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Предупреждающие знаки</a:t>
            </a:r>
            <a:endParaRPr lang="ru-RU" sz="28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Управляющая кнопка: далее 21">
            <a:hlinkClick r:id="" action="ppaction://hlinkshowjump?jump=nextslide" highlightClick="1"/>
          </p:cNvPr>
          <p:cNvSpPr/>
          <p:nvPr/>
        </p:nvSpPr>
        <p:spPr>
          <a:xfrm>
            <a:off x="8531225" y="6309320"/>
            <a:ext cx="612775" cy="54868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предупреждающие.m4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8555056" y="174698"/>
            <a:ext cx="304800" cy="304800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345851" y="6168161"/>
            <a:ext cx="84978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Подумай, о чём говорят эти знаки?</a:t>
            </a:r>
          </a:p>
          <a:p>
            <a:pPr algn="ctr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4438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14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На федеральных трассах Свердловской области работники ФКУ «Уралуправтодор»  установили дополнительные дорожные знаки 1.27 «Дикие животные», чтобы  избежать ДТП | e1.ru - новости Екатеринбурга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59464" y="1549690"/>
            <a:ext cx="3975840" cy="2648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132" name="Text Box 4"/>
          <p:cNvSpPr txBox="1">
            <a:spLocks noChangeArrowheads="1"/>
          </p:cNvSpPr>
          <p:nvPr/>
        </p:nvSpPr>
        <p:spPr bwMode="auto">
          <a:xfrm>
            <a:off x="454555" y="1860228"/>
            <a:ext cx="446405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dirty="0"/>
              <a:t>Бродят здесь </a:t>
            </a:r>
            <a:r>
              <a:rPr lang="ru-RU" sz="2400" dirty="0" err="1"/>
              <a:t>посредь</a:t>
            </a:r>
            <a:r>
              <a:rPr lang="ru-RU" sz="2400" dirty="0"/>
              <a:t> дороги</a:t>
            </a:r>
            <a:br>
              <a:rPr lang="ru-RU" sz="2400" dirty="0"/>
            </a:br>
            <a:r>
              <a:rPr lang="ru-RU" sz="2400" dirty="0"/>
              <a:t>Лоси, волки, носороги.</a:t>
            </a:r>
            <a:br>
              <a:rPr lang="ru-RU" sz="2400" dirty="0"/>
            </a:br>
            <a:r>
              <a:rPr lang="ru-RU" sz="2400" dirty="0"/>
              <a:t>Ты, водитель, не спеши,</a:t>
            </a:r>
            <a:br>
              <a:rPr lang="ru-RU" sz="2400" dirty="0"/>
            </a:br>
            <a:r>
              <a:rPr lang="ru-RU" sz="2400" dirty="0"/>
              <a:t>Пусть сперва пройдут ежи!</a:t>
            </a:r>
          </a:p>
        </p:txBody>
      </p:sp>
      <p:sp>
        <p:nvSpPr>
          <p:cNvPr id="48133" name="AutoShape 5"/>
          <p:cNvSpPr>
            <a:spLocks noChangeArrowheads="1"/>
          </p:cNvSpPr>
          <p:nvPr/>
        </p:nvSpPr>
        <p:spPr bwMode="auto">
          <a:xfrm>
            <a:off x="7678583" y="1297814"/>
            <a:ext cx="972092" cy="771788"/>
          </a:xfrm>
          <a:prstGeom prst="triangle">
            <a:avLst>
              <a:gd name="adj" fmla="val 50000"/>
            </a:avLst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48134" name="Picture 6" descr="151609_w640_h640_113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2138" y="4224322"/>
            <a:ext cx="1304395" cy="1145659"/>
          </a:xfrm>
          <a:prstGeom prst="rect">
            <a:avLst/>
          </a:prstGeom>
          <a:noFill/>
        </p:spPr>
      </p:pic>
      <p:pic>
        <p:nvPicPr>
          <p:cNvPr id="48135" name="Picture 7" descr="510720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76749" y="4227820"/>
            <a:ext cx="1259534" cy="1154861"/>
          </a:xfrm>
          <a:prstGeom prst="rect">
            <a:avLst/>
          </a:prstGeom>
          <a:noFill/>
        </p:spPr>
      </p:pic>
      <p:pic>
        <p:nvPicPr>
          <p:cNvPr id="48136" name="Picture 8" descr="view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94026" y="4231318"/>
            <a:ext cx="1304395" cy="1164063"/>
          </a:xfrm>
          <a:prstGeom prst="rect">
            <a:avLst/>
          </a:prstGeom>
          <a:noFill/>
        </p:spPr>
      </p:pic>
      <p:sp>
        <p:nvSpPr>
          <p:cNvPr id="48137" name="Text Box 9"/>
          <p:cNvSpPr txBox="1">
            <a:spLocks noChangeArrowheads="1"/>
          </p:cNvSpPr>
          <p:nvPr/>
        </p:nvSpPr>
        <p:spPr bwMode="auto">
          <a:xfrm>
            <a:off x="652462" y="5395381"/>
            <a:ext cx="3603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/>
              <a:t>1</a:t>
            </a:r>
          </a:p>
        </p:txBody>
      </p:sp>
      <p:sp>
        <p:nvSpPr>
          <p:cNvPr id="48138" name="Text Box 10"/>
          <p:cNvSpPr txBox="1">
            <a:spLocks noChangeArrowheads="1"/>
          </p:cNvSpPr>
          <p:nvPr/>
        </p:nvSpPr>
        <p:spPr bwMode="auto">
          <a:xfrm>
            <a:off x="2506399" y="5405509"/>
            <a:ext cx="3603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/>
              <a:t>2</a:t>
            </a:r>
          </a:p>
        </p:txBody>
      </p:sp>
      <p:sp>
        <p:nvSpPr>
          <p:cNvPr id="48139" name="Text Box 11"/>
          <p:cNvSpPr txBox="1">
            <a:spLocks noChangeArrowheads="1"/>
          </p:cNvSpPr>
          <p:nvPr/>
        </p:nvSpPr>
        <p:spPr bwMode="auto">
          <a:xfrm>
            <a:off x="4299102" y="5386005"/>
            <a:ext cx="3603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/>
              <a:t>3</a:t>
            </a:r>
          </a:p>
        </p:txBody>
      </p:sp>
      <p:sp>
        <p:nvSpPr>
          <p:cNvPr id="3" name="Управляющая кнопка: домой 2">
            <a:hlinkClick r:id="rId7" action="ppaction://hlinksldjump" highlightClick="1"/>
          </p:cNvPr>
          <p:cNvSpPr/>
          <p:nvPr/>
        </p:nvSpPr>
        <p:spPr>
          <a:xfrm>
            <a:off x="8517905" y="6336203"/>
            <a:ext cx="605134" cy="46355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Управляющая кнопка: назад 12">
            <a:hlinkClick r:id="" action="ppaction://hlinkshowjump?jump=previousslide" highlightClick="1"/>
          </p:cNvPr>
          <p:cNvSpPr/>
          <p:nvPr/>
        </p:nvSpPr>
        <p:spPr>
          <a:xfrm>
            <a:off x="45717" y="6357521"/>
            <a:ext cx="504056" cy="49521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WordArt 3"/>
          <p:cNvSpPr>
            <a:spLocks noChangeArrowheads="1" noChangeShapeType="1" noTextEdit="1"/>
          </p:cNvSpPr>
          <p:nvPr/>
        </p:nvSpPr>
        <p:spPr bwMode="auto">
          <a:xfrm>
            <a:off x="5549958" y="4485311"/>
            <a:ext cx="3131730" cy="43972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kern="10" dirty="0" smtClean="0">
                <a:ln w="9525">
                  <a:solidFill>
                    <a:schemeClr val="tx2"/>
                  </a:solidFill>
                  <a:miter lim="800000"/>
                  <a:headEnd/>
                  <a:tailEnd/>
                </a:ln>
                <a:solidFill>
                  <a:schemeClr val="tx2"/>
                </a:solidFill>
                <a:cs typeface="Times New Roman"/>
              </a:rPr>
              <a:t>Дикие животные</a:t>
            </a:r>
            <a:endParaRPr lang="ru-RU" sz="3200" kern="10" dirty="0">
              <a:ln w="9525">
                <a:solidFill>
                  <a:schemeClr val="tx2"/>
                </a:solidFill>
                <a:miter lim="800000"/>
                <a:headEnd/>
                <a:tailEnd/>
              </a:ln>
              <a:solidFill>
                <a:schemeClr val="tx2"/>
              </a:solidFill>
              <a:cs typeface="Times New Roman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86611" y="260648"/>
            <a:ext cx="8497841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cs typeface="Times New Roman" panose="02020603050405020304" pitchFamily="18" charset="0"/>
              </a:rPr>
              <a:t>Какой дорожный знак нужно установить?</a:t>
            </a:r>
          </a:p>
          <a:p>
            <a:pPr algn="ctr"/>
            <a:r>
              <a:rPr lang="ru-RU" sz="2000" dirty="0" smtClean="0">
                <a:cs typeface="Times New Roman" panose="02020603050405020304" pitchFamily="18" charset="0"/>
              </a:rPr>
              <a:t>(Кликни по выбранному знаку.)</a:t>
            </a:r>
          </a:p>
          <a:p>
            <a:pPr algn="ctr"/>
            <a:endParaRPr lang="ru-RU" sz="2800" b="1" dirty="0">
              <a:solidFill>
                <a:schemeClr val="accent6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7036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81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134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8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13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81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481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481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136"/>
                  </p:tgtEl>
                </p:cond>
              </p:nextCondLst>
            </p:seq>
          </p:childTnLst>
        </p:cTn>
      </p:par>
    </p:tnLst>
    <p:bldLst>
      <p:bldP spid="48133" grpId="0" animBg="1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Text Box 19"/>
          <p:cNvSpPr txBox="1">
            <a:spLocks noChangeArrowheads="1"/>
          </p:cNvSpPr>
          <p:nvPr/>
        </p:nvSpPr>
        <p:spPr bwMode="auto">
          <a:xfrm>
            <a:off x="6877050" y="3429000"/>
            <a:ext cx="1727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grpSp>
        <p:nvGrpSpPr>
          <p:cNvPr id="4" name="Group 22"/>
          <p:cNvGrpSpPr>
            <a:grpSpLocks/>
          </p:cNvGrpSpPr>
          <p:nvPr/>
        </p:nvGrpSpPr>
        <p:grpSpPr bwMode="auto">
          <a:xfrm>
            <a:off x="534116" y="1335088"/>
            <a:ext cx="8353425" cy="2030413"/>
            <a:chOff x="340" y="1071"/>
            <a:chExt cx="5262" cy="1279"/>
          </a:xfrm>
        </p:grpSpPr>
        <p:pic>
          <p:nvPicPr>
            <p:cNvPr id="28687" name="Picture 8" descr="B3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5" y="1082"/>
              <a:ext cx="807" cy="8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688" name="Picture 12" descr="537780_w640_h640_3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50" y="1092"/>
              <a:ext cx="806" cy="8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689" name="Picture 13" descr="1243666104_kirpich"/>
            <p:cNvPicPr>
              <a:picLocks noChangeAspect="1" noChangeArrowheads="1"/>
            </p:cNvPicPr>
            <p:nvPr/>
          </p:nvPicPr>
          <p:blipFill>
            <a:blip r:embed="rId6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1" y="1092"/>
              <a:ext cx="836" cy="8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8690" name="Text Box 14"/>
            <p:cNvSpPr txBox="1">
              <a:spLocks noChangeArrowheads="1"/>
            </p:cNvSpPr>
            <p:nvPr/>
          </p:nvSpPr>
          <p:spPr bwMode="auto">
            <a:xfrm>
              <a:off x="340" y="2024"/>
              <a:ext cx="104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400" dirty="0">
                  <a:latin typeface="Sylfaen" pitchFamily="18" charset="0"/>
                </a:rPr>
                <a:t>Обгон запрещён</a:t>
              </a:r>
            </a:p>
          </p:txBody>
        </p:sp>
        <p:sp>
          <p:nvSpPr>
            <p:cNvPr id="28691" name="Text Box 15"/>
            <p:cNvSpPr txBox="1">
              <a:spLocks noChangeArrowheads="1"/>
            </p:cNvSpPr>
            <p:nvPr/>
          </p:nvSpPr>
          <p:spPr bwMode="auto">
            <a:xfrm>
              <a:off x="1837" y="2024"/>
              <a:ext cx="99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400">
                  <a:latin typeface="Sylfaen" pitchFamily="18" charset="0"/>
                </a:rPr>
                <a:t>Въезд запрещён</a:t>
              </a:r>
            </a:p>
          </p:txBody>
        </p:sp>
        <p:sp>
          <p:nvSpPr>
            <p:cNvPr id="28692" name="Text Box 16"/>
            <p:cNvSpPr txBox="1">
              <a:spLocks noChangeArrowheads="1"/>
            </p:cNvSpPr>
            <p:nvPr/>
          </p:nvSpPr>
          <p:spPr bwMode="auto">
            <a:xfrm>
              <a:off x="3061" y="2024"/>
              <a:ext cx="1270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400">
                  <a:latin typeface="Sylfaen" pitchFamily="18" charset="0"/>
                </a:rPr>
                <a:t>Движение запрещено</a:t>
              </a:r>
            </a:p>
          </p:txBody>
        </p:sp>
        <p:pic>
          <p:nvPicPr>
            <p:cNvPr id="2" name="Picture 17" descr="76"/>
            <p:cNvPicPr>
              <a:picLocks noChangeAspect="1" noChangeArrowheads="1"/>
            </p:cNvPicPr>
            <p:nvPr/>
          </p:nvPicPr>
          <p:blipFill>
            <a:blip r:embed="rId7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20" y="1071"/>
              <a:ext cx="986" cy="8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" name="Text Box 20"/>
            <p:cNvSpPr txBox="1">
              <a:spLocks noChangeArrowheads="1"/>
            </p:cNvSpPr>
            <p:nvPr/>
          </p:nvSpPr>
          <p:spPr bwMode="auto">
            <a:xfrm>
              <a:off x="4513" y="2024"/>
              <a:ext cx="1089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400">
                  <a:latin typeface="Sylfaen" pitchFamily="18" charset="0"/>
                </a:rPr>
                <a:t>Подача звукового сигнала запрещена</a:t>
              </a:r>
            </a:p>
          </p:txBody>
        </p:sp>
      </p:grpSp>
      <p:sp>
        <p:nvSpPr>
          <p:cNvPr id="28677" name="Text Box 23"/>
          <p:cNvSpPr txBox="1">
            <a:spLocks noChangeArrowheads="1"/>
          </p:cNvSpPr>
          <p:nvPr/>
        </p:nvSpPr>
        <p:spPr bwMode="auto">
          <a:xfrm>
            <a:off x="2700338" y="5876925"/>
            <a:ext cx="15843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grpSp>
        <p:nvGrpSpPr>
          <p:cNvPr id="5" name="Group 21"/>
          <p:cNvGrpSpPr>
            <a:grpSpLocks/>
          </p:cNvGrpSpPr>
          <p:nvPr/>
        </p:nvGrpSpPr>
        <p:grpSpPr bwMode="auto">
          <a:xfrm>
            <a:off x="455612" y="3612356"/>
            <a:ext cx="8353425" cy="2166938"/>
            <a:chOff x="385" y="2707"/>
            <a:chExt cx="5262" cy="1365"/>
          </a:xfrm>
        </p:grpSpPr>
        <p:pic>
          <p:nvPicPr>
            <p:cNvPr id="28680" name="Picture 11" descr="152040_w640_h640_329"/>
            <p:cNvPicPr>
              <a:picLocks noChangeAspect="1" noChangeArrowheads="1"/>
            </p:cNvPicPr>
            <p:nvPr/>
          </p:nvPicPr>
          <p:blipFill>
            <a:blip r:embed="rId8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2" y="2750"/>
              <a:ext cx="802" cy="8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681" name="Picture 18" descr="zapreshaychie_013_big"/>
            <p:cNvPicPr>
              <a:picLocks noChangeAspect="1" noChangeArrowheads="1"/>
            </p:cNvPicPr>
            <p:nvPr/>
          </p:nvPicPr>
          <p:blipFill>
            <a:blip r:embed="rId9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91" y="2707"/>
              <a:ext cx="814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8682" name="Text Box 21"/>
            <p:cNvSpPr txBox="1">
              <a:spLocks noChangeArrowheads="1"/>
            </p:cNvSpPr>
            <p:nvPr/>
          </p:nvSpPr>
          <p:spPr bwMode="auto">
            <a:xfrm>
              <a:off x="385" y="3612"/>
              <a:ext cx="725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400">
                  <a:latin typeface="Sylfaen" pitchFamily="18" charset="0"/>
                </a:rPr>
                <a:t>Ограничена скорость</a:t>
              </a:r>
            </a:p>
          </p:txBody>
        </p:sp>
        <p:sp>
          <p:nvSpPr>
            <p:cNvPr id="28683" name="Text Box 22"/>
            <p:cNvSpPr txBox="1">
              <a:spLocks noChangeArrowheads="1"/>
            </p:cNvSpPr>
            <p:nvPr/>
          </p:nvSpPr>
          <p:spPr bwMode="auto">
            <a:xfrm>
              <a:off x="3198" y="3566"/>
              <a:ext cx="907" cy="4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400">
                  <a:latin typeface="Sylfaen" pitchFamily="18" charset="0"/>
                </a:rPr>
                <a:t>Движение                       на велосипедах запрещено</a:t>
              </a:r>
            </a:p>
          </p:txBody>
        </p:sp>
        <p:sp>
          <p:nvSpPr>
            <p:cNvPr id="28684" name="Text Box 24"/>
            <p:cNvSpPr txBox="1">
              <a:spLocks noChangeArrowheads="1"/>
            </p:cNvSpPr>
            <p:nvPr/>
          </p:nvSpPr>
          <p:spPr bwMode="auto">
            <a:xfrm>
              <a:off x="1746" y="3612"/>
              <a:ext cx="907" cy="4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400">
                  <a:latin typeface="Sylfaen" pitchFamily="18" charset="0"/>
                </a:rPr>
                <a:t>Движение                       пешеходов запрещено</a:t>
              </a:r>
            </a:p>
          </p:txBody>
        </p:sp>
        <p:pic>
          <p:nvPicPr>
            <p:cNvPr id="28685" name="Picture 25" descr="zapreshaychie_004_big"/>
            <p:cNvPicPr>
              <a:picLocks noChangeAspect="1" noChangeArrowheads="1"/>
            </p:cNvPicPr>
            <p:nvPr/>
          </p:nvPicPr>
          <p:blipFill>
            <a:blip r:embed="rId10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41" y="2751"/>
              <a:ext cx="808" cy="8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8686" name="Text Box 26"/>
            <p:cNvSpPr txBox="1">
              <a:spLocks noChangeArrowheads="1"/>
            </p:cNvSpPr>
            <p:nvPr/>
          </p:nvSpPr>
          <p:spPr bwMode="auto">
            <a:xfrm>
              <a:off x="4422" y="3612"/>
              <a:ext cx="1225" cy="4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400">
                  <a:latin typeface="Sylfaen" pitchFamily="18" charset="0"/>
                </a:rPr>
                <a:t>Движение грузовых автомобилей запрещено</a:t>
              </a: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1468824" y="479498"/>
            <a:ext cx="61388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Запрещающие знаки</a:t>
            </a:r>
            <a:endParaRPr lang="ru-RU" sz="28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Управляющая кнопка: далее 23">
            <a:hlinkClick r:id="" action="ppaction://hlinkshowjump?jump=nextslide" highlightClick="1"/>
          </p:cNvPr>
          <p:cNvSpPr/>
          <p:nvPr/>
        </p:nvSpPr>
        <p:spPr>
          <a:xfrm>
            <a:off x="8531225" y="6309320"/>
            <a:ext cx="612775" cy="54868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/>
          <p:cNvSpPr txBox="1"/>
          <p:nvPr/>
        </p:nvSpPr>
        <p:spPr>
          <a:xfrm>
            <a:off x="345851" y="6168161"/>
            <a:ext cx="84978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Подумай, о чём говорят эти знаки?</a:t>
            </a:r>
          </a:p>
          <a:p>
            <a:pPr algn="ctr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запрещающие знаки.m4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604250" y="174698"/>
            <a:ext cx="304800" cy="304800"/>
          </a:xfrm>
          <a:prstGeom prst="rect">
            <a:avLst/>
          </a:prstGeom>
        </p:spPr>
      </p:pic>
      <p:pic>
        <p:nvPicPr>
          <p:cNvPr id="3074" name="Picture 2" descr="Тема 4. Дорожные знаки и разметка. Маршрутный транспорт"/>
          <p:cNvPicPr>
            <a:picLocks noChangeAspect="1" noChangeArrowheads="1"/>
          </p:cNvPicPr>
          <p:nvPr/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618802" y="3466750"/>
            <a:ext cx="1522273" cy="1509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136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8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9" name="Text Box 5"/>
          <p:cNvSpPr txBox="1">
            <a:spLocks noChangeArrowheads="1"/>
          </p:cNvSpPr>
          <p:nvPr/>
        </p:nvSpPr>
        <p:spPr bwMode="auto">
          <a:xfrm>
            <a:off x="4500562" y="2214554"/>
            <a:ext cx="388778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dirty="0"/>
              <a:t>Знак любителей обгона                Объявляет вне закона                  В этом месте, сразу ясно,             Обгонять других опасно!       </a:t>
            </a:r>
          </a:p>
        </p:txBody>
      </p:sp>
      <p:pic>
        <p:nvPicPr>
          <p:cNvPr id="47106" name="Picture 2" descr="129855_129878"/>
          <p:cNvPicPr>
            <a:picLocks noChangeAspect="1" noChangeArrowheads="1"/>
          </p:cNvPicPr>
          <p:nvPr/>
        </p:nvPicPr>
        <p:blipFill>
          <a:blip r:embed="rId2" cstate="print">
            <a:lum bright="18000" contrast="4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158" y="1857365"/>
            <a:ext cx="2702674" cy="2888651"/>
          </a:xfrm>
          <a:prstGeom prst="rect">
            <a:avLst/>
          </a:prstGeom>
          <a:noFill/>
        </p:spPr>
      </p:pic>
      <p:pic>
        <p:nvPicPr>
          <p:cNvPr id="47111" name="Picture 7" descr="B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88750" y="4364554"/>
            <a:ext cx="1081435" cy="1081435"/>
          </a:xfrm>
          <a:prstGeom prst="rect">
            <a:avLst/>
          </a:prstGeom>
          <a:noFill/>
        </p:spPr>
      </p:pic>
      <p:pic>
        <p:nvPicPr>
          <p:cNvPr id="47112" name="Picture 8" descr="529299_w640_h640_4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59963" y="4356832"/>
            <a:ext cx="1066933" cy="1066933"/>
          </a:xfrm>
          <a:prstGeom prst="rect">
            <a:avLst/>
          </a:prstGeom>
          <a:noFill/>
        </p:spPr>
      </p:pic>
      <p:pic>
        <p:nvPicPr>
          <p:cNvPr id="47113" name="Picture 9" descr="537780_w640_h640_3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04200" y="4410066"/>
            <a:ext cx="1032750" cy="1032749"/>
          </a:xfrm>
          <a:prstGeom prst="rect">
            <a:avLst/>
          </a:prstGeom>
          <a:noFill/>
        </p:spPr>
      </p:pic>
      <p:sp>
        <p:nvSpPr>
          <p:cNvPr id="47114" name="Text Box 10"/>
          <p:cNvSpPr txBox="1">
            <a:spLocks noChangeArrowheads="1"/>
          </p:cNvSpPr>
          <p:nvPr/>
        </p:nvSpPr>
        <p:spPr bwMode="auto">
          <a:xfrm>
            <a:off x="4557486" y="5516662"/>
            <a:ext cx="3603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/>
              <a:t>1</a:t>
            </a:r>
          </a:p>
        </p:txBody>
      </p:sp>
      <p:sp>
        <p:nvSpPr>
          <p:cNvPr id="47115" name="Text Box 11"/>
          <p:cNvSpPr txBox="1">
            <a:spLocks noChangeArrowheads="1"/>
          </p:cNvSpPr>
          <p:nvPr/>
        </p:nvSpPr>
        <p:spPr bwMode="auto">
          <a:xfrm>
            <a:off x="6213249" y="5445224"/>
            <a:ext cx="3603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/>
              <a:t>2</a:t>
            </a:r>
          </a:p>
        </p:txBody>
      </p:sp>
      <p:sp>
        <p:nvSpPr>
          <p:cNvPr id="47116" name="Text Box 12"/>
          <p:cNvSpPr txBox="1">
            <a:spLocks noChangeArrowheads="1"/>
          </p:cNvSpPr>
          <p:nvPr/>
        </p:nvSpPr>
        <p:spPr bwMode="auto">
          <a:xfrm>
            <a:off x="7942036" y="5445224"/>
            <a:ext cx="3603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/>
              <a:t>3</a:t>
            </a:r>
          </a:p>
        </p:txBody>
      </p:sp>
      <p:pic>
        <p:nvPicPr>
          <p:cNvPr id="47107" name="Picture 3" descr="B3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3929" y="1196975"/>
            <a:ext cx="1657350" cy="1657350"/>
          </a:xfrm>
          <a:prstGeom prst="rect">
            <a:avLst/>
          </a:prstGeom>
          <a:noFill/>
        </p:spPr>
      </p:pic>
      <p:sp>
        <p:nvSpPr>
          <p:cNvPr id="12" name="Управляющая кнопка: домой 11">
            <a:hlinkClick r:id="rId7" action="ppaction://hlinksldjump" highlightClick="1"/>
          </p:cNvPr>
          <p:cNvSpPr/>
          <p:nvPr/>
        </p:nvSpPr>
        <p:spPr>
          <a:xfrm>
            <a:off x="671362" y="6275602"/>
            <a:ext cx="605134" cy="58266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Овал 1"/>
          <p:cNvSpPr/>
          <p:nvPr/>
        </p:nvSpPr>
        <p:spPr>
          <a:xfrm>
            <a:off x="867665" y="1196976"/>
            <a:ext cx="1763614" cy="176529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Управляющая кнопка: назад 13">
            <a:hlinkClick r:id="" action="ppaction://hlinkshowjump?jump=previousslide" highlightClick="1"/>
          </p:cNvPr>
          <p:cNvSpPr/>
          <p:nvPr/>
        </p:nvSpPr>
        <p:spPr>
          <a:xfrm>
            <a:off x="45717" y="6275602"/>
            <a:ext cx="504056" cy="577137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WordArt 3"/>
          <p:cNvSpPr>
            <a:spLocks noChangeArrowheads="1" noChangeShapeType="1" noTextEdit="1"/>
          </p:cNvSpPr>
          <p:nvPr/>
        </p:nvSpPr>
        <p:spPr bwMode="auto">
          <a:xfrm>
            <a:off x="271668" y="4890299"/>
            <a:ext cx="3008187" cy="43972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kern="10" dirty="0" smtClean="0">
                <a:ln w="9525">
                  <a:solidFill>
                    <a:schemeClr val="tx2"/>
                  </a:solidFill>
                  <a:miter lim="800000"/>
                  <a:headEnd/>
                  <a:tailEnd/>
                </a:ln>
                <a:solidFill>
                  <a:schemeClr val="tx2"/>
                </a:solidFill>
                <a:cs typeface="Times New Roman"/>
              </a:rPr>
              <a:t>Обгон запрещён</a:t>
            </a:r>
            <a:endParaRPr lang="ru-RU" sz="3200" kern="10" dirty="0">
              <a:ln w="9525">
                <a:solidFill>
                  <a:schemeClr val="tx2"/>
                </a:solidFill>
                <a:miter lim="800000"/>
                <a:headEnd/>
                <a:tailEnd/>
              </a:ln>
              <a:solidFill>
                <a:schemeClr val="tx2"/>
              </a:solidFill>
              <a:cs typeface="Times New Roman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18886" y="177703"/>
            <a:ext cx="8497841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cs typeface="Times New Roman" panose="02020603050405020304" pitchFamily="18" charset="0"/>
              </a:rPr>
              <a:t>Какой дорожный знак нужно установить?</a:t>
            </a:r>
          </a:p>
          <a:p>
            <a:pPr algn="ctr"/>
            <a:r>
              <a:rPr lang="ru-RU" sz="2000" dirty="0" smtClean="0">
                <a:cs typeface="Times New Roman" panose="02020603050405020304" pitchFamily="18" charset="0"/>
              </a:rPr>
              <a:t>(Кликни по выбранному знаку.)</a:t>
            </a:r>
          </a:p>
          <a:p>
            <a:pPr algn="ctr"/>
            <a:endParaRPr lang="ru-RU" sz="2800" b="1" dirty="0">
              <a:solidFill>
                <a:schemeClr val="accent6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4040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71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111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71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112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471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113"/>
                  </p:tgtEl>
                </p:cond>
              </p:nextCondLst>
            </p:seq>
          </p:childTnLst>
        </p:cTn>
      </p:par>
    </p:tnLst>
    <p:bldLst>
      <p:bldP spid="2" grpId="0" animBg="1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7"/>
          <p:cNvGrpSpPr>
            <a:grpSpLocks/>
          </p:cNvGrpSpPr>
          <p:nvPr/>
        </p:nvGrpSpPr>
        <p:grpSpPr bwMode="auto">
          <a:xfrm>
            <a:off x="490289" y="1201511"/>
            <a:ext cx="8208963" cy="1670050"/>
            <a:chOff x="204" y="1026"/>
            <a:chExt cx="5171" cy="1052"/>
          </a:xfrm>
        </p:grpSpPr>
        <p:pic>
          <p:nvPicPr>
            <p:cNvPr id="31757" name="Picture 31" descr="1252921760_peshekhodnyjj-perekhod-nadzemnyjj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4" y="1039"/>
              <a:ext cx="712" cy="7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758" name="Picture 32" descr="1252921760_peshekhodnyjj-perekhod-nadzemnyjj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29" y="1039"/>
              <a:ext cx="712" cy="7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759" name="Picture 38" descr="228_large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04" y="1026"/>
              <a:ext cx="673" cy="6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760" name="Picture 39" descr="228_large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24" y="1026"/>
              <a:ext cx="674" cy="6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" name="Text Box 41"/>
            <p:cNvSpPr txBox="1">
              <a:spLocks noChangeArrowheads="1"/>
            </p:cNvSpPr>
            <p:nvPr/>
          </p:nvSpPr>
          <p:spPr bwMode="auto">
            <a:xfrm>
              <a:off x="431" y="1752"/>
              <a:ext cx="1814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400">
                  <a:latin typeface="Sylfaen" pitchFamily="18" charset="0"/>
                </a:rPr>
                <a:t>Подземный пешеходный переход                         (место перехода через дорогу)</a:t>
              </a:r>
            </a:p>
          </p:txBody>
        </p:sp>
        <p:sp>
          <p:nvSpPr>
            <p:cNvPr id="3" name="Text Box 42"/>
            <p:cNvSpPr txBox="1">
              <a:spLocks noChangeArrowheads="1"/>
            </p:cNvSpPr>
            <p:nvPr/>
          </p:nvSpPr>
          <p:spPr bwMode="auto">
            <a:xfrm>
              <a:off x="3742" y="1752"/>
              <a:ext cx="1633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400">
                  <a:latin typeface="Sylfaen" pitchFamily="18" charset="0"/>
                </a:rPr>
                <a:t>Пешеходный переход                             (место перехода через дорогу)</a:t>
              </a:r>
            </a:p>
          </p:txBody>
        </p:sp>
      </p:grpSp>
      <p:grpSp>
        <p:nvGrpSpPr>
          <p:cNvPr id="5" name="Group 18"/>
          <p:cNvGrpSpPr>
            <a:grpSpLocks/>
          </p:cNvGrpSpPr>
          <p:nvPr/>
        </p:nvGrpSpPr>
        <p:grpSpPr bwMode="auto">
          <a:xfrm>
            <a:off x="561536" y="3328997"/>
            <a:ext cx="7908925" cy="2328998"/>
            <a:chOff x="249" y="2500"/>
            <a:chExt cx="4982" cy="1617"/>
          </a:xfrm>
        </p:grpSpPr>
        <p:pic>
          <p:nvPicPr>
            <p:cNvPr id="31749" name="Picture 33" descr="5"/>
            <p:cNvPicPr>
              <a:picLocks noChangeAspect="1" noChangeArrowheads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9" y="2524"/>
              <a:ext cx="770" cy="10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750" name="Picture 34" descr="5"/>
            <p:cNvPicPr>
              <a:picLocks noChangeAspect="1" noChangeArrowheads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55" y="2524"/>
              <a:ext cx="771" cy="10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751" name="Picture 35" descr="1243666301_tralejbus"/>
            <p:cNvPicPr>
              <a:picLocks noChangeAspect="1" noChangeArrowheads="1"/>
            </p:cNvPicPr>
            <p:nvPr/>
          </p:nvPicPr>
          <p:blipFill>
            <a:blip r:embed="rId10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77" y="2500"/>
              <a:ext cx="815" cy="11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752" name="Picture 36" descr="ukazateli_032_big"/>
            <p:cNvPicPr>
              <a:picLocks noChangeAspect="1" noChangeArrowheads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16" y="2525"/>
              <a:ext cx="772" cy="10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1753" name="Text Box 43"/>
            <p:cNvSpPr txBox="1">
              <a:spLocks noChangeArrowheads="1"/>
            </p:cNvSpPr>
            <p:nvPr/>
          </p:nvSpPr>
          <p:spPr bwMode="auto">
            <a:xfrm>
              <a:off x="301" y="3631"/>
              <a:ext cx="726" cy="4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400" dirty="0">
                  <a:latin typeface="Sylfaen" pitchFamily="18" charset="0"/>
                </a:rPr>
                <a:t>Место остановки трамвая</a:t>
              </a:r>
            </a:p>
          </p:txBody>
        </p:sp>
        <p:sp>
          <p:nvSpPr>
            <p:cNvPr id="31754" name="Text Box 44"/>
            <p:cNvSpPr txBox="1">
              <a:spLocks noChangeArrowheads="1"/>
            </p:cNvSpPr>
            <p:nvPr/>
          </p:nvSpPr>
          <p:spPr bwMode="auto">
            <a:xfrm>
              <a:off x="3026" y="3631"/>
              <a:ext cx="726" cy="4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400" dirty="0">
                  <a:latin typeface="Sylfaen" pitchFamily="18" charset="0"/>
                </a:rPr>
                <a:t>Место остановки   автобусов</a:t>
              </a:r>
            </a:p>
          </p:txBody>
        </p:sp>
        <p:sp>
          <p:nvSpPr>
            <p:cNvPr id="31755" name="Text Box 45"/>
            <p:cNvSpPr txBox="1">
              <a:spLocks noChangeArrowheads="1"/>
            </p:cNvSpPr>
            <p:nvPr/>
          </p:nvSpPr>
          <p:spPr bwMode="auto">
            <a:xfrm>
              <a:off x="4415" y="3657"/>
              <a:ext cx="816" cy="4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400" dirty="0">
                  <a:latin typeface="Sylfaen" pitchFamily="18" charset="0"/>
                </a:rPr>
                <a:t>Место остановки троллейбусов</a:t>
              </a:r>
            </a:p>
          </p:txBody>
        </p:sp>
        <p:sp>
          <p:nvSpPr>
            <p:cNvPr id="31756" name="Text Box 46"/>
            <p:cNvSpPr txBox="1">
              <a:spLocks noChangeArrowheads="1"/>
            </p:cNvSpPr>
            <p:nvPr/>
          </p:nvSpPr>
          <p:spPr bwMode="auto">
            <a:xfrm>
              <a:off x="1700" y="3631"/>
              <a:ext cx="726" cy="4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400" dirty="0">
                  <a:latin typeface="Sylfaen" pitchFamily="18" charset="0"/>
                </a:rPr>
                <a:t>Место остановки такси</a:t>
              </a: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1115219" y="218415"/>
            <a:ext cx="70639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Информационно –указательные знаки</a:t>
            </a:r>
            <a:endParaRPr lang="ru-RU" sz="28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Управляющая кнопка: далее 18">
            <a:hlinkClick r:id="" action="ppaction://hlinkshowjump?jump=nextslide" highlightClick="1"/>
          </p:cNvPr>
          <p:cNvSpPr/>
          <p:nvPr/>
        </p:nvSpPr>
        <p:spPr>
          <a:xfrm>
            <a:off x="8531225" y="6309320"/>
            <a:ext cx="612775" cy="54868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информационные.m4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8493162" y="218415"/>
            <a:ext cx="353872" cy="353872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345851" y="6168161"/>
            <a:ext cx="84978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Подумай, о чём говорят эти знаки?</a:t>
            </a:r>
          </a:p>
          <a:p>
            <a:pPr algn="ctr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5434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64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Загадки по правилам дорожного движения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63532" y="1386272"/>
            <a:ext cx="3456654" cy="2991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4643438" y="1928813"/>
            <a:ext cx="4211637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Этот знак такого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рода,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Он на страже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пешехода.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Переходим с куклой вместе</a:t>
            </a:r>
          </a:p>
          <a:p>
            <a:pPr>
              <a:spcBef>
                <a:spcPct val="50000"/>
              </a:spcBef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Мы дорогу в этом месте!</a:t>
            </a:r>
          </a:p>
        </p:txBody>
      </p:sp>
      <p:sp>
        <p:nvSpPr>
          <p:cNvPr id="33798" name="Rectangle 6"/>
          <p:cNvSpPr>
            <a:spLocks noChangeArrowheads="1"/>
          </p:cNvSpPr>
          <p:nvPr/>
        </p:nvSpPr>
        <p:spPr bwMode="auto">
          <a:xfrm>
            <a:off x="1310461" y="1365659"/>
            <a:ext cx="791219" cy="69519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33799" name="Picture 7" descr="228_larg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10938" y="4417903"/>
            <a:ext cx="996826" cy="1006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0" name="Picture 8" descr="151828_w640_h640_132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01611" y="4422522"/>
            <a:ext cx="1173027" cy="1022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1" name="Picture 9" descr="1252921760_peshekhodnyjj-perekhod-nadzemnyjj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09050" y="4417547"/>
            <a:ext cx="1005452" cy="10054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802" name="Text Box 10"/>
          <p:cNvSpPr txBox="1">
            <a:spLocks noChangeArrowheads="1"/>
          </p:cNvSpPr>
          <p:nvPr/>
        </p:nvSpPr>
        <p:spPr bwMode="auto">
          <a:xfrm>
            <a:off x="4810352" y="5721350"/>
            <a:ext cx="3603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/>
              <a:t>1</a:t>
            </a:r>
          </a:p>
        </p:txBody>
      </p:sp>
      <p:sp>
        <p:nvSpPr>
          <p:cNvPr id="33803" name="Text Box 11"/>
          <p:cNvSpPr txBox="1">
            <a:spLocks noChangeArrowheads="1"/>
          </p:cNvSpPr>
          <p:nvPr/>
        </p:nvSpPr>
        <p:spPr bwMode="auto">
          <a:xfrm>
            <a:off x="6466114" y="5721350"/>
            <a:ext cx="3603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2</a:t>
            </a:r>
          </a:p>
        </p:txBody>
      </p:sp>
      <p:sp>
        <p:nvSpPr>
          <p:cNvPr id="33804" name="Text Box 12"/>
          <p:cNvSpPr txBox="1">
            <a:spLocks noChangeArrowheads="1"/>
          </p:cNvSpPr>
          <p:nvPr/>
        </p:nvSpPr>
        <p:spPr bwMode="auto">
          <a:xfrm>
            <a:off x="7979002" y="5721350"/>
            <a:ext cx="3603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3</a:t>
            </a:r>
          </a:p>
        </p:txBody>
      </p:sp>
      <p:sp>
        <p:nvSpPr>
          <p:cNvPr id="12" name="Управляющая кнопка: домой 11">
            <a:hlinkClick r:id="rId6" action="ppaction://hlinksldjump" highlightClick="1"/>
          </p:cNvPr>
          <p:cNvSpPr/>
          <p:nvPr/>
        </p:nvSpPr>
        <p:spPr>
          <a:xfrm>
            <a:off x="669402" y="6313799"/>
            <a:ext cx="605134" cy="58266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Управляющая кнопка: назад 12">
            <a:hlinkClick r:id="" action="ppaction://hlinkshowjump?jump=previousslide" highlightClick="1"/>
          </p:cNvPr>
          <p:cNvSpPr/>
          <p:nvPr/>
        </p:nvSpPr>
        <p:spPr>
          <a:xfrm>
            <a:off x="45717" y="6313799"/>
            <a:ext cx="504056" cy="5389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WordArt 3"/>
          <p:cNvSpPr>
            <a:spLocks noChangeArrowheads="1" noChangeShapeType="1" noTextEdit="1"/>
          </p:cNvSpPr>
          <p:nvPr/>
        </p:nvSpPr>
        <p:spPr bwMode="auto">
          <a:xfrm>
            <a:off x="323079" y="4714009"/>
            <a:ext cx="3671888" cy="43972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kern="10" dirty="0" smtClean="0">
                <a:ln w="9525">
                  <a:solidFill>
                    <a:schemeClr val="tx2"/>
                  </a:solidFill>
                  <a:miter lim="800000"/>
                  <a:headEnd/>
                  <a:tailEnd/>
                </a:ln>
                <a:solidFill>
                  <a:schemeClr val="tx2"/>
                </a:solidFill>
                <a:cs typeface="Times New Roman"/>
              </a:rPr>
              <a:t>Пешеходный переход</a:t>
            </a:r>
            <a:endParaRPr lang="ru-RU" sz="3200" kern="10" dirty="0">
              <a:ln w="9525">
                <a:solidFill>
                  <a:schemeClr val="tx2"/>
                </a:solidFill>
                <a:miter lim="800000"/>
                <a:headEnd/>
                <a:tailEnd/>
              </a:ln>
              <a:solidFill>
                <a:schemeClr val="tx2"/>
              </a:solidFill>
              <a:cs typeface="Times New Roman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91025" y="124388"/>
            <a:ext cx="8497841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cs typeface="Times New Roman" panose="02020603050405020304" pitchFamily="18" charset="0"/>
              </a:rPr>
              <a:t>Какой дорожный знак нужно установить?</a:t>
            </a:r>
          </a:p>
          <a:p>
            <a:pPr algn="ctr"/>
            <a:r>
              <a:rPr lang="ru-RU" sz="2000" dirty="0" smtClean="0">
                <a:cs typeface="Times New Roman" panose="02020603050405020304" pitchFamily="18" charset="0"/>
              </a:rPr>
              <a:t>(Кликни по выбранному знаку.)</a:t>
            </a:r>
          </a:p>
          <a:p>
            <a:pPr algn="ctr"/>
            <a:endParaRPr lang="ru-RU" sz="2800" b="1" dirty="0">
              <a:solidFill>
                <a:schemeClr val="accent6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9279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37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 tmFilter="0, 0; .2, .5; .8, .5; 1, 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250" autoRev="1" fill="hold"/>
                                        <p:tgtEl>
                                          <p:spTgt spid="3379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799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38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800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38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801"/>
                  </p:tgtEl>
                </p:cond>
              </p:nextCondLst>
            </p:seq>
          </p:childTnLst>
        </p:cTn>
      </p:par>
    </p:tnLst>
    <p:bldLst>
      <p:bldP spid="33798" grpId="0" animBg="1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35664" y="260648"/>
            <a:ext cx="61388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Инструкция </a:t>
            </a:r>
            <a:endParaRPr lang="ru-RU" sz="44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8676456" y="6357521"/>
            <a:ext cx="467544" cy="50047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97745" y="1412351"/>
            <a:ext cx="8820472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Для смены слайдов используются управляющие кнопки .                              </a:t>
            </a:r>
          </a:p>
          <a:p>
            <a:pPr algn="just"/>
            <a:r>
              <a:rPr lang="ru-RU" dirty="0" smtClean="0"/>
              <a:t> </a:t>
            </a:r>
          </a:p>
          <a:p>
            <a:pPr algn="just"/>
            <a:endParaRPr lang="ru-RU" dirty="0"/>
          </a:p>
          <a:p>
            <a:pPr algn="just"/>
            <a:r>
              <a:rPr lang="ru-RU" dirty="0" smtClean="0"/>
              <a:t>                                                                                             </a:t>
            </a:r>
          </a:p>
          <a:p>
            <a:pPr algn="just"/>
            <a:r>
              <a:rPr lang="ru-RU" dirty="0" smtClean="0"/>
              <a:t>На слайде 5 «Разгадайте ребус» кликайте по буквам алфавита , чтобы собрать нужное слово.</a:t>
            </a:r>
          </a:p>
          <a:p>
            <a:pPr algn="just"/>
            <a:endParaRPr lang="ru-RU" dirty="0" smtClean="0"/>
          </a:p>
          <a:p>
            <a:pPr algn="just"/>
            <a:r>
              <a:rPr lang="ru-RU" dirty="0" smtClean="0"/>
              <a:t>На слайде 9  представлена карта изучения дорожных знаков. Выбор вида дорожных знаков для получения информации происходит в свободном порядке. По клику на символ дорожного знака происходит переход на информационные слайды.</a:t>
            </a:r>
          </a:p>
          <a:p>
            <a:pPr algn="just"/>
            <a:endParaRPr lang="ru-RU" dirty="0" smtClean="0"/>
          </a:p>
          <a:p>
            <a:pPr algn="just"/>
            <a:r>
              <a:rPr lang="ru-RU" dirty="0" smtClean="0"/>
              <a:t>Для возврата на слайд-карту нажмите на кнопку               .</a:t>
            </a:r>
          </a:p>
          <a:p>
            <a:pPr algn="just"/>
            <a:r>
              <a:rPr lang="ru-RU" dirty="0" smtClean="0"/>
              <a:t>Для перехода со слайда –карты к следующему этапу урока нажмите на кнопку             .</a:t>
            </a:r>
          </a:p>
          <a:p>
            <a:pPr algn="just"/>
            <a:endParaRPr lang="ru-RU" dirty="0"/>
          </a:p>
          <a:p>
            <a:pPr algn="just"/>
            <a:endParaRPr lang="ru-RU" sz="2000" dirty="0"/>
          </a:p>
          <a:p>
            <a:pPr algn="just"/>
            <a:endParaRPr lang="ru-RU" sz="2000" dirty="0" smtClean="0"/>
          </a:p>
          <a:p>
            <a:pPr algn="just"/>
            <a:endParaRPr lang="ru-RU" sz="2000" dirty="0" smtClean="0"/>
          </a:p>
          <a:p>
            <a:pPr algn="just"/>
            <a:endParaRPr lang="ru-RU" sz="20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195737" y="1772816"/>
            <a:ext cx="2309330" cy="839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 rotWithShape="1">
          <a:blip r:embed="rId4" cstate="email">
            <a:clrChange>
              <a:clrFrom>
                <a:srgbClr val="4F81BD"/>
              </a:clrFrom>
              <a:clrTo>
                <a:srgbClr val="4F81BD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202047" y="4221088"/>
            <a:ext cx="602070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Управляющая кнопка: назад 7">
            <a:hlinkClick r:id="" action="ppaction://hlinkshowjump?jump=previousslide" highlightClick="1"/>
          </p:cNvPr>
          <p:cNvSpPr/>
          <p:nvPr/>
        </p:nvSpPr>
        <p:spPr>
          <a:xfrm>
            <a:off x="45717" y="6357521"/>
            <a:ext cx="504056" cy="49521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505066" y="1868394"/>
            <a:ext cx="648071" cy="64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 rotWithShape="1">
          <a:blip r:embed="rId6" cstate="print">
            <a:clrChange>
              <a:clrFrom>
                <a:srgbClr val="385D8A"/>
              </a:clrFrom>
              <a:clrTo>
                <a:srgbClr val="385D8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070322" y="4554107"/>
            <a:ext cx="648071" cy="64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78213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9"/>
          <p:cNvGrpSpPr>
            <a:grpSpLocks/>
          </p:cNvGrpSpPr>
          <p:nvPr/>
        </p:nvGrpSpPr>
        <p:grpSpPr bwMode="auto">
          <a:xfrm>
            <a:off x="295276" y="1052513"/>
            <a:ext cx="7951788" cy="2482850"/>
            <a:chOff x="186" y="663"/>
            <a:chExt cx="5009" cy="1564"/>
          </a:xfrm>
        </p:grpSpPr>
        <p:pic>
          <p:nvPicPr>
            <p:cNvPr id="32781" name="Picture 9" descr="Graphic017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5" y="663"/>
              <a:ext cx="725" cy="1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2782" name="Picture 12" descr="fUYUITCu1FYGCgGb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84" y="665"/>
              <a:ext cx="680" cy="10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2783" name="Picture 13" descr="Graphic006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68" y="663"/>
              <a:ext cx="727" cy="1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2784" name="Picture 16" descr="Graphic007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55" y="663"/>
              <a:ext cx="726" cy="1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785" name="Text Box 17"/>
            <p:cNvSpPr txBox="1">
              <a:spLocks noChangeArrowheads="1"/>
            </p:cNvSpPr>
            <p:nvPr/>
          </p:nvSpPr>
          <p:spPr bwMode="auto">
            <a:xfrm>
              <a:off x="186" y="1745"/>
              <a:ext cx="907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400" dirty="0">
                  <a:latin typeface="Sylfaen" pitchFamily="18" charset="0"/>
                </a:rPr>
                <a:t>Пункт питания</a:t>
              </a:r>
            </a:p>
          </p:txBody>
        </p:sp>
        <p:sp>
          <p:nvSpPr>
            <p:cNvPr id="32786" name="Text Box 18"/>
            <p:cNvSpPr txBox="1">
              <a:spLocks noChangeArrowheads="1"/>
            </p:cNvSpPr>
            <p:nvPr/>
          </p:nvSpPr>
          <p:spPr bwMode="auto">
            <a:xfrm>
              <a:off x="1360" y="1767"/>
              <a:ext cx="1315" cy="4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400" dirty="0">
                  <a:latin typeface="Sylfaen" pitchFamily="18" charset="0"/>
                </a:rPr>
                <a:t>Пост                    </a:t>
              </a:r>
              <a:r>
                <a:rPr lang="ru-RU" sz="1400" dirty="0" err="1">
                  <a:latin typeface="Sylfaen" pitchFamily="18" charset="0"/>
                </a:rPr>
                <a:t>дорожно</a:t>
              </a:r>
              <a:r>
                <a:rPr lang="ru-RU" sz="1400" dirty="0">
                  <a:latin typeface="Sylfaen" pitchFamily="18" charset="0"/>
                </a:rPr>
                <a:t> – патрульной     службы</a:t>
              </a:r>
            </a:p>
          </p:txBody>
        </p:sp>
        <p:sp>
          <p:nvSpPr>
            <p:cNvPr id="2" name="Text Box 19"/>
            <p:cNvSpPr txBox="1">
              <a:spLocks noChangeArrowheads="1"/>
            </p:cNvSpPr>
            <p:nvPr/>
          </p:nvSpPr>
          <p:spPr bwMode="auto">
            <a:xfrm>
              <a:off x="2857" y="1703"/>
              <a:ext cx="1134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400" dirty="0">
                  <a:latin typeface="Sylfaen" pitchFamily="18" charset="0"/>
                </a:rPr>
                <a:t>Авто – заправочная станция</a:t>
              </a:r>
            </a:p>
          </p:txBody>
        </p:sp>
        <p:sp>
          <p:nvSpPr>
            <p:cNvPr id="3" name="Text Box 20"/>
            <p:cNvSpPr txBox="1">
              <a:spLocks noChangeArrowheads="1"/>
            </p:cNvSpPr>
            <p:nvPr/>
          </p:nvSpPr>
          <p:spPr bwMode="auto">
            <a:xfrm>
              <a:off x="4513" y="1805"/>
              <a:ext cx="589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400" dirty="0">
                  <a:latin typeface="Sylfaen" pitchFamily="18" charset="0"/>
                </a:rPr>
                <a:t>Телефон</a:t>
              </a:r>
            </a:p>
          </p:txBody>
        </p:sp>
      </p:grpSp>
      <p:grpSp>
        <p:nvGrpSpPr>
          <p:cNvPr id="5" name="Group 20"/>
          <p:cNvGrpSpPr>
            <a:grpSpLocks/>
          </p:cNvGrpSpPr>
          <p:nvPr/>
        </p:nvGrpSpPr>
        <p:grpSpPr bwMode="auto">
          <a:xfrm>
            <a:off x="540544" y="3540126"/>
            <a:ext cx="7777163" cy="2336800"/>
            <a:chOff x="385" y="2600"/>
            <a:chExt cx="4899" cy="1472"/>
          </a:xfrm>
        </p:grpSpPr>
        <p:pic>
          <p:nvPicPr>
            <p:cNvPr id="32773" name="Picture 10" descr="1243666210_skoraya"/>
            <p:cNvPicPr>
              <a:picLocks noChangeAspect="1" noChangeArrowheads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1" y="2691"/>
              <a:ext cx="653" cy="9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2774" name="Picture 11" descr="Graphic015"/>
            <p:cNvPicPr>
              <a:picLocks noChangeAspect="1" noChangeArrowheads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16" y="2645"/>
              <a:ext cx="682" cy="9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2775" name="Picture 14" descr="Graphic001"/>
            <p:cNvPicPr>
              <a:picLocks noChangeAspect="1" noChangeArrowheads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5" y="2682"/>
              <a:ext cx="657" cy="9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2776" name="Picture 15" descr="Graphic014"/>
            <p:cNvPicPr>
              <a:picLocks noChangeAspect="1" noChangeArrowheads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13" y="2600"/>
              <a:ext cx="682" cy="9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777" name="Text Box 21"/>
            <p:cNvSpPr txBox="1">
              <a:spLocks noChangeArrowheads="1"/>
            </p:cNvSpPr>
            <p:nvPr/>
          </p:nvSpPr>
          <p:spPr bwMode="auto">
            <a:xfrm>
              <a:off x="476" y="3657"/>
              <a:ext cx="635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400">
                  <a:latin typeface="Sylfaen" pitchFamily="18" charset="0"/>
                </a:rPr>
                <a:t>Больница</a:t>
              </a:r>
            </a:p>
          </p:txBody>
        </p:sp>
        <p:sp>
          <p:nvSpPr>
            <p:cNvPr id="32778" name="Text Box 22"/>
            <p:cNvSpPr txBox="1">
              <a:spLocks noChangeArrowheads="1"/>
            </p:cNvSpPr>
            <p:nvPr/>
          </p:nvSpPr>
          <p:spPr bwMode="auto">
            <a:xfrm>
              <a:off x="1565" y="3702"/>
              <a:ext cx="1225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400">
                  <a:latin typeface="Sylfaen" pitchFamily="18" charset="0"/>
                </a:rPr>
                <a:t>Пункт первой медицинской помощи</a:t>
              </a:r>
            </a:p>
          </p:txBody>
        </p:sp>
        <p:sp>
          <p:nvSpPr>
            <p:cNvPr id="32779" name="Text Box 23"/>
            <p:cNvSpPr txBox="1">
              <a:spLocks noChangeArrowheads="1"/>
            </p:cNvSpPr>
            <p:nvPr/>
          </p:nvSpPr>
          <p:spPr bwMode="auto">
            <a:xfrm>
              <a:off x="3334" y="3657"/>
              <a:ext cx="590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400">
                  <a:latin typeface="Sylfaen" pitchFamily="18" charset="0"/>
                </a:rPr>
                <a:t>Кемпинг</a:t>
              </a:r>
            </a:p>
          </p:txBody>
        </p:sp>
        <p:sp>
          <p:nvSpPr>
            <p:cNvPr id="32780" name="Text Box 24"/>
            <p:cNvSpPr txBox="1">
              <a:spLocks noChangeArrowheads="1"/>
            </p:cNvSpPr>
            <p:nvPr/>
          </p:nvSpPr>
          <p:spPr bwMode="auto">
            <a:xfrm>
              <a:off x="4604" y="3612"/>
              <a:ext cx="680" cy="4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400">
                  <a:latin typeface="Sylfaen" pitchFamily="18" charset="0"/>
                </a:rPr>
                <a:t>Гостиница     или                мотель</a:t>
              </a: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1324362" y="232437"/>
            <a:ext cx="70639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Знаки сервиса</a:t>
            </a:r>
            <a:endParaRPr lang="ru-RU" sz="28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Управляющая кнопка: далее 21">
            <a:hlinkClick r:id="" action="ppaction://hlinkshowjump?jump=nextslide" highlightClick="1"/>
          </p:cNvPr>
          <p:cNvSpPr/>
          <p:nvPr/>
        </p:nvSpPr>
        <p:spPr>
          <a:xfrm>
            <a:off x="8531225" y="6309320"/>
            <a:ext cx="612775" cy="54868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знаки сервиса.m4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8485188" y="341647"/>
            <a:ext cx="304800" cy="304800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345851" y="6168161"/>
            <a:ext cx="84978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Подумай, о чём говорят эти знаки?</a:t>
            </a:r>
          </a:p>
          <a:p>
            <a:pPr algn="ctr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1658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2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pickimage.ru/wp-content/uploads/images/detskie/hospital/bolnica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30" y="1971385"/>
            <a:ext cx="4183937" cy="3478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http://www.pdd24.com/pdd/img/z7.2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28232" y="1559135"/>
            <a:ext cx="876945" cy="1220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54" name="Picture 10" descr="Graphic01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41686" y="4578280"/>
            <a:ext cx="983544" cy="1394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1627804" y="1559135"/>
            <a:ext cx="877376" cy="1220415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31756" name="Picture 12" descr="Graphic006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94436" y="4577875"/>
            <a:ext cx="983544" cy="1393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7" name="Text Box 13"/>
          <p:cNvSpPr txBox="1">
            <a:spLocks noChangeArrowheads="1"/>
          </p:cNvSpPr>
          <p:nvPr/>
        </p:nvSpPr>
        <p:spPr bwMode="auto">
          <a:xfrm>
            <a:off x="4884578" y="6066566"/>
            <a:ext cx="3603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/>
              <a:t>1</a:t>
            </a:r>
          </a:p>
        </p:txBody>
      </p:sp>
      <p:sp>
        <p:nvSpPr>
          <p:cNvPr id="31758" name="Text Box 14"/>
          <p:cNvSpPr txBox="1">
            <a:spLocks noChangeArrowheads="1"/>
          </p:cNvSpPr>
          <p:nvPr/>
        </p:nvSpPr>
        <p:spPr bwMode="auto">
          <a:xfrm>
            <a:off x="6324441" y="6066566"/>
            <a:ext cx="3603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/>
              <a:t>2</a:t>
            </a:r>
          </a:p>
        </p:txBody>
      </p:sp>
      <p:sp>
        <p:nvSpPr>
          <p:cNvPr id="31759" name="Text Box 15"/>
          <p:cNvSpPr txBox="1">
            <a:spLocks noChangeArrowheads="1"/>
          </p:cNvSpPr>
          <p:nvPr/>
        </p:nvSpPr>
        <p:spPr bwMode="auto">
          <a:xfrm>
            <a:off x="7835741" y="6066566"/>
            <a:ext cx="3603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/>
              <a:t>3</a:t>
            </a:r>
          </a:p>
        </p:txBody>
      </p:sp>
      <p:sp>
        <p:nvSpPr>
          <p:cNvPr id="2" name="Управляющая кнопка: домой 1">
            <a:hlinkClick r:id="rId6" action="ppaction://hlinksldjump" highlightClick="1"/>
          </p:cNvPr>
          <p:cNvSpPr/>
          <p:nvPr/>
        </p:nvSpPr>
        <p:spPr>
          <a:xfrm>
            <a:off x="729880" y="6295166"/>
            <a:ext cx="504056" cy="56283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Управляющая кнопка: назад 14">
            <a:hlinkClick r:id="" action="ppaction://hlinkshowjump?jump=previousslide" highlightClick="1"/>
          </p:cNvPr>
          <p:cNvSpPr/>
          <p:nvPr/>
        </p:nvSpPr>
        <p:spPr>
          <a:xfrm>
            <a:off x="45717" y="6357521"/>
            <a:ext cx="504056" cy="49521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WordArt 3"/>
          <p:cNvSpPr>
            <a:spLocks noChangeArrowheads="1" noChangeShapeType="1" noTextEdit="1"/>
          </p:cNvSpPr>
          <p:nvPr/>
        </p:nvSpPr>
        <p:spPr bwMode="auto">
          <a:xfrm>
            <a:off x="751290" y="5274749"/>
            <a:ext cx="1753889" cy="48297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kern="10" dirty="0" smtClean="0">
                <a:ln w="9525">
                  <a:solidFill>
                    <a:schemeClr val="tx2"/>
                  </a:solidFill>
                  <a:miter lim="800000"/>
                  <a:headEnd/>
                  <a:tailEnd/>
                </a:ln>
                <a:solidFill>
                  <a:schemeClr val="tx2"/>
                </a:solidFill>
                <a:cs typeface="Times New Roman"/>
              </a:rPr>
              <a:t>Больница</a:t>
            </a:r>
            <a:endParaRPr lang="ru-RU" sz="3200" kern="10" dirty="0">
              <a:ln w="9525">
                <a:solidFill>
                  <a:schemeClr val="tx2"/>
                </a:solidFill>
                <a:miter lim="800000"/>
                <a:headEnd/>
                <a:tailEnd/>
              </a:ln>
              <a:solidFill>
                <a:schemeClr val="tx2"/>
              </a:solidFill>
              <a:cs typeface="Times New Roman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15495" y="188640"/>
            <a:ext cx="8497841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cs typeface="Times New Roman" panose="02020603050405020304" pitchFamily="18" charset="0"/>
              </a:rPr>
              <a:t>Какой дорожный знак нужно установить?</a:t>
            </a:r>
          </a:p>
          <a:p>
            <a:pPr algn="ctr"/>
            <a:r>
              <a:rPr lang="ru-RU" sz="2000" dirty="0" smtClean="0">
                <a:cs typeface="Times New Roman" panose="02020603050405020304" pitchFamily="18" charset="0"/>
              </a:rPr>
              <a:t>(Кликни по выбранному знаку.)</a:t>
            </a:r>
          </a:p>
          <a:p>
            <a:pPr algn="ctr"/>
            <a:endParaRPr lang="ru-RU" sz="2800" b="1" dirty="0">
              <a:solidFill>
                <a:schemeClr val="accent6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4578985" y="1802623"/>
            <a:ext cx="4565015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dirty="0"/>
              <a:t>Если нужно вам лечиться,</a:t>
            </a:r>
            <a:br>
              <a:rPr lang="ru-RU" sz="2400" dirty="0"/>
            </a:br>
            <a:r>
              <a:rPr lang="ru-RU" sz="2400" dirty="0"/>
              <a:t>Знак подскажет, где больница.</a:t>
            </a:r>
            <a:br>
              <a:rPr lang="ru-RU" sz="2400" dirty="0"/>
            </a:br>
            <a:r>
              <a:rPr lang="ru-RU" sz="2400" dirty="0"/>
              <a:t>Сто серьезных докторов</a:t>
            </a:r>
            <a:br>
              <a:rPr lang="ru-RU" sz="2400" dirty="0"/>
            </a:br>
            <a:r>
              <a:rPr lang="ru-RU" sz="2400" dirty="0"/>
              <a:t>Там вам скажут: «Будь здоров!»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4" name="Picture 4" descr="http://www.pdd24.com/pdd/img/z7.2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96322" y="4567365"/>
            <a:ext cx="1079800" cy="1502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5016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7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754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17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75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51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4"/>
                  </p:tgtEl>
                </p:cond>
              </p:nextCondLst>
            </p:seq>
          </p:childTnLst>
        </p:cTn>
      </p:par>
    </p:tnLst>
    <p:bldLst>
      <p:bldP spid="31753" grpId="0" animBg="1"/>
      <p:bldP spid="1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Прямоугольник 23"/>
          <p:cNvSpPr/>
          <p:nvPr/>
        </p:nvSpPr>
        <p:spPr>
          <a:xfrm>
            <a:off x="8158960" y="5048824"/>
            <a:ext cx="4106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!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582734" y="5066040"/>
            <a:ext cx="6046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А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342441" y="5048313"/>
            <a:ext cx="5533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97745" y="4980905"/>
            <a:ext cx="5629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У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338609" y="1196751"/>
            <a:ext cx="6240452" cy="35950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97745" y="58584"/>
            <a:ext cx="86427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Какие знаки потерялись? Объясни свой выбор.</a:t>
            </a:r>
          </a:p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(Кликни по знаку, чтобы его выбрать.)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11" descr="1243666210_skoraya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7745" y="4984693"/>
            <a:ext cx="710269" cy="1051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2" descr="Graphic006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01118" y="5088819"/>
            <a:ext cx="677943" cy="9606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2" descr="1252921760_peshekhodnyjj-perekhod-nadzemnyjj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3608" y="5042892"/>
            <a:ext cx="1030730" cy="964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6" descr="ukazateli_032_bi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67744" y="4973816"/>
            <a:ext cx="743823" cy="1047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7" descr="151828_w640_h640_132"/>
          <p:cNvPicPr>
            <a:picLocks noChangeAspect="1" noChangeArrowheads="1"/>
          </p:cNvPicPr>
          <p:nvPr/>
        </p:nvPicPr>
        <p:blipFill>
          <a:blip r:embed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03848" y="5012991"/>
            <a:ext cx="1011590" cy="882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11" descr="up43391_4406073_08"/>
          <p:cNvPicPr>
            <a:picLocks noChangeAspect="1" noChangeArrowheads="1"/>
          </p:cNvPicPr>
          <p:nvPr/>
        </p:nvPicPr>
        <p:blipFill>
          <a:blip r:embed="rId1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88116" y="4980905"/>
            <a:ext cx="1152380" cy="1008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8" descr="http://okrugmir.ru/class3/images/1_4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82734" y="5048313"/>
            <a:ext cx="936104" cy="912178"/>
          </a:xfrm>
          <a:prstGeom prst="rect">
            <a:avLst/>
          </a:prstGeom>
          <a:noFill/>
        </p:spPr>
      </p:pic>
      <p:sp>
        <p:nvSpPr>
          <p:cNvPr id="26" name="Управляющая кнопка: далее 25">
            <a:hlinkClick r:id="" action="ppaction://hlinkshowjump?jump=nextslide" highlightClick="1"/>
          </p:cNvPr>
          <p:cNvSpPr/>
          <p:nvPr/>
        </p:nvSpPr>
        <p:spPr>
          <a:xfrm>
            <a:off x="8676456" y="6474153"/>
            <a:ext cx="467544" cy="383847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Управляющая кнопка: назад 18">
            <a:hlinkClick r:id="" action="ppaction://hlinkshowjump?jump=previousslide" highlightClick="1"/>
          </p:cNvPr>
          <p:cNvSpPr/>
          <p:nvPr/>
        </p:nvSpPr>
        <p:spPr>
          <a:xfrm>
            <a:off x="45717" y="6357521"/>
            <a:ext cx="504056" cy="49521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Picture 38" descr="228_large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58835" y="5020472"/>
            <a:ext cx="898821" cy="9015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43211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4 -0.08971 L 0.34202 -0.2506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118" y="-80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32 -0.08346 L -0.51719 -0.50913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208" y="-212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9 -0.09503 L 0.00382 -0.4700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2" y="-187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3.00578E-6 L 0.0184 -0.4756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0" y="-237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468824" y="479498"/>
            <a:ext cx="61388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</a:t>
            </a:r>
            <a:endParaRPr lang="ru-RU" sz="28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Управляющая кнопка: далее 5">
            <a:hlinkClick r:id="" action="ppaction://hlinkshowjump?jump=endshow" highlightClick="1"/>
          </p:cNvPr>
          <p:cNvSpPr/>
          <p:nvPr/>
        </p:nvSpPr>
        <p:spPr>
          <a:xfrm>
            <a:off x="8567936" y="6281936"/>
            <a:ext cx="576064" cy="57606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правляющая кнопка: назад 3">
            <a:hlinkClick r:id="" action="ppaction://hlinkshowjump?jump=previousslide" highlightClick="1"/>
          </p:cNvPr>
          <p:cNvSpPr/>
          <p:nvPr/>
        </p:nvSpPr>
        <p:spPr>
          <a:xfrm>
            <a:off x="45717" y="6357521"/>
            <a:ext cx="504056" cy="49521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297745" y="1484783"/>
            <a:ext cx="895477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AutoNum type="arabicPeriod"/>
            </a:pPr>
            <a:r>
              <a:rPr lang="ru-RU" sz="2400" dirty="0"/>
              <a:t>Ч</a:t>
            </a:r>
            <a:r>
              <a:rPr lang="ru-RU" sz="2400" dirty="0" smtClean="0"/>
              <a:t>то помогает сохранять порядок на дорогах города? Объясни.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ru-RU" sz="2400" dirty="0" smtClean="0"/>
              <a:t>Что нового на уроке ты узнал о светофорах?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ru-RU" sz="2400" dirty="0" smtClean="0"/>
              <a:t>Назови виды дорожных знаков. Объясни, для чего они нужны.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ru-RU" sz="2400" dirty="0" smtClean="0"/>
              <a:t>Что ты хотел бы узнать ещё о дорожных знаках?</a:t>
            </a:r>
          </a:p>
          <a:p>
            <a:pPr marL="342900" indent="-342900">
              <a:buAutoNum type="arabicPeriod"/>
            </a:pPr>
            <a:endParaRPr lang="ru-RU" sz="2400" dirty="0"/>
          </a:p>
          <a:p>
            <a:r>
              <a:rPr lang="ru-RU" sz="2400" dirty="0" smtClean="0"/>
              <a:t>          Оцени свою работу на уроке с помощью смайликов.</a:t>
            </a:r>
          </a:p>
          <a:p>
            <a:pPr marL="342900" indent="-342900">
              <a:buAutoNum type="arabicPeriod"/>
            </a:pPr>
            <a:endParaRPr lang="ru-RU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99792" y="4901103"/>
            <a:ext cx="4576391" cy="17562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71331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32656"/>
            <a:ext cx="8568952" cy="75713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 презентации использованы материалы из открытых источников Интернет: </a:t>
            </a:r>
          </a:p>
          <a:p>
            <a:endParaRPr lang="ru-RU" dirty="0" smtClean="0"/>
          </a:p>
          <a:p>
            <a:r>
              <a:rPr lang="ru-RU" dirty="0" smtClean="0"/>
              <a:t>Преображенский собор </a:t>
            </a:r>
            <a:r>
              <a:rPr lang="en-US" dirty="0" smtClean="0">
                <a:hlinkClick r:id="rId2"/>
              </a:rPr>
              <a:t>https</a:t>
            </a:r>
            <a:r>
              <a:rPr lang="en-US" dirty="0">
                <a:hlinkClick r:id="rId2"/>
              </a:rPr>
              <a:t>://</a:t>
            </a:r>
            <a:r>
              <a:rPr lang="en-US" dirty="0" smtClean="0">
                <a:hlinkClick r:id="rId2"/>
              </a:rPr>
              <a:t>www.spb-guide.ru/page_8052.htm</a:t>
            </a:r>
            <a:endParaRPr lang="ru-RU" dirty="0" smtClean="0"/>
          </a:p>
          <a:p>
            <a:r>
              <a:rPr lang="ru-RU" dirty="0" smtClean="0"/>
              <a:t>Загадка о светофоре </a:t>
            </a:r>
            <a:r>
              <a:rPr lang="ru-RU" u="sng" dirty="0" smtClean="0">
                <a:hlinkClick r:id="rId3"/>
              </a:rPr>
              <a:t>https</a:t>
            </a:r>
            <a:r>
              <a:rPr lang="ru-RU" u="sng" dirty="0">
                <a:hlinkClick r:id="rId3"/>
              </a:rPr>
              <a:t>://ihappymama.ru/iq/zagadki/zagadki-pro-svetofor</a:t>
            </a:r>
            <a:r>
              <a:rPr lang="ru-RU" u="sng" dirty="0" smtClean="0">
                <a:hlinkClick r:id="rId3"/>
              </a:rPr>
              <a:t>/</a:t>
            </a:r>
            <a:endParaRPr lang="ru-RU" u="sng" dirty="0" smtClean="0"/>
          </a:p>
          <a:p>
            <a:r>
              <a:rPr lang="ru-RU" dirty="0" smtClean="0"/>
              <a:t>Рисунок «Дети» </a:t>
            </a:r>
            <a:r>
              <a:rPr lang="en-US" dirty="0" smtClean="0">
                <a:hlinkClick r:id="rId4"/>
              </a:rPr>
              <a:t>http</a:t>
            </a:r>
            <a:r>
              <a:rPr lang="en-US" dirty="0">
                <a:hlinkClick r:id="rId4"/>
              </a:rPr>
              <a:t>://</a:t>
            </a:r>
            <a:r>
              <a:rPr lang="en-US" dirty="0" smtClean="0">
                <a:hlinkClick r:id="rId4"/>
              </a:rPr>
              <a:t>orsk-6.ru/wp-content/uploads/2017/10/children-1-300x300.png</a:t>
            </a:r>
            <a:endParaRPr lang="ru-RU" dirty="0" smtClean="0"/>
          </a:p>
          <a:p>
            <a:r>
              <a:rPr lang="ru-RU" dirty="0" smtClean="0"/>
              <a:t>Рисунки светофоров </a:t>
            </a:r>
            <a:r>
              <a:rPr lang="en-US" dirty="0">
                <a:hlinkClick r:id="rId5"/>
              </a:rPr>
              <a:t>http://</a:t>
            </a:r>
            <a:r>
              <a:rPr lang="en-US" dirty="0" smtClean="0">
                <a:hlinkClick r:id="rId5"/>
              </a:rPr>
              <a:t>svetoforural.ru/catalogue/svetofor_peshehodnyy_p1</a:t>
            </a:r>
            <a:endParaRPr lang="ru-RU" dirty="0" smtClean="0"/>
          </a:p>
          <a:p>
            <a:r>
              <a:rPr lang="ru-RU" dirty="0" smtClean="0"/>
              <a:t>Светофор </a:t>
            </a:r>
            <a:r>
              <a:rPr lang="en-US" dirty="0">
                <a:hlinkClick r:id="rId6"/>
              </a:rPr>
              <a:t>http://</a:t>
            </a:r>
            <a:r>
              <a:rPr lang="en-US" dirty="0" smtClean="0">
                <a:hlinkClick r:id="rId6"/>
              </a:rPr>
              <a:t>imgpng.ru/download/15284</a:t>
            </a:r>
            <a:endParaRPr lang="ru-RU" dirty="0" smtClean="0"/>
          </a:p>
          <a:p>
            <a:r>
              <a:rPr lang="ru-RU" dirty="0" smtClean="0"/>
              <a:t>Правила дорожного движения </a:t>
            </a:r>
            <a:r>
              <a:rPr lang="en-US" dirty="0">
                <a:hlinkClick r:id="rId7"/>
              </a:rPr>
              <a:t>http://www.pdd24.com</a:t>
            </a:r>
            <a:r>
              <a:rPr lang="en-US" dirty="0" smtClean="0">
                <a:hlinkClick r:id="rId7"/>
              </a:rPr>
              <a:t>/</a:t>
            </a:r>
            <a:endParaRPr lang="ru-RU" dirty="0" smtClean="0"/>
          </a:p>
          <a:p>
            <a:r>
              <a:rPr lang="ru-RU" dirty="0" smtClean="0"/>
              <a:t>Определение «светофор» </a:t>
            </a:r>
            <a:r>
              <a:rPr lang="en-US" dirty="0">
                <a:hlinkClick r:id="rId8"/>
              </a:rPr>
              <a:t>https://</a:t>
            </a:r>
            <a:r>
              <a:rPr lang="en-US" dirty="0" smtClean="0">
                <a:hlinkClick r:id="rId8"/>
              </a:rPr>
              <a:t>slovar.cc/enc/bolshoy/2117762.html</a:t>
            </a:r>
            <a:endParaRPr lang="ru-RU" dirty="0" smtClean="0"/>
          </a:p>
          <a:p>
            <a:r>
              <a:rPr lang="ru-RU" dirty="0" smtClean="0"/>
              <a:t>Фото «Пешеходная дорожка» </a:t>
            </a:r>
            <a:r>
              <a:rPr lang="en-US" dirty="0">
                <a:hlinkClick r:id="rId9"/>
              </a:rPr>
              <a:t>https://</a:t>
            </a:r>
            <a:r>
              <a:rPr lang="en-US" dirty="0" smtClean="0">
                <a:hlinkClick r:id="rId9"/>
              </a:rPr>
              <a:t>www.urbanoid.by/mag/p/VXdjJ54Kp8</a:t>
            </a:r>
            <a:endParaRPr lang="ru-RU" dirty="0" smtClean="0"/>
          </a:p>
          <a:p>
            <a:r>
              <a:rPr lang="ru-RU" dirty="0" smtClean="0"/>
              <a:t>Рисунок «Пешеходный переход» </a:t>
            </a:r>
            <a:r>
              <a:rPr lang="en-US" dirty="0">
                <a:hlinkClick r:id="rId10"/>
              </a:rPr>
              <a:t>https://deti-i-mama.ru/zagadki-po-pravilam-dorozhnogo-dvizheniya</a:t>
            </a:r>
            <a:r>
              <a:rPr lang="en-US" dirty="0" smtClean="0">
                <a:hlinkClick r:id="rId10"/>
              </a:rPr>
              <a:t>/</a:t>
            </a:r>
            <a:endParaRPr lang="ru-RU" dirty="0" smtClean="0"/>
          </a:p>
          <a:p>
            <a:r>
              <a:rPr lang="ru-RU" dirty="0" smtClean="0"/>
              <a:t>Рисунок «Больница» </a:t>
            </a:r>
            <a:r>
              <a:rPr lang="en-US" dirty="0">
                <a:hlinkClick r:id="rId11"/>
              </a:rPr>
              <a:t>https://pickimage.ru/detskie-risunki/building/bolnica</a:t>
            </a:r>
            <a:r>
              <a:rPr lang="en-US" dirty="0" smtClean="0">
                <a:hlinkClick r:id="rId11"/>
              </a:rPr>
              <a:t>/</a:t>
            </a:r>
            <a:endParaRPr lang="ru-RU" dirty="0" smtClean="0"/>
          </a:p>
          <a:p>
            <a:r>
              <a:rPr lang="ru-RU" dirty="0" smtClean="0"/>
              <a:t>Стихи о знаках дорожного движения </a:t>
            </a:r>
            <a:r>
              <a:rPr lang="ru-RU" smtClean="0"/>
              <a:t>Олеси Емельяновой </a:t>
            </a:r>
            <a:r>
              <a:rPr lang="en-US" smtClean="0">
                <a:hlinkClick r:id="rId12"/>
              </a:rPr>
              <a:t>https</a:t>
            </a:r>
            <a:r>
              <a:rPr lang="en-US" dirty="0">
                <a:hlinkClick r:id="rId12"/>
              </a:rPr>
              <a:t>://</a:t>
            </a:r>
            <a:r>
              <a:rPr lang="en-US" dirty="0" smtClean="0">
                <a:hlinkClick r:id="rId12"/>
              </a:rPr>
              <a:t>www.olesya-emelyanova.ru/index-stihi-dorozhnye_znaki.html</a:t>
            </a:r>
            <a:endParaRPr lang="ru-RU" dirty="0" smtClean="0"/>
          </a:p>
          <a:p>
            <a:r>
              <a:rPr lang="ru-RU" dirty="0"/>
              <a:t> </a:t>
            </a:r>
            <a:endParaRPr lang="ru-RU" dirty="0" smtClean="0"/>
          </a:p>
          <a:p>
            <a:r>
              <a:rPr lang="ru-RU" dirty="0" smtClean="0"/>
              <a:t>Мультфильм «Светофор» (канал «Теремок ТВ») </a:t>
            </a:r>
            <a:r>
              <a:rPr lang="ru-RU" u="sng" dirty="0">
                <a:hlinkClick r:id="rId13"/>
              </a:rPr>
              <a:t>https://</a:t>
            </a:r>
            <a:r>
              <a:rPr lang="ru-RU" u="sng" dirty="0" smtClean="0">
                <a:hlinkClick r:id="rId13"/>
              </a:rPr>
              <a:t>youtu.be/mRlPlX0LiRg</a:t>
            </a:r>
            <a:endParaRPr lang="ru-RU" dirty="0" smtClean="0"/>
          </a:p>
          <a:p>
            <a:endParaRPr lang="ru-RU" dirty="0"/>
          </a:p>
          <a:p>
            <a:r>
              <a:rPr lang="ru-RU" dirty="0" smtClean="0"/>
              <a:t>Рисунок «Вставь знаки»   - Извекова Н. А. Правила дорожного движения . Учебное пособие для 3 класса. –М.: Просвещение, 1986.-47с.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36142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676456" y="6357521"/>
            <a:ext cx="467544" cy="49521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назад 4">
            <a:hlinkClick r:id="" action="ppaction://hlinkshowjump?jump=previousslide" highlightClick="1"/>
          </p:cNvPr>
          <p:cNvSpPr/>
          <p:nvPr/>
        </p:nvSpPr>
        <p:spPr>
          <a:xfrm>
            <a:off x="45717" y="6357521"/>
            <a:ext cx="504056" cy="49521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18322" y="303039"/>
            <a:ext cx="882567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Цели урока: </a:t>
            </a:r>
          </a:p>
          <a:p>
            <a:pPr algn="ctr"/>
            <a:endParaRPr lang="ru-RU" sz="2400" b="1" dirty="0"/>
          </a:p>
          <a:p>
            <a:pPr algn="ctr"/>
            <a:endParaRPr lang="ru-RU" sz="2400" b="1" dirty="0" smtClean="0"/>
          </a:p>
          <a:p>
            <a:r>
              <a:rPr lang="ru-RU" sz="2400" dirty="0" smtClean="0"/>
              <a:t>-создать </a:t>
            </a:r>
            <a:r>
              <a:rPr lang="ru-RU" sz="2400" dirty="0"/>
              <a:t>условия для закрепления и расширения у младших школьников знаний о дорожных </a:t>
            </a:r>
            <a:r>
              <a:rPr lang="ru-RU" sz="2400" dirty="0" smtClean="0"/>
              <a:t>знаках и их видах ;</a:t>
            </a:r>
          </a:p>
          <a:p>
            <a:endParaRPr lang="ru-RU" sz="2400" dirty="0" smtClean="0"/>
          </a:p>
          <a:p>
            <a:r>
              <a:rPr lang="ru-RU" sz="2400" dirty="0" smtClean="0"/>
              <a:t>-</a:t>
            </a:r>
            <a:r>
              <a:rPr lang="ru-RU" sz="2400" dirty="0"/>
              <a:t>развивать </a:t>
            </a:r>
            <a:r>
              <a:rPr lang="ru-RU" sz="2400" dirty="0" smtClean="0"/>
              <a:t>умение </a:t>
            </a:r>
            <a:r>
              <a:rPr lang="ru-RU" sz="2400" dirty="0"/>
              <a:t>самостоятельно пользоваться полученными знаниями в повседневной жизни</a:t>
            </a:r>
            <a:r>
              <a:rPr lang="ru-RU" sz="2400" dirty="0" smtClean="0"/>
              <a:t>;</a:t>
            </a:r>
          </a:p>
          <a:p>
            <a:endParaRPr lang="ru-RU" sz="2400" dirty="0" smtClean="0"/>
          </a:p>
          <a:p>
            <a:r>
              <a:rPr lang="ru-RU" sz="2400" dirty="0" smtClean="0"/>
              <a:t>-воспитывать чувство бережного отношения к своему здоровью и здоровью других людей через соблюдение правил дорожного движения.</a:t>
            </a:r>
          </a:p>
        </p:txBody>
      </p:sp>
    </p:spTree>
    <p:extLst>
      <p:ext uri="{BB962C8B-B14F-4D97-AF65-F5344CB8AC3E}">
        <p14:creationId xmlns:p14="http://schemas.microsoft.com/office/powerpoint/2010/main" val="1243719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624" y="1844824"/>
            <a:ext cx="6959880" cy="4081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468824" y="479498"/>
            <a:ext cx="613880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Объясни, что помогает сохранить порядок на дорогах города.</a:t>
            </a:r>
            <a:endParaRPr lang="ru-RU" sz="28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532440" y="6357521"/>
            <a:ext cx="611560" cy="50047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назад 4">
            <a:hlinkClick r:id="" action="ppaction://hlinkshowjump?jump=previousslide" highlightClick="1"/>
          </p:cNvPr>
          <p:cNvSpPr/>
          <p:nvPr/>
        </p:nvSpPr>
        <p:spPr>
          <a:xfrm>
            <a:off x="45717" y="6357521"/>
            <a:ext cx="504056" cy="49521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5188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1048463" y="5250464"/>
            <a:ext cx="428625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n>
                <a:solidFill>
                  <a:srgbClr val="002060"/>
                </a:solidFill>
              </a:ln>
              <a:solidFill>
                <a:sysClr val="windowText" lastClr="00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477088" y="5250464"/>
            <a:ext cx="428625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n>
                <a:solidFill>
                  <a:srgbClr val="002060"/>
                </a:solidFill>
              </a:ln>
              <a:solidFill>
                <a:sysClr val="windowText" lastClr="00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905713" y="5250464"/>
            <a:ext cx="428625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n>
                <a:solidFill>
                  <a:srgbClr val="002060"/>
                </a:solidFill>
              </a:ln>
              <a:solidFill>
                <a:sysClr val="windowText" lastClr="00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334338" y="5250464"/>
            <a:ext cx="428625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n>
                <a:solidFill>
                  <a:srgbClr val="002060"/>
                </a:solidFill>
              </a:ln>
              <a:solidFill>
                <a:sysClr val="windowText" lastClr="00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762963" y="5250464"/>
            <a:ext cx="428625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n>
                <a:solidFill>
                  <a:srgbClr val="002060"/>
                </a:solidFill>
              </a:ln>
              <a:solidFill>
                <a:sysClr val="windowText" lastClr="00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191588" y="5250464"/>
            <a:ext cx="428625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n>
                <a:solidFill>
                  <a:srgbClr val="002060"/>
                </a:solidFill>
              </a:ln>
              <a:solidFill>
                <a:sysClr val="windowText" lastClr="000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620213" y="5250464"/>
            <a:ext cx="428625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n>
                <a:solidFill>
                  <a:srgbClr val="002060"/>
                </a:solidFill>
              </a:ln>
              <a:solidFill>
                <a:sysClr val="windowText" lastClr="00000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048838" y="5250464"/>
            <a:ext cx="428625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n>
                <a:solidFill>
                  <a:srgbClr val="002060"/>
                </a:solidFill>
              </a:ln>
              <a:solidFill>
                <a:sysClr val="windowText" lastClr="00000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477463" y="5250464"/>
            <a:ext cx="428625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n>
                <a:solidFill>
                  <a:srgbClr val="002060"/>
                </a:solidFill>
              </a:ln>
              <a:solidFill>
                <a:sysClr val="windowText" lastClr="00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06088" y="5250464"/>
            <a:ext cx="428625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n>
                <a:solidFill>
                  <a:srgbClr val="002060"/>
                </a:solidFill>
              </a:ln>
              <a:solidFill>
                <a:sysClr val="windowText" lastClr="0000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048464" y="5255070"/>
            <a:ext cx="428624" cy="42862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ln>
                  <a:solidFill>
                    <a:srgbClr val="002060"/>
                  </a:solidFill>
                </a:ln>
                <a:solidFill>
                  <a:sysClr val="windowText" lastClr="000000"/>
                </a:solidFill>
              </a:rPr>
              <a:t>А</a:t>
            </a:r>
            <a:endParaRPr lang="ru-RU" sz="3600" dirty="0">
              <a:ln>
                <a:solidFill>
                  <a:srgbClr val="002060"/>
                </a:solidFill>
              </a:ln>
              <a:solidFill>
                <a:sysClr val="windowText" lastClr="00000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477088" y="5250460"/>
            <a:ext cx="428625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 smtClean="0">
                <a:ln>
                  <a:solidFill>
                    <a:srgbClr val="002060"/>
                  </a:solidFill>
                </a:ln>
                <a:solidFill>
                  <a:sysClr val="windowText" lastClr="000000"/>
                </a:solidFill>
              </a:rPr>
              <a:t>Б</a:t>
            </a:r>
            <a:endParaRPr lang="ru-RU" sz="4000" dirty="0">
              <a:ln>
                <a:solidFill>
                  <a:srgbClr val="002060"/>
                </a:solidFill>
              </a:ln>
              <a:solidFill>
                <a:sysClr val="windowText" lastClr="000000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905713" y="5250461"/>
            <a:ext cx="428625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ln>
                  <a:solidFill>
                    <a:srgbClr val="002060"/>
                  </a:solidFill>
                </a:ln>
                <a:solidFill>
                  <a:sysClr val="windowText" lastClr="000000"/>
                </a:solidFill>
              </a:rPr>
              <a:t>В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2334338" y="5255070"/>
            <a:ext cx="428625" cy="41423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ln>
                  <a:solidFill>
                    <a:srgbClr val="002060"/>
                  </a:solidFill>
                </a:ln>
                <a:solidFill>
                  <a:sysClr val="windowText" lastClr="000000"/>
                </a:solidFill>
              </a:rPr>
              <a:t>Г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2762963" y="5250464"/>
            <a:ext cx="428625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n>
                  <a:solidFill>
                    <a:srgbClr val="002060"/>
                  </a:solidFill>
                </a:ln>
                <a:solidFill>
                  <a:sysClr val="windowText" lastClr="000000"/>
                </a:solidFill>
              </a:rPr>
              <a:t>Д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3191588" y="5250464"/>
            <a:ext cx="428625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ln>
                  <a:solidFill>
                    <a:srgbClr val="002060"/>
                  </a:solidFill>
                </a:ln>
                <a:solidFill>
                  <a:sysClr val="windowText" lastClr="000000"/>
                </a:solidFill>
              </a:rPr>
              <a:t>Е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3620213" y="5250464"/>
            <a:ext cx="428625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n>
                  <a:solidFill>
                    <a:srgbClr val="002060"/>
                  </a:solidFill>
                </a:ln>
                <a:solidFill>
                  <a:sysClr val="windowText" lastClr="000000"/>
                </a:solidFill>
              </a:rPr>
              <a:t>Ё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4048838" y="5250464"/>
            <a:ext cx="428625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ln>
                  <a:solidFill>
                    <a:srgbClr val="002060"/>
                  </a:solidFill>
                </a:ln>
                <a:solidFill>
                  <a:sysClr val="windowText" lastClr="000000"/>
                </a:solidFill>
              </a:rPr>
              <a:t>Ж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4477463" y="5250464"/>
            <a:ext cx="428625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ln>
                  <a:solidFill>
                    <a:srgbClr val="002060"/>
                  </a:solidFill>
                </a:ln>
                <a:solidFill>
                  <a:sysClr val="windowText" lastClr="000000"/>
                </a:solidFill>
              </a:rPr>
              <a:t>З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4906088" y="5250464"/>
            <a:ext cx="428625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ln>
                  <a:solidFill>
                    <a:srgbClr val="002060"/>
                  </a:solidFill>
                </a:ln>
                <a:solidFill>
                  <a:sysClr val="windowText" lastClr="000000"/>
                </a:solidFill>
              </a:rPr>
              <a:t>И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5792129" y="5250464"/>
            <a:ext cx="428625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n>
                <a:solidFill>
                  <a:srgbClr val="002060"/>
                </a:solidFill>
              </a:ln>
              <a:solidFill>
                <a:sysClr val="windowText" lastClr="000000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6220754" y="5250464"/>
            <a:ext cx="428625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n>
                <a:solidFill>
                  <a:srgbClr val="002060"/>
                </a:solidFill>
              </a:ln>
              <a:solidFill>
                <a:sysClr val="windowText" lastClr="000000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6649379" y="5250464"/>
            <a:ext cx="428625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n>
                <a:solidFill>
                  <a:srgbClr val="002060"/>
                </a:solidFill>
              </a:ln>
              <a:solidFill>
                <a:sysClr val="windowText" lastClr="000000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7078004" y="5250464"/>
            <a:ext cx="428625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n>
                <a:solidFill>
                  <a:srgbClr val="002060"/>
                </a:solidFill>
              </a:ln>
              <a:solidFill>
                <a:sysClr val="windowText" lastClr="000000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7506629" y="5250464"/>
            <a:ext cx="428625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n>
                <a:solidFill>
                  <a:srgbClr val="002060"/>
                </a:solidFill>
              </a:ln>
              <a:solidFill>
                <a:sysClr val="windowText" lastClr="000000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1042835" y="5861600"/>
            <a:ext cx="428625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n>
                <a:solidFill>
                  <a:srgbClr val="002060"/>
                </a:solidFill>
              </a:ln>
              <a:solidFill>
                <a:sysClr val="windowText" lastClr="000000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1471460" y="5861600"/>
            <a:ext cx="428625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n>
                <a:solidFill>
                  <a:srgbClr val="002060"/>
                </a:solidFill>
              </a:ln>
              <a:solidFill>
                <a:sysClr val="windowText" lastClr="000000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1900085" y="5861600"/>
            <a:ext cx="428625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n>
                <a:solidFill>
                  <a:srgbClr val="002060"/>
                </a:solidFill>
              </a:ln>
              <a:solidFill>
                <a:sysClr val="windowText" lastClr="000000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2328710" y="5861600"/>
            <a:ext cx="428625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n>
                <a:solidFill>
                  <a:srgbClr val="002060"/>
                </a:solidFill>
              </a:ln>
              <a:solidFill>
                <a:sysClr val="windowText" lastClr="000000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2757335" y="5861600"/>
            <a:ext cx="428625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n>
                <a:solidFill>
                  <a:srgbClr val="002060"/>
                </a:solidFill>
              </a:ln>
              <a:solidFill>
                <a:sysClr val="windowText" lastClr="000000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3185960" y="5861600"/>
            <a:ext cx="428625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n>
                <a:solidFill>
                  <a:srgbClr val="002060"/>
                </a:solidFill>
              </a:ln>
              <a:solidFill>
                <a:sysClr val="windowText" lastClr="000000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5334713" y="5250464"/>
            <a:ext cx="428625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n>
                <a:solidFill>
                  <a:srgbClr val="002060"/>
                </a:solidFill>
              </a:ln>
              <a:solidFill>
                <a:sysClr val="windowText" lastClr="000000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5792129" y="5250464"/>
            <a:ext cx="428625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ln>
                  <a:solidFill>
                    <a:srgbClr val="002060"/>
                  </a:solidFill>
                </a:ln>
                <a:solidFill>
                  <a:sysClr val="windowText" lastClr="000000"/>
                </a:solidFill>
              </a:rPr>
              <a:t>Л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6220754" y="5250464"/>
            <a:ext cx="428625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ln>
                  <a:solidFill>
                    <a:srgbClr val="002060"/>
                  </a:solidFill>
                </a:ln>
                <a:solidFill>
                  <a:sysClr val="windowText" lastClr="000000"/>
                </a:solidFill>
              </a:rPr>
              <a:t>М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6649379" y="5250464"/>
            <a:ext cx="428625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ln>
                  <a:solidFill>
                    <a:srgbClr val="002060"/>
                  </a:solidFill>
                </a:ln>
                <a:solidFill>
                  <a:sysClr val="windowText" lastClr="000000"/>
                </a:solidFill>
              </a:rPr>
              <a:t>Н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7078004" y="5250464"/>
            <a:ext cx="428625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ln>
                  <a:solidFill>
                    <a:srgbClr val="002060"/>
                  </a:solidFill>
                </a:ln>
                <a:solidFill>
                  <a:sysClr val="windowText" lastClr="000000"/>
                </a:solidFill>
              </a:rPr>
              <a:t>О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7506629" y="5250464"/>
            <a:ext cx="428625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ln>
                  <a:solidFill>
                    <a:srgbClr val="002060"/>
                  </a:solidFill>
                </a:ln>
                <a:solidFill>
                  <a:sysClr val="windowText" lastClr="000000"/>
                </a:solidFill>
              </a:rPr>
              <a:t>П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1042835" y="5861600"/>
            <a:ext cx="428625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ln>
                  <a:solidFill>
                    <a:srgbClr val="002060"/>
                  </a:solidFill>
                </a:ln>
                <a:solidFill>
                  <a:sysClr val="windowText" lastClr="000000"/>
                </a:solidFill>
              </a:rPr>
              <a:t>Р</a:t>
            </a:r>
          </a:p>
        </p:txBody>
      </p:sp>
      <p:sp>
        <p:nvSpPr>
          <p:cNvPr id="49" name="Прямоугольник 48"/>
          <p:cNvSpPr/>
          <p:nvPr/>
        </p:nvSpPr>
        <p:spPr>
          <a:xfrm>
            <a:off x="1471460" y="5861600"/>
            <a:ext cx="428625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ln>
                  <a:solidFill>
                    <a:srgbClr val="002060"/>
                  </a:solidFill>
                </a:ln>
                <a:solidFill>
                  <a:sysClr val="windowText" lastClr="000000"/>
                </a:solidFill>
              </a:rPr>
              <a:t>С</a:t>
            </a:r>
          </a:p>
        </p:txBody>
      </p:sp>
      <p:sp>
        <p:nvSpPr>
          <p:cNvPr id="50" name="Прямоугольник 49"/>
          <p:cNvSpPr/>
          <p:nvPr/>
        </p:nvSpPr>
        <p:spPr>
          <a:xfrm>
            <a:off x="1900085" y="5861600"/>
            <a:ext cx="428625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ln>
                  <a:solidFill>
                    <a:srgbClr val="002060"/>
                  </a:solidFill>
                </a:ln>
                <a:solidFill>
                  <a:sysClr val="windowText" lastClr="000000"/>
                </a:solidFill>
              </a:rPr>
              <a:t>Т</a:t>
            </a:r>
          </a:p>
        </p:txBody>
      </p:sp>
      <p:sp>
        <p:nvSpPr>
          <p:cNvPr id="51" name="Прямоугольник 50"/>
          <p:cNvSpPr/>
          <p:nvPr/>
        </p:nvSpPr>
        <p:spPr>
          <a:xfrm>
            <a:off x="2328710" y="5861600"/>
            <a:ext cx="428625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ln>
                  <a:solidFill>
                    <a:srgbClr val="002060"/>
                  </a:solidFill>
                </a:ln>
                <a:solidFill>
                  <a:sysClr val="windowText" lastClr="000000"/>
                </a:solidFill>
              </a:rPr>
              <a:t>У</a:t>
            </a:r>
          </a:p>
        </p:txBody>
      </p:sp>
      <p:sp>
        <p:nvSpPr>
          <p:cNvPr id="52" name="Прямоугольник 51"/>
          <p:cNvSpPr/>
          <p:nvPr/>
        </p:nvSpPr>
        <p:spPr>
          <a:xfrm>
            <a:off x="2757335" y="5861600"/>
            <a:ext cx="428625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n>
                  <a:solidFill>
                    <a:srgbClr val="002060"/>
                  </a:solidFill>
                </a:ln>
                <a:solidFill>
                  <a:sysClr val="windowText" lastClr="000000"/>
                </a:solidFill>
              </a:rPr>
              <a:t>Ф</a:t>
            </a:r>
          </a:p>
        </p:txBody>
      </p:sp>
      <p:sp>
        <p:nvSpPr>
          <p:cNvPr id="53" name="Прямоугольник 52"/>
          <p:cNvSpPr/>
          <p:nvPr/>
        </p:nvSpPr>
        <p:spPr>
          <a:xfrm>
            <a:off x="3185960" y="5861600"/>
            <a:ext cx="428625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ln>
                  <a:solidFill>
                    <a:srgbClr val="002060"/>
                  </a:solidFill>
                </a:ln>
                <a:solidFill>
                  <a:sysClr val="windowText" lastClr="000000"/>
                </a:solidFill>
              </a:rPr>
              <a:t>Х</a:t>
            </a:r>
          </a:p>
        </p:txBody>
      </p:sp>
      <p:sp>
        <p:nvSpPr>
          <p:cNvPr id="54" name="Прямоугольник 53"/>
          <p:cNvSpPr/>
          <p:nvPr/>
        </p:nvSpPr>
        <p:spPr>
          <a:xfrm>
            <a:off x="5334713" y="5250464"/>
            <a:ext cx="428625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ln>
                  <a:solidFill>
                    <a:srgbClr val="002060"/>
                  </a:solidFill>
                </a:ln>
                <a:solidFill>
                  <a:sysClr val="windowText" lastClr="000000"/>
                </a:solidFill>
              </a:rPr>
              <a:t>К</a:t>
            </a:r>
          </a:p>
        </p:txBody>
      </p:sp>
      <p:sp>
        <p:nvSpPr>
          <p:cNvPr id="55" name="Прямоугольник 54"/>
          <p:cNvSpPr/>
          <p:nvPr/>
        </p:nvSpPr>
        <p:spPr>
          <a:xfrm>
            <a:off x="3614226" y="5861600"/>
            <a:ext cx="428625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n>
                <a:solidFill>
                  <a:srgbClr val="002060"/>
                </a:solidFill>
              </a:ln>
              <a:solidFill>
                <a:sysClr val="windowText" lastClr="000000"/>
              </a:solidFill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4042851" y="5861600"/>
            <a:ext cx="428625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n>
                <a:solidFill>
                  <a:srgbClr val="002060"/>
                </a:solidFill>
              </a:ln>
              <a:solidFill>
                <a:sysClr val="windowText" lastClr="000000"/>
              </a:solidFill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4471476" y="5861600"/>
            <a:ext cx="428625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n>
                <a:solidFill>
                  <a:srgbClr val="002060"/>
                </a:solidFill>
              </a:ln>
              <a:solidFill>
                <a:sysClr val="windowText" lastClr="000000"/>
              </a:solidFill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4900101" y="5861600"/>
            <a:ext cx="428625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n>
                <a:solidFill>
                  <a:srgbClr val="002060"/>
                </a:solidFill>
              </a:ln>
              <a:solidFill>
                <a:sysClr val="windowText" lastClr="000000"/>
              </a:solidFill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5328726" y="5861600"/>
            <a:ext cx="428625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n>
                <a:solidFill>
                  <a:srgbClr val="002060"/>
                </a:solidFill>
              </a:ln>
              <a:solidFill>
                <a:sysClr val="windowText" lastClr="000000"/>
              </a:solidFill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5757351" y="5861600"/>
            <a:ext cx="428625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n>
                <a:solidFill>
                  <a:srgbClr val="002060"/>
                </a:solidFill>
              </a:ln>
              <a:solidFill>
                <a:sysClr val="windowText" lastClr="000000"/>
              </a:solidFill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6185976" y="5861600"/>
            <a:ext cx="428625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n>
                <a:solidFill>
                  <a:srgbClr val="002060"/>
                </a:solidFill>
              </a:ln>
              <a:solidFill>
                <a:sysClr val="windowText" lastClr="000000"/>
              </a:solidFill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6614601" y="5861600"/>
            <a:ext cx="428625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n>
                <a:solidFill>
                  <a:srgbClr val="002060"/>
                </a:solidFill>
              </a:ln>
              <a:solidFill>
                <a:sysClr val="windowText" lastClr="000000"/>
              </a:solidFill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7043226" y="5861600"/>
            <a:ext cx="428625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n>
                <a:solidFill>
                  <a:srgbClr val="002060"/>
                </a:solidFill>
              </a:ln>
              <a:solidFill>
                <a:sysClr val="windowText" lastClr="000000"/>
              </a:solidFill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7471851" y="5861600"/>
            <a:ext cx="428625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n>
                <a:solidFill>
                  <a:srgbClr val="002060"/>
                </a:solidFill>
              </a:ln>
              <a:solidFill>
                <a:sysClr val="windowText" lastClr="000000"/>
              </a:solidFill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3614226" y="5861600"/>
            <a:ext cx="428625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n>
                  <a:solidFill>
                    <a:srgbClr val="002060"/>
                  </a:solidFill>
                </a:ln>
                <a:solidFill>
                  <a:sysClr val="windowText" lastClr="000000"/>
                </a:solidFill>
              </a:rPr>
              <a:t>Ц</a:t>
            </a:r>
          </a:p>
        </p:txBody>
      </p:sp>
      <p:sp>
        <p:nvSpPr>
          <p:cNvPr id="66" name="Прямоугольник 65"/>
          <p:cNvSpPr/>
          <p:nvPr/>
        </p:nvSpPr>
        <p:spPr>
          <a:xfrm>
            <a:off x="4471476" y="5861600"/>
            <a:ext cx="428625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n>
                  <a:solidFill>
                    <a:srgbClr val="002060"/>
                  </a:solidFill>
                </a:ln>
                <a:solidFill>
                  <a:sysClr val="windowText" lastClr="000000"/>
                </a:solidFill>
              </a:rPr>
              <a:t>Ш</a:t>
            </a:r>
          </a:p>
        </p:txBody>
      </p:sp>
      <p:sp>
        <p:nvSpPr>
          <p:cNvPr id="67" name="Прямоугольник 66"/>
          <p:cNvSpPr/>
          <p:nvPr/>
        </p:nvSpPr>
        <p:spPr>
          <a:xfrm>
            <a:off x="4042851" y="5861600"/>
            <a:ext cx="428625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n>
                  <a:solidFill>
                    <a:srgbClr val="002060"/>
                  </a:solidFill>
                </a:ln>
                <a:solidFill>
                  <a:sysClr val="windowText" lastClr="000000"/>
                </a:solidFill>
              </a:rPr>
              <a:t>Ч</a:t>
            </a:r>
          </a:p>
        </p:txBody>
      </p:sp>
      <p:sp>
        <p:nvSpPr>
          <p:cNvPr id="68" name="Прямоугольник 67"/>
          <p:cNvSpPr/>
          <p:nvPr/>
        </p:nvSpPr>
        <p:spPr>
          <a:xfrm>
            <a:off x="4900101" y="5861600"/>
            <a:ext cx="428625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n>
                  <a:solidFill>
                    <a:srgbClr val="002060"/>
                  </a:solidFill>
                </a:ln>
                <a:solidFill>
                  <a:sysClr val="windowText" lastClr="000000"/>
                </a:solidFill>
              </a:rPr>
              <a:t>Щ</a:t>
            </a:r>
          </a:p>
        </p:txBody>
      </p:sp>
      <p:sp>
        <p:nvSpPr>
          <p:cNvPr id="69" name="Прямоугольник 68"/>
          <p:cNvSpPr/>
          <p:nvPr/>
        </p:nvSpPr>
        <p:spPr>
          <a:xfrm>
            <a:off x="5328726" y="5861600"/>
            <a:ext cx="428625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n>
                  <a:solidFill>
                    <a:srgbClr val="002060"/>
                  </a:solidFill>
                </a:ln>
                <a:solidFill>
                  <a:sysClr val="windowText" lastClr="000000"/>
                </a:solidFill>
              </a:rPr>
              <a:t>Ъ</a:t>
            </a:r>
          </a:p>
        </p:txBody>
      </p:sp>
      <p:sp>
        <p:nvSpPr>
          <p:cNvPr id="70" name="Прямоугольник 69"/>
          <p:cNvSpPr/>
          <p:nvPr/>
        </p:nvSpPr>
        <p:spPr>
          <a:xfrm>
            <a:off x="5757351" y="5861600"/>
            <a:ext cx="428625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n>
                  <a:solidFill>
                    <a:srgbClr val="002060"/>
                  </a:solidFill>
                </a:ln>
                <a:solidFill>
                  <a:sysClr val="windowText" lastClr="000000"/>
                </a:solidFill>
              </a:rPr>
              <a:t>Ы</a:t>
            </a:r>
          </a:p>
        </p:txBody>
      </p:sp>
      <p:sp>
        <p:nvSpPr>
          <p:cNvPr id="71" name="Прямоугольник 70"/>
          <p:cNvSpPr/>
          <p:nvPr/>
        </p:nvSpPr>
        <p:spPr>
          <a:xfrm>
            <a:off x="6185976" y="5861600"/>
            <a:ext cx="428625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n>
                  <a:solidFill>
                    <a:srgbClr val="002060"/>
                  </a:solidFill>
                </a:ln>
                <a:solidFill>
                  <a:sysClr val="windowText" lastClr="000000"/>
                </a:solidFill>
              </a:rPr>
              <a:t>Ь</a:t>
            </a:r>
          </a:p>
        </p:txBody>
      </p:sp>
      <p:sp>
        <p:nvSpPr>
          <p:cNvPr id="72" name="Прямоугольник 71"/>
          <p:cNvSpPr/>
          <p:nvPr/>
        </p:nvSpPr>
        <p:spPr>
          <a:xfrm>
            <a:off x="6614601" y="5861600"/>
            <a:ext cx="428625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n>
                  <a:solidFill>
                    <a:srgbClr val="002060"/>
                  </a:solidFill>
                </a:ln>
                <a:solidFill>
                  <a:sysClr val="windowText" lastClr="000000"/>
                </a:solidFill>
              </a:rPr>
              <a:t>Э</a:t>
            </a:r>
          </a:p>
        </p:txBody>
      </p:sp>
      <p:sp>
        <p:nvSpPr>
          <p:cNvPr id="73" name="Прямоугольник 72"/>
          <p:cNvSpPr/>
          <p:nvPr/>
        </p:nvSpPr>
        <p:spPr>
          <a:xfrm>
            <a:off x="7043226" y="5861600"/>
            <a:ext cx="428625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n>
                  <a:solidFill>
                    <a:srgbClr val="002060"/>
                  </a:solidFill>
                </a:ln>
                <a:solidFill>
                  <a:sysClr val="windowText" lastClr="000000"/>
                </a:solidFill>
              </a:rPr>
              <a:t>Ю</a:t>
            </a:r>
          </a:p>
        </p:txBody>
      </p:sp>
      <p:sp>
        <p:nvSpPr>
          <p:cNvPr id="74" name="Прямоугольник 73"/>
          <p:cNvSpPr/>
          <p:nvPr/>
        </p:nvSpPr>
        <p:spPr>
          <a:xfrm>
            <a:off x="7471851" y="5861600"/>
            <a:ext cx="428625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n>
                  <a:solidFill>
                    <a:srgbClr val="002060"/>
                  </a:solidFill>
                </a:ln>
                <a:solidFill>
                  <a:sysClr val="windowText" lastClr="000000"/>
                </a:solidFill>
              </a:rPr>
              <a:t>Я</a:t>
            </a:r>
          </a:p>
        </p:txBody>
      </p:sp>
      <p:sp>
        <p:nvSpPr>
          <p:cNvPr id="75" name="Прямоугольник 74"/>
          <p:cNvSpPr/>
          <p:nvPr/>
        </p:nvSpPr>
        <p:spPr>
          <a:xfrm>
            <a:off x="1946047" y="4149080"/>
            <a:ext cx="642937" cy="571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/>
              <a:t>С</a:t>
            </a:r>
          </a:p>
        </p:txBody>
      </p:sp>
      <p:sp>
        <p:nvSpPr>
          <p:cNvPr id="76" name="Прямоугольник 75"/>
          <p:cNvSpPr/>
          <p:nvPr/>
        </p:nvSpPr>
        <p:spPr>
          <a:xfrm>
            <a:off x="2588984" y="4149080"/>
            <a:ext cx="642938" cy="571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/>
              <a:t>В</a:t>
            </a:r>
          </a:p>
        </p:txBody>
      </p:sp>
      <p:sp>
        <p:nvSpPr>
          <p:cNvPr id="77" name="Прямоугольник 76"/>
          <p:cNvSpPr/>
          <p:nvPr/>
        </p:nvSpPr>
        <p:spPr>
          <a:xfrm>
            <a:off x="3231922" y="4149080"/>
            <a:ext cx="642937" cy="571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/>
              <a:t>Е</a:t>
            </a:r>
          </a:p>
        </p:txBody>
      </p:sp>
      <p:sp>
        <p:nvSpPr>
          <p:cNvPr id="78" name="Прямоугольник 77"/>
          <p:cNvSpPr/>
          <p:nvPr/>
        </p:nvSpPr>
        <p:spPr>
          <a:xfrm>
            <a:off x="3874859" y="4149080"/>
            <a:ext cx="642938" cy="571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/>
              <a:t>Т</a:t>
            </a:r>
          </a:p>
        </p:txBody>
      </p:sp>
      <p:sp>
        <p:nvSpPr>
          <p:cNvPr id="79" name="Прямоугольник 78"/>
          <p:cNvSpPr/>
          <p:nvPr/>
        </p:nvSpPr>
        <p:spPr>
          <a:xfrm>
            <a:off x="4517797" y="4149080"/>
            <a:ext cx="642937" cy="571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/>
              <a:t>О</a:t>
            </a:r>
          </a:p>
        </p:txBody>
      </p:sp>
      <p:sp>
        <p:nvSpPr>
          <p:cNvPr id="80" name="Прямоугольник 79"/>
          <p:cNvSpPr/>
          <p:nvPr/>
        </p:nvSpPr>
        <p:spPr>
          <a:xfrm>
            <a:off x="1931014" y="4147785"/>
            <a:ext cx="642937" cy="571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1" name="Прямоугольник 80"/>
          <p:cNvSpPr/>
          <p:nvPr/>
        </p:nvSpPr>
        <p:spPr>
          <a:xfrm>
            <a:off x="2574989" y="4149080"/>
            <a:ext cx="642938" cy="571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2" name="Прямоугольник 81"/>
          <p:cNvSpPr/>
          <p:nvPr/>
        </p:nvSpPr>
        <p:spPr>
          <a:xfrm>
            <a:off x="3217927" y="4149080"/>
            <a:ext cx="642937" cy="571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3" name="Прямоугольник 82"/>
          <p:cNvSpPr/>
          <p:nvPr/>
        </p:nvSpPr>
        <p:spPr>
          <a:xfrm>
            <a:off x="3860864" y="4149080"/>
            <a:ext cx="642938" cy="571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4" name="Прямоугольник 83"/>
          <p:cNvSpPr/>
          <p:nvPr/>
        </p:nvSpPr>
        <p:spPr>
          <a:xfrm>
            <a:off x="4488883" y="4149080"/>
            <a:ext cx="644525" cy="571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5" name="TextBox 84"/>
          <p:cNvSpPr txBox="1"/>
          <p:nvPr/>
        </p:nvSpPr>
        <p:spPr>
          <a:xfrm>
            <a:off x="1468824" y="479498"/>
            <a:ext cx="61388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Разгадай ребус.</a:t>
            </a:r>
            <a:endParaRPr lang="ru-RU" sz="28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1" name="Прямоугольник 90"/>
          <p:cNvSpPr/>
          <p:nvPr/>
        </p:nvSpPr>
        <p:spPr>
          <a:xfrm>
            <a:off x="5166987" y="4149080"/>
            <a:ext cx="642937" cy="571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/>
              <a:t>Ф</a:t>
            </a:r>
          </a:p>
        </p:txBody>
      </p:sp>
      <p:sp>
        <p:nvSpPr>
          <p:cNvPr id="92" name="Прямоугольник 91"/>
          <p:cNvSpPr/>
          <p:nvPr/>
        </p:nvSpPr>
        <p:spPr>
          <a:xfrm>
            <a:off x="5809924" y="4149080"/>
            <a:ext cx="642938" cy="571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 smtClean="0"/>
              <a:t>О</a:t>
            </a:r>
            <a:endParaRPr lang="ru-RU" sz="4400" b="1" dirty="0"/>
          </a:p>
        </p:txBody>
      </p:sp>
      <p:sp>
        <p:nvSpPr>
          <p:cNvPr id="93" name="Прямоугольник 92"/>
          <p:cNvSpPr/>
          <p:nvPr/>
        </p:nvSpPr>
        <p:spPr>
          <a:xfrm>
            <a:off x="6452862" y="4149080"/>
            <a:ext cx="642937" cy="571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/>
              <a:t>Р</a:t>
            </a:r>
          </a:p>
        </p:txBody>
      </p:sp>
      <p:sp>
        <p:nvSpPr>
          <p:cNvPr id="94" name="Прямоугольник 93"/>
          <p:cNvSpPr/>
          <p:nvPr/>
        </p:nvSpPr>
        <p:spPr>
          <a:xfrm>
            <a:off x="5154877" y="4149080"/>
            <a:ext cx="642937" cy="571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5" name="Прямоугольник 94"/>
          <p:cNvSpPr/>
          <p:nvPr/>
        </p:nvSpPr>
        <p:spPr>
          <a:xfrm>
            <a:off x="5797814" y="4149080"/>
            <a:ext cx="642938" cy="571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6" name="Прямоугольник 95"/>
          <p:cNvSpPr/>
          <p:nvPr/>
        </p:nvSpPr>
        <p:spPr>
          <a:xfrm>
            <a:off x="6425833" y="4149080"/>
            <a:ext cx="644525" cy="571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3" name="Группа 2"/>
          <p:cNvGrpSpPr/>
          <p:nvPr/>
        </p:nvGrpSpPr>
        <p:grpSpPr>
          <a:xfrm>
            <a:off x="2143201" y="1968111"/>
            <a:ext cx="4790050" cy="1307740"/>
            <a:chOff x="745395" y="1268760"/>
            <a:chExt cx="5657337" cy="1667780"/>
          </a:xfrm>
        </p:grpSpPr>
        <p:pic>
          <p:nvPicPr>
            <p:cNvPr id="5122" name="Picture 2"/>
            <p:cNvPicPr>
              <a:picLocks noChangeAspect="1" noChangeArrowheads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745395" y="1268760"/>
              <a:ext cx="5396641" cy="1667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23" name="Picture 3"/>
            <p:cNvPicPr>
              <a:picLocks noChangeAspect="1" noChangeArrowheads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6024106" y="1268760"/>
              <a:ext cx="378626" cy="12666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6" name="Управляющая кнопка: далее 85">
            <a:hlinkClick r:id="" action="ppaction://hlinkshowjump?jump=nextslide" highlightClick="1"/>
          </p:cNvPr>
          <p:cNvSpPr/>
          <p:nvPr/>
        </p:nvSpPr>
        <p:spPr>
          <a:xfrm>
            <a:off x="8676456" y="6357521"/>
            <a:ext cx="467544" cy="49521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7" name="Управляющая кнопка: назад 86">
            <a:hlinkClick r:id="" action="ppaction://hlinkshowjump?jump=previousslide" highlightClick="1"/>
          </p:cNvPr>
          <p:cNvSpPr/>
          <p:nvPr/>
        </p:nvSpPr>
        <p:spPr>
          <a:xfrm>
            <a:off x="45717" y="6357521"/>
            <a:ext cx="504056" cy="49521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8074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>
                      <p:stCondLst>
                        <p:cond delay="0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124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5" fill="hold">
                      <p:stCondLst>
                        <p:cond delay="0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129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0" fill="hold">
                      <p:stCondLst>
                        <p:cond delay="0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139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0" fill="hold">
                      <p:stCondLst>
                        <p:cond delay="0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154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5" fill="hold">
                      <p:stCondLst>
                        <p:cond delay="0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159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0" fill="hold">
                      <p:stCondLst>
                        <p:cond delay="0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4" grpId="0" animBg="1"/>
      <p:bldP spid="25" grpId="0" animBg="1"/>
      <p:bldP spid="27" grpId="0" animBg="1"/>
      <p:bldP spid="28" grpId="0" animBg="1"/>
      <p:bldP spid="29" grpId="0" animBg="1"/>
      <p:bldP spid="30" grpId="0" animBg="1"/>
      <p:bldP spid="43" grpId="0" animBg="1"/>
      <p:bldP spid="44" grpId="0" animBg="1"/>
      <p:bldP spid="45" grpId="0" animBg="1"/>
      <p:bldP spid="47" grpId="0" animBg="1"/>
      <p:bldP spid="51" grpId="0" animBg="1"/>
      <p:bldP spid="53" grpId="0" animBg="1"/>
      <p:bldP spid="5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94" grpId="0" animBg="1"/>
      <p:bldP spid="95" grpId="0" animBg="1"/>
      <p:bldP spid="9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68824" y="479498"/>
            <a:ext cx="61388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Светофор</a:t>
            </a:r>
            <a:endParaRPr lang="ru-RU" sz="28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75921" y="4293096"/>
            <a:ext cx="1724609" cy="238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90650" y="1484784"/>
            <a:ext cx="8495152" cy="2251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400" dirty="0"/>
              <a:t>У</a:t>
            </a:r>
            <a:r>
              <a:rPr lang="ru-RU" sz="2400" dirty="0" smtClean="0"/>
              <a:t>стройство </a:t>
            </a:r>
            <a:r>
              <a:rPr lang="ru-RU" sz="2400" dirty="0"/>
              <a:t>для подачи световых сигналов, регулирующих движение на улицах и автомобильных дорогах, подвижного состава на железной дороге. </a:t>
            </a:r>
            <a:endParaRPr lang="ru-RU" sz="2400" dirty="0" smtClean="0"/>
          </a:p>
          <a:p>
            <a:pPr algn="just">
              <a:lnSpc>
                <a:spcPct val="150000"/>
              </a:lnSpc>
            </a:pPr>
            <a:r>
              <a:rPr lang="ru-RU" sz="2400" dirty="0" smtClean="0"/>
              <a:t>                                                </a:t>
            </a:r>
            <a:r>
              <a:rPr lang="ru-RU" dirty="0" smtClean="0"/>
              <a:t>Большой </a:t>
            </a:r>
            <a:r>
              <a:rPr lang="ru-RU" dirty="0"/>
              <a:t>энциклопедический словарь. 2012</a:t>
            </a: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676456" y="6357521"/>
            <a:ext cx="467544" cy="383847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назад 5">
            <a:hlinkClick r:id="" action="ppaction://hlinkshowjump?jump=previousslide" highlightClick="1"/>
          </p:cNvPr>
          <p:cNvSpPr/>
          <p:nvPr/>
        </p:nvSpPr>
        <p:spPr>
          <a:xfrm>
            <a:off x="45717" y="6357521"/>
            <a:ext cx="504056" cy="49521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0577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600" y="2779942"/>
            <a:ext cx="2633608" cy="36965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5536" y="1412776"/>
            <a:ext cx="414269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ru-RU" sz="2000" dirty="0"/>
              <a:t>Первый светофор в России </a:t>
            </a:r>
            <a:r>
              <a:rPr lang="ru-RU" sz="2000" dirty="0" smtClean="0"/>
              <a:t>был </a:t>
            </a:r>
          </a:p>
          <a:p>
            <a:pPr>
              <a:spcBef>
                <a:spcPct val="0"/>
              </a:spcBef>
            </a:pPr>
            <a:r>
              <a:rPr lang="ru-RU" sz="2000" dirty="0" smtClean="0"/>
              <a:t>установлен </a:t>
            </a:r>
            <a:r>
              <a:rPr lang="ru-RU" altLang="ru-RU" sz="2000" dirty="0" smtClean="0"/>
              <a:t>15 </a:t>
            </a:r>
            <a:r>
              <a:rPr lang="ru-RU" altLang="ru-RU" sz="2000" dirty="0"/>
              <a:t>января </a:t>
            </a:r>
            <a:r>
              <a:rPr lang="ru-RU" altLang="ru-RU" sz="2000" dirty="0" smtClean="0"/>
              <a:t>1930 </a:t>
            </a:r>
            <a:r>
              <a:rPr lang="ru-RU" altLang="ru-RU" sz="2000" dirty="0"/>
              <a:t>года </a:t>
            </a:r>
          </a:p>
          <a:p>
            <a:pPr>
              <a:spcBef>
                <a:spcPct val="0"/>
              </a:spcBef>
            </a:pPr>
            <a:r>
              <a:rPr lang="ru-RU" altLang="ru-RU" sz="2000" dirty="0"/>
              <a:t>в </a:t>
            </a:r>
            <a:r>
              <a:rPr lang="ru-RU" altLang="ru-RU" sz="2000" dirty="0" smtClean="0"/>
              <a:t>Ленинграде</a:t>
            </a:r>
            <a:r>
              <a:rPr lang="ru-RU" sz="2000" dirty="0" smtClean="0"/>
              <a:t>. </a:t>
            </a:r>
            <a:endParaRPr lang="ru-RU" sz="20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004048" y="2779942"/>
            <a:ext cx="3250796" cy="37695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004048" y="1412776"/>
            <a:ext cx="419421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5 августа 1914 года в </a:t>
            </a:r>
            <a:r>
              <a:rPr lang="ru-RU" sz="2000" dirty="0" smtClean="0"/>
              <a:t>Кливленде</a:t>
            </a:r>
          </a:p>
          <a:p>
            <a:r>
              <a:rPr lang="ru-RU" sz="2000" dirty="0" smtClean="0"/>
              <a:t>(США)   был установлен первый </a:t>
            </a:r>
          </a:p>
          <a:p>
            <a:r>
              <a:rPr lang="ru-RU" sz="2000" dirty="0" smtClean="0"/>
              <a:t>электрический светофор.</a:t>
            </a:r>
            <a:endParaRPr lang="ru-RU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1468824" y="479498"/>
            <a:ext cx="61388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Историческая справка</a:t>
            </a:r>
            <a:endParaRPr lang="ru-RU" sz="28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8676456" y="6357521"/>
            <a:ext cx="467544" cy="383847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назад 7">
            <a:hlinkClick r:id="" action="ppaction://hlinkshowjump?jump=previousslide" highlightClick="1"/>
          </p:cNvPr>
          <p:cNvSpPr/>
          <p:nvPr/>
        </p:nvSpPr>
        <p:spPr>
          <a:xfrm>
            <a:off x="45717" y="6357521"/>
            <a:ext cx="504056" cy="49521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8920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назад 1">
            <a:hlinkClick r:id="" action="ppaction://hlinkshowjump?jump=previousslide" highlightClick="1"/>
          </p:cNvPr>
          <p:cNvSpPr/>
          <p:nvPr/>
        </p:nvSpPr>
        <p:spPr>
          <a:xfrm>
            <a:off x="45717" y="6357521"/>
            <a:ext cx="504056" cy="49521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8676456" y="6357521"/>
            <a:ext cx="467544" cy="383847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468824" y="479498"/>
            <a:ext cx="61388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Виды светофоров</a:t>
            </a:r>
            <a:endParaRPr lang="ru-RU" sz="28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87624" y="1484784"/>
            <a:ext cx="30243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транспортные</a:t>
            </a:r>
            <a:endParaRPr lang="ru-RU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885892" y="1665935"/>
            <a:ext cx="30243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пешеходные</a:t>
            </a:r>
            <a:endParaRPr lang="ru-RU" sz="24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313521" y="2137397"/>
            <a:ext cx="1622719" cy="26973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64088" y="2367259"/>
            <a:ext cx="1419235" cy="2282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82477" y="2427208"/>
            <a:ext cx="1101541" cy="211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55776" y="2127600"/>
            <a:ext cx="1008112" cy="2813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56061" y="5716706"/>
            <a:ext cx="84978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акие  сигналы  подают эти светофоры?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Объясните.</a:t>
            </a:r>
          </a:p>
          <a:p>
            <a:pPr algn="ctr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4980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68824" y="479498"/>
            <a:ext cx="61388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ФИЗМИНУТКА</a:t>
            </a:r>
            <a:endParaRPr lang="ru-RU" sz="28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Песенки для детей - Светофор - развивающая, обучающая песенка для детей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9202.415999999999" end="168891.412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87601" y="1412776"/>
            <a:ext cx="7552839" cy="4248472"/>
          </a:xfrm>
          <a:prstGeom prst="rect">
            <a:avLst/>
          </a:prstGeom>
        </p:spPr>
      </p:pic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676456" y="6357521"/>
            <a:ext cx="467544" cy="383847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назад 4">
            <a:hlinkClick r:id="" action="ppaction://hlinkshowjump?jump=previousslide" highlightClick="1"/>
          </p:cNvPr>
          <p:cNvSpPr/>
          <p:nvPr/>
        </p:nvSpPr>
        <p:spPr>
          <a:xfrm>
            <a:off x="45717" y="6357521"/>
            <a:ext cx="504056" cy="49521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117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71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ШАБЛОН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</Template>
  <TotalTime>578</TotalTime>
  <Words>826</Words>
  <Application>Microsoft Office PowerPoint</Application>
  <PresentationFormat>Экран (4:3)</PresentationFormat>
  <Paragraphs>214</Paragraphs>
  <Slides>24</Slides>
  <Notes>2</Notes>
  <HiddenSlides>0</HiddenSlides>
  <MMClips>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ШАБЛОН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59</cp:revision>
  <dcterms:created xsi:type="dcterms:W3CDTF">2021-03-17T17:44:57Z</dcterms:created>
  <dcterms:modified xsi:type="dcterms:W3CDTF">2021-04-18T17:47:34Z</dcterms:modified>
</cp:coreProperties>
</file>