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71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99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3C262-53D4-4801-AAD2-38A309186FDB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2F2A7-C1ED-44DB-8B24-8B45BE2826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CB78-09D0-4BEF-BBCC-7C71EAC5E3AD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143380"/>
            <a:ext cx="4471974" cy="135732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 Алексей Александрович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читель химии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№80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71538" y="928670"/>
            <a:ext cx="6786610" cy="278608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 уроку по учебному предмету «Химия» в 9-ом классе на тему «Производство чугуна»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29618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85860"/>
            <a:ext cx="8072494" cy="4525963"/>
          </a:xfrm>
        </p:spPr>
        <p:txBody>
          <a:bodyPr>
            <a:noAutofit/>
          </a:bodyPr>
          <a:lstStyle/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Самый дешевый металлический материал, обладает хорошими литейными и антифрикционными свойствами, износостойкостью, способностью гасить вибрации.</a:t>
            </a:r>
          </a:p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Различают передельный, литейный и легированный чугун (отличается жаростойкостью и коррозийной стойкостью).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29618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7858180" cy="4857784"/>
          </a:xfrm>
        </p:spPr>
        <p:txBody>
          <a:bodyPr>
            <a:noAutofit/>
          </a:bodyPr>
          <a:lstStyle/>
          <a:p>
            <a:pPr marL="0" indent="450000">
              <a:lnSpc>
                <a:spcPct val="124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Передельный чугун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для производства стали.</a:t>
            </a:r>
          </a:p>
          <a:p>
            <a:pPr marL="0" indent="450000">
              <a:lnSpc>
                <a:spcPct val="124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Литейный чугун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для изготовления поршней, цилиндров, тормозных барабанов, шестерен, деталей автомобилей (задний мост, картер, ступицы и др.).</a:t>
            </a:r>
          </a:p>
          <a:p>
            <a:pPr marL="0" indent="450000">
              <a:lnSpc>
                <a:spcPct val="124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Легированный чугун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для изготовления дверец мартеновских печей, колосников, деталей паровых котлов, печной арматуры, футерованных плит, газотурбинных установок.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7858180" cy="4143404"/>
          </a:xfrm>
        </p:spPr>
        <p:txBody>
          <a:bodyPr>
            <a:noAutofit/>
          </a:bodyPr>
          <a:lstStyle/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Побочные продукты: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шлак, колошниковый газ.</a:t>
            </a:r>
          </a:p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Утилизация побочных продуктов: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шлак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используется при производстве гравия, щебня, цемента, шлаковой ваты; </a:t>
            </a:r>
            <a:r>
              <a:rPr lang="ru-RU" sz="3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колошниковый газ</a:t>
            </a:r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для обогрева воздухонагревателей.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929618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оптимизации химических реакций доменного производства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358246" cy="4525963"/>
          </a:xfrm>
        </p:spPr>
        <p:txBody>
          <a:bodyPr>
            <a:noAutofit/>
          </a:bodyPr>
          <a:lstStyle/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Повышение концентрации реагирующих веществ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(обогащение руды, добавка кислорода к вдуваемому в домну воздуху).</a:t>
            </a:r>
          </a:p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Увеличение поверхности соприкосновения реагирующих веществ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(приготовление кусков шихты оптимального размера, противоток реагирующих веществ).</a:t>
            </a:r>
          </a:p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Создание оптимальных температур                     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(для повышения температуры вдуваемый в доменную печь воздух предварительно нагревают в регенераторах).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изделий из чугуна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" name="AutoShape 2" descr="https://upload.wikimedia.org/wikipedia/commons/b/b5/Jesuitenkirche_Heidelberg_Kanzeltrepp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C:\Documents and Settings\HOME\Рабочий стол\Jesuitenkirche_Heidelberg_Kanzeltrepp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1928826" cy="335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9" name="AutoShape 5" descr="https://upload.wikimedia.org/wikipedia/commons/8/8c/Ironbridge_-_geograph.org.uk_-_15382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Documents and Settings\HOME\Рабочий стол\Ironbridge_-_geograph.org.uk_-_15382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857364"/>
            <a:ext cx="3206744" cy="2134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Documents and Settings\HOME\Рабочий стол\KırklareliMuseum_(24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571612"/>
            <a:ext cx="2071702" cy="3352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214414" y="5072074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Чугунная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лестница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488" y="4071942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Мост через Северн –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в мире чугунный мост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88" y="5072074"/>
            <a:ext cx="1928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Чугунная печь –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буржуйка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42910" y="571480"/>
            <a:ext cx="7929618" cy="9286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Примеры изделий из чугуна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C:\Documents and Settings\HOME\Рабочий стол\Grillpan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81755" y="2318849"/>
            <a:ext cx="3541717" cy="2047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Documents and Settings\HOME\Рабочий стол\Угольный_утюг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928802"/>
            <a:ext cx="2143140" cy="210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Documents and Settings\HOME\Рабочий стол\Х_Люк_кан.1890е_ХМЗф.Дитмар_Пушкинская28_обр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071678"/>
            <a:ext cx="242889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286116" y="5286388"/>
            <a:ext cx="2370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Чугунная сковорода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4214818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Чугунный угольный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утюг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4286256"/>
            <a:ext cx="2840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Чугунная крышка </a:t>
            </a:r>
          </a:p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канализационного люка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71546"/>
            <a:ext cx="7215238" cy="3214710"/>
          </a:xfrm>
        </p:spPr>
        <p:txBody>
          <a:bodyPr>
            <a:noAutofit/>
          </a:bodyPr>
          <a:lstStyle/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Чугун</a:t>
            </a:r>
            <a:r>
              <a:rPr lang="ru-RU" sz="3600" dirty="0" smtClean="0"/>
              <a:t> –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сплав железа, содержащий более 2,14% углерода, а также кремний, марганец, небольшие количества серы и фосфора.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stankiexpert.ru/wp-content/uploads/2018/02/chug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643314"/>
            <a:ext cx="3857652" cy="2329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857224" y="1000108"/>
            <a:ext cx="7429552" cy="4071655"/>
            <a:chOff x="857224" y="1142984"/>
            <a:chExt cx="7429552" cy="407165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857224" y="1142984"/>
              <a:ext cx="5644815" cy="4071655"/>
              <a:chOff x="714628" y="642918"/>
              <a:chExt cx="5644815" cy="4071655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3572148" y="642918"/>
                <a:ext cx="1651183" cy="70040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Чугун</a:t>
                </a:r>
              </a:p>
            </p:txBody>
          </p:sp>
          <p:cxnSp>
            <p:nvCxnSpPr>
              <p:cNvPr id="1028" name="AutoShape 4"/>
              <p:cNvCxnSpPr>
                <a:cxnSpLocks noChangeShapeType="1"/>
              </p:cNvCxnSpPr>
              <p:nvPr/>
            </p:nvCxnSpPr>
            <p:spPr bwMode="auto">
              <a:xfrm>
                <a:off x="4368498" y="1343324"/>
                <a:ext cx="0" cy="142875"/>
              </a:xfrm>
              <a:prstGeom prst="straightConnector1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cxnSp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714628" y="1714488"/>
                <a:ext cx="3571900" cy="300008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белый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6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(1% кремния, повышенное содержание марганца), непосредственного применения не имеет, идет в передел</a:t>
                </a:r>
              </a:p>
            </p:txBody>
          </p:sp>
          <p:cxnSp>
            <p:nvCxnSpPr>
              <p:cNvPr id="1030" name="AutoShape 6"/>
              <p:cNvCxnSpPr>
                <a:cxnSpLocks noChangeShapeType="1"/>
              </p:cNvCxnSpPr>
              <p:nvPr/>
            </p:nvCxnSpPr>
            <p:spPr bwMode="auto">
              <a:xfrm>
                <a:off x="2425182" y="1486199"/>
                <a:ext cx="3934261" cy="0"/>
              </a:xfrm>
              <a:prstGeom prst="straightConnector1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031" name="AutoShape 7"/>
              <p:cNvCxnSpPr>
                <a:cxnSpLocks noChangeShapeType="1"/>
              </p:cNvCxnSpPr>
              <p:nvPr/>
            </p:nvCxnSpPr>
            <p:spPr bwMode="auto">
              <a:xfrm>
                <a:off x="2425182" y="1486199"/>
                <a:ext cx="0" cy="209550"/>
              </a:xfrm>
              <a:prstGeom prst="straightConnector1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1032" name="AutoShape 8"/>
              <p:cNvCxnSpPr>
                <a:cxnSpLocks noChangeShapeType="1"/>
              </p:cNvCxnSpPr>
              <p:nvPr/>
            </p:nvCxnSpPr>
            <p:spPr bwMode="auto">
              <a:xfrm>
                <a:off x="6359443" y="1486199"/>
                <a:ext cx="0" cy="209550"/>
              </a:xfrm>
              <a:prstGeom prst="straightConnector1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cxnSp>
        </p:grp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4714876" y="2214554"/>
              <a:ext cx="3571900" cy="300008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серый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(2,5-3% кремния), хорошо отливается, но хрупок, изготавливают канализационные трубы, станины, плиты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142984"/>
            <a:ext cx="7500990" cy="3357586"/>
          </a:xfrm>
        </p:spPr>
        <p:txBody>
          <a:bodyPr>
            <a:normAutofit/>
          </a:bodyPr>
          <a:lstStyle/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Сырьё:</a:t>
            </a:r>
            <a:r>
              <a:rPr lang="ru-RU" sz="3600" dirty="0" smtClean="0"/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железная руда.</a:t>
            </a:r>
          </a:p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Вспомогательные материалы:</a:t>
            </a:r>
            <a:r>
              <a:rPr lang="ru-RU" sz="3600" dirty="0" smtClean="0"/>
              <a:t>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кокс (иногда природный газ);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воздух, обогащённый кислородом; флюсы (известняк, доломит).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929618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химический процесс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7858180" cy="4714908"/>
          </a:xfrm>
        </p:spPr>
        <p:txBody>
          <a:bodyPr>
            <a:noAutofit/>
          </a:bodyPr>
          <a:lstStyle/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Содержащийся в руде оксид железа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(III)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восстанавливается оксидом углерода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(II)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000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</a:t>
            </a:r>
            <a:r>
              <a:rPr lang="en-US" sz="2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+ 3CO = 2Fe + 3CO</a:t>
            </a:r>
            <a:r>
              <a:rPr lang="en-US" sz="2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+ 30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кДж</a:t>
            </a:r>
            <a:endParaRPr lang="en-US" sz="2600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Кокс сгорает до оксида углерода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(IV)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 этом выделяется теплота, необходимая для расплавления железа, шлаков, а также проведения самой реакции</a:t>
            </a:r>
          </a:p>
          <a:p>
            <a:pPr marL="0" indent="45000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2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394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кДж</a:t>
            </a:r>
          </a:p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Оксид углерода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(IV)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восстанавливается коксом до оксида углерода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(II)</a:t>
            </a:r>
          </a:p>
          <a:p>
            <a:pPr marL="0" indent="45000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2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C = 2CO </a:t>
            </a:r>
            <a:r>
              <a:rPr lang="en-US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- 174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кДж</a:t>
            </a:r>
          </a:p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Побочные процессы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7858180" cy="5143536"/>
          </a:xfrm>
        </p:spPr>
        <p:txBody>
          <a:bodyPr>
            <a:noAutofit/>
          </a:bodyPr>
          <a:lstStyle/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Одновременно восстанавливаются оксиды других элементов, содержащихся в железной руде</a:t>
            </a:r>
          </a:p>
          <a:p>
            <a:pPr marL="0" indent="45000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+ 2CO = Mn + 2CO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000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+ 2CO = Si + 2CO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000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5CO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2P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Содержащаяся в руде тугоплавкая примесь (оксид кремния 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IV)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удаляется в виде шлака взаимодействием с оксидом кальция</a:t>
            </a:r>
          </a:p>
          <a:p>
            <a:pPr marL="0" indent="45000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CaSiO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Оксид кальция образуется при разложении известняка или доломита</a:t>
            </a:r>
          </a:p>
          <a:p>
            <a:pPr marL="0" indent="45000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кДж</a:t>
            </a:r>
          </a:p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9296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технологического процесса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14488"/>
            <a:ext cx="7358114" cy="4525963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Чугун получают в специальных печах – </a:t>
            </a:r>
            <a:r>
              <a:rPr lang="ru-RU" sz="2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домнах.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верхнюю часть домны (колошник) подают последовательно сырье и вспомогательные материалы, в нижнюю (горн) подают противотоком воздух, предварительно нагретый в генераторе за счёт сжигания колошникового газа. </a:t>
            </a:r>
          </a:p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непрерывно (однако засыпание шихты и выпуск чугуна производятся периодически), используются теплота реакции и принцип противотока. </a:t>
            </a:r>
          </a:p>
          <a:p>
            <a:pPr marL="0" indent="450000" algn="just">
              <a:lnSpc>
                <a:spcPct val="114000"/>
              </a:lnSpc>
              <a:spcBef>
                <a:spcPts val="0"/>
              </a:spcBef>
              <a:buNone/>
            </a:pP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929618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Устройство доменной печи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786610" cy="427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5"/>
            <a:ext cx="7858180" cy="3643337"/>
          </a:xfrm>
        </p:spPr>
        <p:txBody>
          <a:bodyPr>
            <a:noAutofit/>
          </a:bodyPr>
          <a:lstStyle/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продукт: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чугун.</a:t>
            </a:r>
          </a:p>
          <a:p>
            <a:pPr marL="0" indent="450000">
              <a:lnSpc>
                <a:spcPct val="114000"/>
              </a:lnSpc>
              <a:spcBef>
                <a:spcPts val="0"/>
              </a:spcBef>
              <a:buNone/>
            </a:pPr>
            <a:r>
              <a:rPr lang="ru-RU" sz="3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Состав: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сплав железа, содержащий более 2,14% углерода, 0,3-5% кремния, до 1% марганца, 0,1% серы и                        0,2% фосфора, иногда легирующие металлы (алюминий, хром, никель и др.).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F42B2D-C424-48C3-8C8D-02AD688B8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</Template>
  <TotalTime>502</TotalTime>
  <Words>578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7</vt:lpstr>
      <vt:lpstr>Презентация к уроку по учебному предмету «Химия» в 9-ом классе на тему «Производство чугуна»</vt:lpstr>
      <vt:lpstr>Слайд 2</vt:lpstr>
      <vt:lpstr>Слайд 3</vt:lpstr>
      <vt:lpstr>Слайд 4</vt:lpstr>
      <vt:lpstr>Основной химический процесс</vt:lpstr>
      <vt:lpstr>Побочные процессы</vt:lpstr>
      <vt:lpstr>Особенности  технологического процесса</vt:lpstr>
      <vt:lpstr>Устройство доменной печи</vt:lpstr>
      <vt:lpstr>Слайд 9</vt:lpstr>
      <vt:lpstr>Свойства</vt:lpstr>
      <vt:lpstr>Применение</vt:lpstr>
      <vt:lpstr>Слайд 12</vt:lpstr>
      <vt:lpstr>Способы оптимизации химических реакций доменного производства</vt:lpstr>
      <vt:lpstr>Примеры изделий из чугуна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ПРОИЗВОДСТВА СТАЛИ</dc:title>
  <dc:subject>Шаблон оформления</dc:subject>
  <dc:creator>Алексей Иванов</dc:creator>
  <dc:description>Корпорация Майкрософт
Шаблон оформления</dc:description>
  <cp:lastModifiedBy>VRN</cp:lastModifiedBy>
  <cp:revision>62</cp:revision>
  <dcterms:created xsi:type="dcterms:W3CDTF">2018-07-01T15:31:01Z</dcterms:created>
  <dcterms:modified xsi:type="dcterms:W3CDTF">2020-05-18T20:38:00Z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TC103899649990</vt:lpwstr>
  </property>
</Properties>
</file>