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48" r:id="rId2"/>
  </p:sldMasterIdLst>
  <p:sldIdLst>
    <p:sldId id="256" r:id="rId3"/>
    <p:sldId id="257" r:id="rId4"/>
    <p:sldId id="258" r:id="rId5"/>
    <p:sldId id="261" r:id="rId6"/>
    <p:sldId id="260" r:id="rId7"/>
    <p:sldId id="276" r:id="rId8"/>
    <p:sldId id="267" r:id="rId9"/>
    <p:sldId id="266" r:id="rId10"/>
    <p:sldId id="272" r:id="rId11"/>
    <p:sldId id="271" r:id="rId12"/>
    <p:sldId id="270" r:id="rId13"/>
    <p:sldId id="269" r:id="rId14"/>
    <p:sldId id="268" r:id="rId15"/>
    <p:sldId id="265" r:id="rId16"/>
    <p:sldId id="263" r:id="rId17"/>
    <p:sldId id="273" r:id="rId18"/>
    <p:sldId id="275" r:id="rId19"/>
    <p:sldId id="278" r:id="rId20"/>
    <p:sldId id="279" r:id="rId21"/>
    <p:sldId id="274" r:id="rId22"/>
    <p:sldId id="280" r:id="rId23"/>
    <p:sldId id="281" r:id="rId24"/>
    <p:sldId id="283" r:id="rId25"/>
    <p:sldId id="282" r:id="rId26"/>
    <p:sldId id="259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C7B7"/>
    <a:srgbClr val="D40FD4"/>
    <a:srgbClr val="DE4747"/>
    <a:srgbClr val="32A6C4"/>
    <a:srgbClr val="1B5135"/>
    <a:srgbClr val="10301F"/>
    <a:srgbClr val="006600"/>
    <a:srgbClr val="1E5C3C"/>
    <a:srgbClr val="FFFFFF"/>
    <a:srgbClr val="C6E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F062EC-CE2B-4744-AA97-E8DCDCEDF2DA}" v="194" dt="2021-11-06T10:45:44.431"/>
    <p1510:client id="{10DCEA68-DC80-4115-9DB5-C19994BF736F}" v="552" dt="2021-11-07T12:00:20.365"/>
    <p1510:client id="{194EBA13-35AF-4623-992B-9F687F85EA3E}" v="286" dt="2021-11-07T13:27:55.462"/>
    <p1510:client id="{4875C66C-4285-4116-A8CB-A042FB28A95E}" v="553" dt="2021-11-06T22:07:29.067"/>
    <p1510:client id="{60282300-26DE-469D-A1D2-F692336D152B}" v="30" dt="2021-11-06T18:11:05.362"/>
    <p1510:client id="{91317A5E-742A-49D4-8BCD-49B6804FC80C}" v="66" dt="2021-11-06T19:30:25.131"/>
    <p1510:client id="{D38E7663-D629-4015-A0FF-BE0668523BF5}" v="123" dt="2021-11-07T14:56:52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ba/b7/78/bab7780f2390be597f88b14e826de010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7017" y="4902445"/>
            <a:ext cx="3008540" cy="166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182" y="4039814"/>
            <a:ext cx="1126778" cy="247388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40438" y="5551472"/>
            <a:ext cx="1170003" cy="1170003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 userDrawn="1"/>
        </p:nvSpPr>
        <p:spPr>
          <a:xfrm>
            <a:off x="1524000" y="1652214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GReverance" pitchFamily="2" charset="0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9" name="Подзаголовок 2"/>
          <p:cNvSpPr txBox="1">
            <a:spLocks/>
          </p:cNvSpPr>
          <p:nvPr userDrawn="1"/>
        </p:nvSpPr>
        <p:spPr>
          <a:xfrm>
            <a:off x="1524000" y="413188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GReverance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GReverance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GReverance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GReverance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2007833" y="1808228"/>
            <a:ext cx="817633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7833" y="4279121"/>
            <a:ext cx="817633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71173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032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52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334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317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773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265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i.pinimg.com/originals/ba/b7/78/bab7780f2390be597f88b14e826de010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6" y="5656831"/>
            <a:ext cx="1784851" cy="98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4768" y="4792679"/>
            <a:ext cx="877722" cy="192707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895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i.pinimg.com/originals/ba/b7/78/bab7780f2390be597f88b14e826de010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1916" y="5749600"/>
            <a:ext cx="1784851" cy="98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3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200" y="4372554"/>
            <a:ext cx="986708" cy="21663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707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219887" y="5443614"/>
            <a:ext cx="972113" cy="11355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72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48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Текст 2"/>
          <p:cNvSpPr>
            <a:spLocks noGrp="1"/>
          </p:cNvSpPr>
          <p:nvPr>
            <p:ph idx="1"/>
          </p:nvPr>
        </p:nvSpPr>
        <p:spPr>
          <a:xfrm>
            <a:off x="572433" y="1825625"/>
            <a:ext cx="110471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01803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7731" y="1026069"/>
            <a:ext cx="801653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87731" y="3905794"/>
            <a:ext cx="80165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74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83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45" y="6642207"/>
            <a:ext cx="904672" cy="2157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33" y="455802"/>
            <a:ext cx="11047133" cy="1396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2435" y="1914258"/>
            <a:ext cx="11047132" cy="4236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81C80-E7D7-4350-A8F5-ED951B1BE8EC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AA2A9-5A41-462E-B7AE-ECF67BB13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72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0" r:id="rId3"/>
    <p:sldLayoutId id="2147483662" r:id="rId4"/>
    <p:sldLayoutId id="2147483663" r:id="rId5"/>
    <p:sldLayoutId id="2147483664" r:id="rId6"/>
    <p:sldLayoutId id="2147483661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9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hkola-abv.ru" TargetMode="External"/><Relationship Id="rId3" Type="http://schemas.openxmlformats.org/officeDocument/2006/relationships/hyperlink" Target="https://png.pngtree.com/thumb_back/fw800/background/20190221/ourmid/pngtree-cartoon-education-training-cram-school-image_28115.jpg" TargetMode="External"/><Relationship Id="rId7" Type="http://schemas.openxmlformats.org/officeDocument/2006/relationships/hyperlink" Target="http://www.olesya-emelyanova.ru/index-stihi.html" TargetMode="External"/><Relationship Id="rId2" Type="http://schemas.openxmlformats.org/officeDocument/2006/relationships/hyperlink" Target="https://i.pinimg.com/originals/ba/b7/78/bab7780f2390be597f88b14e826de010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inus-plus-mus.ucoz.ru/" TargetMode="External"/><Relationship Id="rId5" Type="http://schemas.openxmlformats.org/officeDocument/2006/relationships/hyperlink" Target="https://fs01.vseosvita.ua/01003lfr-20f6/017.png" TargetMode="External"/><Relationship Id="rId4" Type="http://schemas.openxmlformats.org/officeDocument/2006/relationships/hyperlink" Target="https://pbs.twimg.com/media/DuNhZ8KXQAAZ3sW.j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007833" y="1808228"/>
            <a:ext cx="8176334" cy="1855244"/>
          </a:xfrm>
        </p:spPr>
        <p:txBody>
          <a:bodyPr>
            <a:normAutofit fontScale="90000"/>
          </a:bodyPr>
          <a:lstStyle/>
          <a:p>
            <a:r>
              <a:rPr lang="ru-RU" sz="4800" dirty="0"/>
              <a:t>Презентация к уроку по учебному предмету "Русский язык" во 2 классе на тему "Антонимы"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049586" y="3913778"/>
            <a:ext cx="7445649" cy="15618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300" dirty="0"/>
              <a:t>Автор: Горина Людмила Николаевна, учитель начальных классов МАОУ "Средняя общеобразовательная школа №31" города Каменска-Уральского Свердловской 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5405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2F88E-9698-474D-BA1E-E1929A8A8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Закрепление</a:t>
            </a:r>
            <a:endParaRPr lang="en-US" sz="48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DC26236-8545-4441-A682-75B66DFE2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0196" y="492573"/>
            <a:ext cx="5880796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70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95895-3295-4BA2-B5CD-4EA669DD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5C8EA7B-DC83-478D-9EDD-5D8A8122F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5476" y="258433"/>
            <a:ext cx="8401050" cy="3038475"/>
          </a:xfrm>
        </p:spPr>
      </p:pic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3014578-24AC-4C34-8813-B0E31B59C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030" y="3341318"/>
            <a:ext cx="2951967" cy="295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33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2B040-EA52-42B7-9243-09662CAD5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Подбери антонимы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23A1258-3461-4669-8FB7-72FC58E46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151" y="2488368"/>
            <a:ext cx="5927946" cy="423619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E68E8D-5770-42EA-BD3C-11F64CA9DF1A}"/>
              </a:ext>
            </a:extLst>
          </p:cNvPr>
          <p:cNvSpPr txBox="1"/>
          <p:nvPr/>
        </p:nvSpPr>
        <p:spPr>
          <a:xfrm>
            <a:off x="7052154" y="2250510"/>
            <a:ext cx="4528157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cs typeface="Calibri"/>
              </a:rPr>
              <a:t>чистый - грязный</a:t>
            </a:r>
            <a:endParaRPr lang="ru-RU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71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3B8AF-D64C-440E-9D2D-67C43BF7C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0C8A78C-2AC1-4750-A13F-12E2DC08D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899" y="1371464"/>
            <a:ext cx="7254395" cy="514433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FCA991-C252-40AB-83AE-67C39233BEFB}"/>
              </a:ext>
            </a:extLst>
          </p:cNvPr>
          <p:cNvSpPr txBox="1"/>
          <p:nvPr/>
        </p:nvSpPr>
        <p:spPr>
          <a:xfrm flipV="1">
            <a:off x="7918536" y="3058253"/>
            <a:ext cx="3296432" cy="4344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32D59B-8AF6-4574-9BDB-6D5E31979076}"/>
              </a:ext>
            </a:extLst>
          </p:cNvPr>
          <p:cNvSpPr txBox="1"/>
          <p:nvPr/>
        </p:nvSpPr>
        <p:spPr>
          <a:xfrm flipH="1">
            <a:off x="7600036" y="3343275"/>
            <a:ext cx="41252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 sz="3600">
              <a:solidFill>
                <a:srgbClr val="FF0000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EC3CCC-EFDD-4CE4-944B-9CDF56AD0C0F}"/>
              </a:ext>
            </a:extLst>
          </p:cNvPr>
          <p:cNvSpPr txBox="1"/>
          <p:nvPr/>
        </p:nvSpPr>
        <p:spPr>
          <a:xfrm>
            <a:off x="7271359" y="3294347"/>
            <a:ext cx="4455089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cs typeface="Calibri"/>
              </a:rPr>
              <a:t>большой - маленький</a:t>
            </a:r>
          </a:p>
        </p:txBody>
      </p:sp>
    </p:spTree>
    <p:extLst>
      <p:ext uri="{BB962C8B-B14F-4D97-AF65-F5344CB8AC3E}">
        <p14:creationId xmlns:p14="http://schemas.microsoft.com/office/powerpoint/2010/main" val="337519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77B4B-87B1-49B3-83A1-913995549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FB0B2A4-6D2F-474F-9592-A88EF0C8B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909" y="1308834"/>
            <a:ext cx="6385196" cy="506082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4F1C3D-70E1-4EC3-A9BD-E9F868BDBFD0}"/>
              </a:ext>
            </a:extLst>
          </p:cNvPr>
          <p:cNvSpPr txBox="1"/>
          <p:nvPr/>
        </p:nvSpPr>
        <p:spPr>
          <a:xfrm>
            <a:off x="6843388" y="3096016"/>
            <a:ext cx="4663854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cs typeface="Calibri"/>
              </a:rPr>
              <a:t>старый - молодой</a:t>
            </a:r>
          </a:p>
        </p:txBody>
      </p:sp>
    </p:spTree>
    <p:extLst>
      <p:ext uri="{BB962C8B-B14F-4D97-AF65-F5344CB8AC3E}">
        <p14:creationId xmlns:p14="http://schemas.microsoft.com/office/powerpoint/2010/main" val="145151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2096DC9A-A68E-4B49-A4C6-71EC2CB92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549" y="1841189"/>
            <a:ext cx="6104574" cy="455978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A1B7C1-44CE-4A7C-B4C5-296C0BA3759E}"/>
              </a:ext>
            </a:extLst>
          </p:cNvPr>
          <p:cNvSpPr txBox="1"/>
          <p:nvPr/>
        </p:nvSpPr>
        <p:spPr>
          <a:xfrm>
            <a:off x="6968647" y="3294345"/>
            <a:ext cx="4371582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cs typeface="Calibri"/>
              </a:rPr>
              <a:t>Широкий - узкий</a:t>
            </a:r>
            <a:endParaRPr lang="ru-RU" sz="4000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295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1548E-2F74-483E-823E-AA66F19F3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88D58CB-A02B-4F68-9CA3-7752CED42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599" y="1642861"/>
            <a:ext cx="6187051" cy="475811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E000E5-9BDE-40E2-A368-1EB9F729CE3E}"/>
              </a:ext>
            </a:extLst>
          </p:cNvPr>
          <p:cNvSpPr txBox="1"/>
          <p:nvPr/>
        </p:nvSpPr>
        <p:spPr>
          <a:xfrm>
            <a:off x="6857739" y="3360889"/>
            <a:ext cx="4549034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</a:rPr>
              <a:t>Плакать - смеяться</a:t>
            </a:r>
            <a:endParaRPr lang="ru-RU" sz="4000" dirty="0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203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3D078-0C98-4780-BEE5-F805A4341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текст,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3569052D-A699-4CFB-9A21-4BC28C746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70" y="1799436"/>
            <a:ext cx="6278614" cy="454934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A9C3E7-A42F-49C5-BF50-39FE27A7EEF2}"/>
              </a:ext>
            </a:extLst>
          </p:cNvPr>
          <p:cNvSpPr txBox="1"/>
          <p:nvPr/>
        </p:nvSpPr>
        <p:spPr>
          <a:xfrm>
            <a:off x="6582428" y="2219194"/>
            <a:ext cx="4956129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cs typeface="Calibri"/>
              </a:rPr>
              <a:t>Весёлый - грустный</a:t>
            </a:r>
            <a:endParaRPr lang="ru-RU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14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10F2A-C642-4E21-ABA7-2F773CF2E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Игры</a:t>
            </a: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</a:t>
            </a: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словами</a:t>
            </a:r>
            <a:endParaRPr lang="en-US" sz="4800" i="1" kern="1200" dirty="0" err="1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игрушк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07E3084-2C01-479B-B065-08FE43DDB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885281"/>
            <a:ext cx="6553545" cy="509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22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9AD5B-747D-4A3D-83EF-400C0368A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6FCD46B-DDFC-48C3-B5C1-3F65F39F7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02" y="457023"/>
            <a:ext cx="7286625" cy="23907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2659DF-EB88-45EF-BDE4-BB7E43DE1FBD}"/>
              </a:ext>
            </a:extLst>
          </p:cNvPr>
          <p:cNvSpPr txBox="1"/>
          <p:nvPr/>
        </p:nvSpPr>
        <p:spPr>
          <a:xfrm>
            <a:off x="3868455" y="2146126"/>
            <a:ext cx="2993719" cy="86177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Arial"/>
                <a:cs typeface="Arial"/>
              </a:rPr>
              <a:t>ПРОХЛАДА</a:t>
            </a:r>
            <a:endParaRPr lang="ru-RU" sz="3200" dirty="0">
              <a:ea typeface="+mn-lt"/>
              <a:cs typeface="+mn-lt"/>
            </a:endParaRPr>
          </a:p>
          <a:p>
            <a:pPr algn="l"/>
            <a:endParaRPr lang="ru-RU" dirty="0">
              <a:cs typeface="Calibri"/>
            </a:endParaRPr>
          </a:p>
        </p:txBody>
      </p:sp>
      <p:pic>
        <p:nvPicPr>
          <p:cNvPr id="6" name="Рисунок 6" descr="Изображение выглядит как текст, гора, природа, расстояние&#10;&#10;Автоматически созданное описание">
            <a:extLst>
              <a:ext uri="{FF2B5EF4-FFF2-40B4-BE49-F238E27FC236}">
                <a16:creationId xmlns:a16="http://schemas.microsoft.com/office/drawing/2014/main" id="{E2DC5C2B-9515-4669-90E4-91218A698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770" y="2755894"/>
            <a:ext cx="4434213" cy="51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4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809" y="2767106"/>
            <a:ext cx="4175183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Минутка</a:t>
            </a:r>
            <a:br>
              <a:rPr lang="en-US" sz="4800" b="1" i="1" dirty="0">
                <a:latin typeface="+mj-lt"/>
              </a:rPr>
            </a:br>
            <a:r>
              <a:rPr lang="en-US" sz="4800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чистописания</a:t>
            </a:r>
            <a:endParaRPr lang="en-US" sz="4800" b="1" i="1" kern="1200" dirty="0" err="1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05FDF0C-5966-4891-815B-348F03D1B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22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2796A-5A2E-47F7-A6B7-E47153684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E0017AC-83D9-465E-A8E8-8641D6435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560" y="457023"/>
            <a:ext cx="7248525" cy="23907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DB4F49-D4A1-47D9-B801-90F8BCEBB433}"/>
              </a:ext>
            </a:extLst>
          </p:cNvPr>
          <p:cNvSpPr txBox="1"/>
          <p:nvPr/>
        </p:nvSpPr>
        <p:spPr>
          <a:xfrm>
            <a:off x="3868455" y="2177441"/>
            <a:ext cx="2743199" cy="86177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Arial"/>
                <a:cs typeface="Arial"/>
              </a:rPr>
              <a:t>ЗИМА</a:t>
            </a:r>
            <a:endParaRPr lang="ru-RU" sz="3200" dirty="0">
              <a:ea typeface="+mn-lt"/>
              <a:cs typeface="+mn-lt"/>
            </a:endParaRPr>
          </a:p>
          <a:p>
            <a:pPr algn="l"/>
            <a:endParaRPr lang="ru-RU" dirty="0">
              <a:cs typeface="Calibri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A6C9237A-268F-406A-9D1E-DBB649B25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331" y="2532722"/>
            <a:ext cx="4799557" cy="365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0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A2F1F-ACED-4CF2-ABCB-DCB23C9B1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E84B8FB-2430-45F6-8463-66A9F00A9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72" y="322303"/>
            <a:ext cx="7648575" cy="33909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62DB1F-42C6-4696-9C41-8B6C080830B0}"/>
              </a:ext>
            </a:extLst>
          </p:cNvPr>
          <p:cNvSpPr txBox="1"/>
          <p:nvPr/>
        </p:nvSpPr>
        <p:spPr>
          <a:xfrm>
            <a:off x="4724399" y="2981195"/>
            <a:ext cx="2638816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ea typeface="+mn-lt"/>
                <a:cs typeface="+mn-lt"/>
              </a:rPr>
              <a:t>ПЛАЧ</a:t>
            </a:r>
            <a:endParaRPr lang="ru-RU" sz="3600" dirty="0">
              <a:solidFill>
                <a:srgbClr val="0070C0"/>
              </a:solidFill>
              <a:cs typeface="Calibri" panose="020F0502020204030204"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2F9CB7ED-30A6-4994-8D0D-DFC227235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061" y="995819"/>
            <a:ext cx="3431357" cy="515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C97E5-EF18-4CBD-91AC-FB97B0056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A4515D4-7FBB-4BEE-81ED-554A0B746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924" y="300448"/>
            <a:ext cx="7010400" cy="23907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0791E7-DD0B-4784-AD3D-9B6DF890A2C6}"/>
              </a:ext>
            </a:extLst>
          </p:cNvPr>
          <p:cNvSpPr txBox="1"/>
          <p:nvPr/>
        </p:nvSpPr>
        <p:spPr>
          <a:xfrm>
            <a:off x="3492674" y="2041742"/>
            <a:ext cx="2743199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ea typeface="+mn-lt"/>
                <a:cs typeface="+mn-lt"/>
              </a:rPr>
              <a:t>ТИШИНА</a:t>
            </a:r>
            <a:endParaRPr lang="ru-RU" dirty="0">
              <a:solidFill>
                <a:srgbClr val="0070C0"/>
              </a:solidFill>
              <a:cs typeface="Calibri" panose="020F0502020204030204"/>
            </a:endParaRPr>
          </a:p>
        </p:txBody>
      </p:sp>
      <p:pic>
        <p:nvPicPr>
          <p:cNvPr id="7" name="Рисунок 7" descr="Изображение выглядит как внутренний, спальня&#10;&#10;Автоматически созданное описание">
            <a:extLst>
              <a:ext uri="{FF2B5EF4-FFF2-40B4-BE49-F238E27FC236}">
                <a16:creationId xmlns:a16="http://schemas.microsoft.com/office/drawing/2014/main" id="{EF0C34C2-195F-4B62-91A5-DE872B84E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948" y="779440"/>
            <a:ext cx="3651336" cy="504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6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AE34F-486B-493F-A8FE-29A89B1E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300C911-32F9-48A2-A573-C523D1DD4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562" y="326152"/>
            <a:ext cx="5981700" cy="1838325"/>
          </a:xfrm>
        </p:spPr>
      </p:pic>
      <p:pic>
        <p:nvPicPr>
          <p:cNvPr id="6" name="Рисунок 6" descr="Изображение выглядит как текст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D5060289-4FBA-47D2-AFF8-E903088F2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143" y="1063016"/>
            <a:ext cx="2552700" cy="1162050"/>
          </a:xfrm>
          <a:prstGeom prst="rect">
            <a:avLst/>
          </a:prstGeom>
        </p:spPr>
      </p:pic>
      <p:pic>
        <p:nvPicPr>
          <p:cNvPr id="7" name="Рисунок 7" descr="Изображение выглядит как текст, желтый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59EB42A9-F555-497D-B697-C3172C9EA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36" y="3175970"/>
            <a:ext cx="5227529" cy="1967430"/>
          </a:xfrm>
          <a:prstGeom prst="rect">
            <a:avLst/>
          </a:prstGeom>
        </p:spPr>
      </p:pic>
      <p:pic>
        <p:nvPicPr>
          <p:cNvPr id="8" name="Рисунок 8" descr="Изображение выглядит как текст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F434E875-AAAA-4635-88A6-BFB7173B3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674" y="3938168"/>
            <a:ext cx="3202487" cy="1205035"/>
          </a:xfrm>
          <a:prstGeom prst="rect">
            <a:avLst/>
          </a:prstGeom>
        </p:spPr>
      </p:pic>
      <p:pic>
        <p:nvPicPr>
          <p:cNvPr id="9" name="Рисунок 9" descr="Изображение выглядит как игрушка, письменная принадлежность&#10;&#10;Автоматически созданное описание">
            <a:extLst>
              <a:ext uri="{FF2B5EF4-FFF2-40B4-BE49-F238E27FC236}">
                <a16:creationId xmlns:a16="http://schemas.microsoft.com/office/drawing/2014/main" id="{A701A8F3-7D84-476C-9889-85B35716B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8257" y="515655"/>
            <a:ext cx="3541458" cy="557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7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E42A0-2EDF-488E-9667-1B8CE333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33" y="455802"/>
            <a:ext cx="11047133" cy="113549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Рефлексия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B83AFA-B4E4-434F-B0B0-B0CA5C544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35" y="1580231"/>
            <a:ext cx="11047132" cy="457022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/>
              <a:t>Чем запомнился сегодняшний урок?</a:t>
            </a:r>
            <a:endParaRPr lang="en-US" dirty="0">
              <a:latin typeface="AGReverance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/>
              <a:t>Какое задание больше всех понравилось?</a:t>
            </a:r>
            <a:endParaRPr lang="en-US" dirty="0">
              <a:latin typeface="AGReverance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/>
              <a:t>   Оцените свою работу на уроке?</a:t>
            </a:r>
            <a:endParaRPr lang="en-US" dirty="0">
              <a:latin typeface="AGReverance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0A8A6CE-8B18-41DF-92BF-173AF12A3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70" y="3141945"/>
            <a:ext cx="1052187" cy="8768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E01A07-3965-4C4B-A9B2-92453236008B}"/>
              </a:ext>
            </a:extLst>
          </p:cNvPr>
          <p:cNvSpPr txBox="1"/>
          <p:nvPr/>
        </p:nvSpPr>
        <p:spPr>
          <a:xfrm>
            <a:off x="2031304" y="3430044"/>
            <a:ext cx="685591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dirty="0">
                <a:cs typeface="Calibri"/>
              </a:rPr>
              <a:t>Эти знания мне пригодятся в жизни.</a:t>
            </a:r>
          </a:p>
        </p:txBody>
      </p:sp>
      <p:pic>
        <p:nvPicPr>
          <p:cNvPr id="6" name="Рисунок 6" descr="Изображение выглядит как синий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D1979E6A-48C3-4E69-B8EA-F78883BF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25" y="4315012"/>
            <a:ext cx="1010434" cy="827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737247-6AC1-4798-872D-B5325A0CEEF0}"/>
              </a:ext>
            </a:extLst>
          </p:cNvPr>
          <p:cNvSpPr txBox="1"/>
          <p:nvPr/>
        </p:nvSpPr>
        <p:spPr>
          <a:xfrm>
            <a:off x="2028042" y="4564564"/>
            <a:ext cx="8452979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dirty="0">
                <a:cs typeface="Calibri"/>
              </a:rPr>
              <a:t>Эти знания мне нужны, чтобы хорошо учиться.</a:t>
            </a:r>
            <a:endParaRPr lang="ru-RU" dirty="0">
              <a:cs typeface="Calibri"/>
            </a:endParaRPr>
          </a:p>
        </p:txBody>
      </p:sp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FA3260DA-DE3D-4B82-A391-671BD4F42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25" y="5324605"/>
            <a:ext cx="1031310" cy="10208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3F6075-B0E0-491B-9657-0D08BB493266}"/>
              </a:ext>
            </a:extLst>
          </p:cNvPr>
          <p:cNvSpPr txBox="1"/>
          <p:nvPr/>
        </p:nvSpPr>
        <p:spPr>
          <a:xfrm>
            <a:off x="2024780" y="5500752"/>
            <a:ext cx="5227527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dirty="0">
                <a:cs typeface="Calibri"/>
              </a:rPr>
              <a:t>Мне эта тема не интересна.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006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ИНФОРМАЦИОННЫЕ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sz="1200" dirty="0">
                <a:hlinkClick r:id="rId2"/>
              </a:rPr>
              <a:t>Дети с книгой</a:t>
            </a:r>
            <a:endParaRPr lang="ru-RU" sz="1200">
              <a:hlinkClick r:id="" action="ppaction://noaction"/>
            </a:endParaRPr>
          </a:p>
          <a:p>
            <a:r>
              <a:rPr lang="ru-RU" sz="1200" dirty="0">
                <a:solidFill>
                  <a:srgbClr val="027853"/>
                </a:solidFill>
                <a:hlinkClick r:id="rId3"/>
              </a:rPr>
              <a:t>Книги, будильник</a:t>
            </a:r>
            <a:endParaRPr lang="ru-RU" sz="1200">
              <a:solidFill>
                <a:srgbClr val="027853"/>
              </a:solidFill>
            </a:endParaRPr>
          </a:p>
          <a:p>
            <a:r>
              <a:rPr lang="ru-RU" sz="1200" dirty="0">
                <a:hlinkClick r:id="rId4"/>
              </a:rPr>
              <a:t>Школьная доска</a:t>
            </a:r>
            <a:endParaRPr lang="ru-RU" sz="1200" dirty="0"/>
          </a:p>
          <a:p>
            <a:r>
              <a:rPr lang="ru-RU" sz="1200" dirty="0">
                <a:hlinkClick r:id="rId5"/>
              </a:rPr>
              <a:t>Школьные принадлежности</a:t>
            </a:r>
            <a:endParaRPr lang="en-US" sz="1200">
              <a:latin typeface="AGReverance"/>
            </a:endParaRPr>
          </a:p>
          <a:p>
            <a:r>
              <a:rPr lang="ru-RU" sz="1400" b="1" i="1" dirty="0">
                <a:latin typeface="Calibri"/>
                <a:cs typeface="Calibri"/>
              </a:rPr>
              <a:t>Источник шаблона:  автор </a:t>
            </a:r>
            <a:r>
              <a:rPr lang="ru-RU" sz="1400" b="1" i="1" dirty="0" err="1">
                <a:latin typeface="Calibri"/>
                <a:cs typeface="Calibri"/>
              </a:rPr>
              <a:t>Полшкова</a:t>
            </a:r>
            <a:r>
              <a:rPr lang="ru-RU" sz="1400" b="1" i="1" dirty="0">
                <a:latin typeface="Calibri"/>
                <a:cs typeface="Calibri"/>
              </a:rPr>
              <a:t> Виктория Валерьяновна, Сайт</a:t>
            </a:r>
            <a:r>
              <a:rPr lang="ru-RU" sz="1400" dirty="0">
                <a:latin typeface="AGReverance"/>
              </a:rPr>
              <a:t> </a:t>
            </a:r>
            <a:r>
              <a:rPr lang="en-US" sz="1400" dirty="0">
                <a:latin typeface="AGReverance"/>
                <a:hlinkClick r:id="rId6"/>
              </a:rPr>
              <a:t>http://minus-plus-mus.ucoz.ru/</a:t>
            </a:r>
            <a:r>
              <a:rPr lang="ru-RU" sz="1400" dirty="0">
                <a:latin typeface="AGReverance"/>
              </a:rPr>
              <a:t> </a:t>
            </a:r>
            <a:endParaRPr lang="ru-RU" sz="14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1" i="1" dirty="0">
                <a:latin typeface="Calibri"/>
                <a:cs typeface="Calibri"/>
              </a:rPr>
              <a:t>Автор стихов: Олеся Емельянова</a:t>
            </a: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1" i="1" dirty="0">
                <a:latin typeface="Calibri"/>
                <a:cs typeface="Calibri"/>
              </a:rPr>
              <a:t>Стихи с сайта:</a:t>
            </a:r>
            <a:r>
              <a:rPr lang="ru-RU" sz="1400" b="1" i="1" dirty="0">
                <a:solidFill>
                  <a:srgbClr val="92D050"/>
                </a:solidFill>
                <a:latin typeface="Calibri"/>
                <a:cs typeface="Calibri"/>
              </a:rPr>
              <a:t> </a:t>
            </a:r>
            <a:r>
              <a:rPr lang="en-US" sz="1400" b="1" i="1" dirty="0">
                <a:solidFill>
                  <a:srgbClr val="92D050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http://www.olesya-emelyanova.ru/index-stihi.html</a:t>
            </a:r>
            <a:endParaRPr lang="ru-RU" sz="1400">
              <a:solidFill>
                <a:srgbClr val="92D05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 i="1" dirty="0">
              <a:solidFill>
                <a:schemeClr val="dk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1" i="1" dirty="0">
                <a:latin typeface="Calibri"/>
                <a:cs typeface="Calibri"/>
              </a:rPr>
              <a:t>Сайт : «Школа АБВ»</a:t>
            </a:r>
            <a:r>
              <a:rPr lang="ru-RU" sz="1400" b="1" dirty="0">
                <a:latin typeface="Calibri"/>
                <a:cs typeface="Calibri"/>
              </a:rPr>
              <a:t> </a:t>
            </a:r>
            <a:r>
              <a:rPr lang="en-US" sz="1400" b="1" dirty="0">
                <a:latin typeface="AGReverance"/>
                <a:cs typeface="Calibri"/>
                <a:hlinkClick r:id="rId8"/>
              </a:rPr>
              <a:t>http://www.shkola-abv.ru</a:t>
            </a:r>
            <a:endParaRPr lang="en-US" sz="1400" b="1" i="1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b="1" i="1" dirty="0">
                <a:latin typeface="Calibri"/>
                <a:cs typeface="Calibri"/>
              </a:rPr>
              <a:t>Картины с сайта:</a:t>
            </a:r>
            <a:r>
              <a:rPr lang="en-US" sz="1400" b="1" i="1" dirty="0">
                <a:latin typeface="Calibri"/>
                <a:cs typeface="Calibri"/>
              </a:rPr>
              <a:t>http://logopsi.ucoz.com/photo </a:t>
            </a:r>
            <a:r>
              <a:rPr lang="ru-RU" sz="1400" b="1" i="1" dirty="0">
                <a:latin typeface="Calibri"/>
                <a:cs typeface="Calibri"/>
              </a:rPr>
              <a:t>Оформление: </a:t>
            </a:r>
            <a:r>
              <a:rPr lang="ru-RU" sz="1400" b="1" i="1" dirty="0" err="1">
                <a:latin typeface="Calibri"/>
                <a:cs typeface="Calibri"/>
              </a:rPr>
              <a:t>Берюховой</a:t>
            </a:r>
            <a:r>
              <a:rPr lang="ru-RU" sz="1400" b="1" i="1" dirty="0">
                <a:latin typeface="Calibri"/>
                <a:cs typeface="Calibri"/>
              </a:rPr>
              <a:t> Е.К.</a:t>
            </a:r>
            <a:endParaRPr lang="en-US" sz="1400" b="1" i="1" dirty="0"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i="1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cs typeface="Calibri"/>
            </a:endParaRPr>
          </a:p>
          <a:p>
            <a:endParaRPr lang="ru-RU" sz="1400" dirty="0"/>
          </a:p>
          <a:p>
            <a:pPr marL="0" indent="0" algn="ctr">
              <a:buNone/>
            </a:pP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442119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9D87ADEC-34C6-4329-A598-E07909B7A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7372" y="643467"/>
            <a:ext cx="6277256" cy="5571065"/>
          </a:xfrm>
          <a:prstGeom prst="rect">
            <a:avLst/>
          </a:prstGeom>
          <a:ln>
            <a:noFill/>
          </a:ln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06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2507" y="2767106"/>
            <a:ext cx="3611512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i="1" kern="1200" dirty="0" err="1">
                <a:latin typeface="+mj-lt"/>
                <a:ea typeface="+mj-ea"/>
                <a:cs typeface="+mj-cs"/>
              </a:rPr>
              <a:t>Повторение</a:t>
            </a:r>
            <a:endParaRPr lang="en-US" sz="4800" b="1" i="1" kern="1200">
              <a:latin typeface="+mj-lt"/>
              <a:cs typeface="Calibri Light"/>
            </a:endParaRPr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20EF1D2D-44A2-419B-833B-F251DEE1B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4802" y="467208"/>
            <a:ext cx="496100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05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1D695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 fontScale="90000"/>
          </a:bodyPr>
          <a:lstStyle/>
          <a:p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Спишите предложение.</a:t>
            </a:r>
            <a:br>
              <a:rPr lang="ru-RU" sz="2400" dirty="0"/>
            </a:br>
            <a:r>
              <a:rPr lang="ru-RU" sz="2400" dirty="0">
                <a:solidFill>
                  <a:srgbClr val="FFFFFF"/>
                </a:solidFill>
              </a:rPr>
              <a:t>Подчеркни  грамматическую основу, выпиши пары слов. </a:t>
            </a:r>
            <a:endParaRPr lang="en-US" sz="2400" dirty="0">
              <a:solidFill>
                <a:srgbClr val="FFFFFF"/>
              </a:solidFill>
              <a:latin typeface="AGReverance"/>
            </a:endParaRPr>
          </a:p>
          <a:p>
            <a:endParaRPr lang="ru-RU" sz="2400">
              <a:solidFill>
                <a:srgbClr val="FFFFFF"/>
              </a:solidFill>
            </a:endParaRPr>
          </a:p>
          <a:p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2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4EBCE9F-06B5-4548-B864-5D19C7EC2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33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663977" y="917725"/>
            <a:ext cx="4103231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ru-RU" sz="2000" b="1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FFFFFF"/>
                </a:solidFill>
              </a:rPr>
              <a:t>На поляну вышел </a:t>
            </a:r>
            <a:endParaRPr lang="ru-RU" dirty="0">
              <a:solidFill>
                <a:srgbClr val="FFFFFF"/>
              </a:solidFill>
            </a:endParaRPr>
          </a:p>
          <a:p>
            <a:pPr marL="0" indent="0">
              <a:buFont typeface="Arial"/>
              <a:buNone/>
            </a:pPr>
            <a:r>
              <a:rPr lang="ru-RU" b="1" dirty="0">
                <a:solidFill>
                  <a:srgbClr val="FFFFFF"/>
                </a:solidFill>
              </a:rPr>
              <a:t>волк.</a:t>
            </a:r>
            <a:endParaRPr lang="ru-RU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ru-RU" sz="2000">
              <a:solidFill>
                <a:srgbClr val="FFFFFF"/>
              </a:solidFill>
            </a:endParaRPr>
          </a:p>
        </p:txBody>
      </p:sp>
      <p:sp>
        <p:nvSpPr>
          <p:cNvPr id="3" name="Знак ''минус'' 2">
            <a:extLst>
              <a:ext uri="{FF2B5EF4-FFF2-40B4-BE49-F238E27FC236}">
                <a16:creationId xmlns:a16="http://schemas.microsoft.com/office/drawing/2014/main" id="{02D5B628-0DC8-436F-AE4D-FED11DC0FE5C}"/>
              </a:ext>
            </a:extLst>
          </p:cNvPr>
          <p:cNvSpPr/>
          <p:nvPr/>
        </p:nvSpPr>
        <p:spPr>
          <a:xfrm>
            <a:off x="7392443" y="3493717"/>
            <a:ext cx="1638822" cy="91857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 10">
            <a:extLst>
              <a:ext uri="{FF2B5EF4-FFF2-40B4-BE49-F238E27FC236}">
                <a16:creationId xmlns:a16="http://schemas.microsoft.com/office/drawing/2014/main" id="{DED42D16-8659-4F76-BA68-53B219F649D5}"/>
              </a:ext>
            </a:extLst>
          </p:cNvPr>
          <p:cNvSpPr/>
          <p:nvPr/>
        </p:nvSpPr>
        <p:spPr>
          <a:xfrm>
            <a:off x="9393347" y="3125112"/>
            <a:ext cx="1732765" cy="75156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444240-411F-46D6-9E1E-187BFECC59E0}"/>
              </a:ext>
            </a:extLst>
          </p:cNvPr>
          <p:cNvSpPr txBox="1"/>
          <p:nvPr/>
        </p:nvSpPr>
        <p:spPr>
          <a:xfrm>
            <a:off x="7849383" y="4540424"/>
            <a:ext cx="34321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dirty="0">
                <a:solidFill>
                  <a:srgbClr val="D7C7B7"/>
                </a:solidFill>
                <a:cs typeface="Calibri"/>
              </a:rPr>
              <a:t>Вышел на поляну.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1A5CB1-9F0B-4E6B-ACA3-AD6E6CAFC475}"/>
              </a:ext>
            </a:extLst>
          </p:cNvPr>
          <p:cNvSpPr txBox="1"/>
          <p:nvPr/>
        </p:nvSpPr>
        <p:spPr>
          <a:xfrm>
            <a:off x="5153025" y="362902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67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80A8A-16EC-4FC9-BA64-6FF39A8A5E9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Найди слово, в котором букв больше, чем звуков.</a:t>
            </a:r>
          </a:p>
        </p:txBody>
      </p:sp>
      <p:pic>
        <p:nvPicPr>
          <p:cNvPr id="12" name="Рисунок 12" descr="Изображение выглядит как визитк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10E65753-AAB9-4F19-9E1A-664C5069D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6941" y="2770204"/>
            <a:ext cx="3178120" cy="348463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9F0450-FFB2-4C28-BA43-2D4F8931CAD5}"/>
              </a:ext>
            </a:extLst>
          </p:cNvPr>
          <p:cNvSpPr txBox="1"/>
          <p:nvPr/>
        </p:nvSpPr>
        <p:spPr>
          <a:xfrm>
            <a:off x="830893" y="2668044"/>
            <a:ext cx="2743199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>
                <a:solidFill>
                  <a:srgbClr val="DE4747"/>
                </a:solidFill>
                <a:latin typeface="Calibri"/>
              </a:rPr>
              <a:t>берёза </a:t>
            </a:r>
            <a:r>
              <a:rPr lang="ru-RU" sz="4000" dirty="0">
                <a:solidFill>
                  <a:srgbClr val="DE4747"/>
                </a:solidFill>
                <a:latin typeface="Calibri"/>
                <a:ea typeface="Calibri"/>
                <a:cs typeface="Calibri"/>
              </a:rPr>
              <a:t>​</a:t>
            </a:r>
            <a:endParaRPr lang="ru-RU" sz="4000">
              <a:solidFill>
                <a:srgbClr val="DE4747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5E37FE-05DA-47E2-832A-2BE853BD9E36}"/>
              </a:ext>
            </a:extLst>
          </p:cNvPr>
          <p:cNvSpPr txBox="1"/>
          <p:nvPr/>
        </p:nvSpPr>
        <p:spPr>
          <a:xfrm>
            <a:off x="827631" y="3802563"/>
            <a:ext cx="2743200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>
                <a:solidFill>
                  <a:srgbClr val="DE4747"/>
                </a:solidFill>
                <a:ea typeface="+mn-lt"/>
                <a:cs typeface="+mn-lt"/>
              </a:rPr>
              <a:t>ель </a:t>
            </a:r>
            <a:endParaRPr lang="ru-RU" sz="4000" dirty="0">
              <a:solidFill>
                <a:srgbClr val="DE4747"/>
              </a:solidFill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5F498C-B76F-4EB1-8869-135ED20417A3}"/>
              </a:ext>
            </a:extLst>
          </p:cNvPr>
          <p:cNvSpPr txBox="1"/>
          <p:nvPr/>
        </p:nvSpPr>
        <p:spPr>
          <a:xfrm>
            <a:off x="824369" y="4926643"/>
            <a:ext cx="2743199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>
                <a:solidFill>
                  <a:srgbClr val="DE4747"/>
                </a:solidFill>
                <a:ea typeface="+mn-lt"/>
                <a:cs typeface="+mn-lt"/>
              </a:rPr>
              <a:t>ясень</a:t>
            </a:r>
            <a:endParaRPr lang="ru-RU" sz="4000">
              <a:solidFill>
                <a:srgbClr val="DE4747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1541E8-BE2A-4C2D-BF1C-D180A2FDA956}"/>
              </a:ext>
            </a:extLst>
          </p:cNvPr>
          <p:cNvSpPr txBox="1"/>
          <p:nvPr/>
        </p:nvSpPr>
        <p:spPr>
          <a:xfrm>
            <a:off x="4725052" y="1969326"/>
            <a:ext cx="2743199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>
                <a:solidFill>
                  <a:srgbClr val="DE4747"/>
                </a:solidFill>
                <a:ea typeface="+mn-lt"/>
                <a:cs typeface="+mn-lt"/>
              </a:rPr>
              <a:t>сосна</a:t>
            </a:r>
            <a:endParaRPr lang="ru-RU" sz="4000" dirty="0">
              <a:solidFill>
                <a:srgbClr val="DE4747"/>
              </a:solidFill>
              <a:cs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DC3F-0F66-4268-8DE1-78FD5FC7BF62}"/>
              </a:ext>
            </a:extLst>
          </p:cNvPr>
          <p:cNvSpPr txBox="1"/>
          <p:nvPr/>
        </p:nvSpPr>
        <p:spPr>
          <a:xfrm>
            <a:off x="8270831" y="2592365"/>
            <a:ext cx="2743199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>
                <a:solidFill>
                  <a:srgbClr val="DE4747"/>
                </a:solidFill>
                <a:ea typeface="+mn-lt"/>
                <a:cs typeface="+mn-lt"/>
              </a:rPr>
              <a:t>ольха</a:t>
            </a:r>
            <a:endParaRPr lang="ru-RU">
              <a:solidFill>
                <a:srgbClr val="DE4747"/>
              </a:solidFill>
              <a:cs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3702C1-1636-4A29-8F39-388DA85CB766}"/>
              </a:ext>
            </a:extLst>
          </p:cNvPr>
          <p:cNvSpPr txBox="1"/>
          <p:nvPr/>
        </p:nvSpPr>
        <p:spPr>
          <a:xfrm>
            <a:off x="8267570" y="3799953"/>
            <a:ext cx="2743199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>
                <a:solidFill>
                  <a:srgbClr val="DE4747"/>
                </a:solidFill>
                <a:ea typeface="+mn-lt"/>
                <a:cs typeface="+mn-lt"/>
              </a:rPr>
              <a:t>тополь </a:t>
            </a:r>
            <a:endParaRPr lang="ru-RU" sz="4000" dirty="0">
              <a:solidFill>
                <a:srgbClr val="DE4747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3F124A-B8E6-4729-845D-07E9DB4219A3}"/>
              </a:ext>
            </a:extLst>
          </p:cNvPr>
          <p:cNvSpPr txBox="1"/>
          <p:nvPr/>
        </p:nvSpPr>
        <p:spPr>
          <a:xfrm>
            <a:off x="8264308" y="4924034"/>
            <a:ext cx="2743199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000" b="1" dirty="0">
                <a:solidFill>
                  <a:srgbClr val="DE4747"/>
                </a:solidFill>
                <a:ea typeface="+mn-lt"/>
                <a:cs typeface="+mn-lt"/>
              </a:rPr>
              <a:t>яблоня</a:t>
            </a:r>
            <a:endParaRPr lang="ru-RU" sz="4000" dirty="0">
              <a:solidFill>
                <a:srgbClr val="DE4747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3152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A4E3F-27AF-468B-B3D2-16CCC9EBB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Новый</a:t>
            </a:r>
            <a:r>
              <a:rPr lang="en-US" sz="48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материал</a:t>
            </a:r>
            <a:endParaRPr lang="en-US" sz="4800" i="1" kern="1200" dirty="0" err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текст,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51A94EAA-1684-4EB5-A651-51A69E100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74" r="-1" b="21764"/>
          <a:stretch/>
        </p:blipFill>
        <p:spPr>
          <a:xfrm>
            <a:off x="5153822" y="671895"/>
            <a:ext cx="6553545" cy="552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28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DAF8A4-1FFF-453C-B15A-1F6180CA1A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just"/>
            <a:r>
              <a:rPr lang="ru-RU" i="1" dirty="0"/>
              <a:t>               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Найдите антонимы.</a:t>
            </a:r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62D551-5698-4C03-A4E4-5B393E0D9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Очень толстый</a:t>
            </a:r>
            <a:r>
              <a:rPr lang="ru-RU" sz="4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червячок</a:t>
            </a:r>
            <a:endParaRPr lang="en-US" sz="4000">
              <a:solidFill>
                <a:schemeClr val="accent3">
                  <a:lumMod val="40000"/>
                  <a:lumOff val="60000"/>
                </a:schemeClr>
              </a:solidFill>
              <a:latin typeface="AGReverance"/>
            </a:endParaRP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Яблоку прогрыз бочок.</a:t>
            </a:r>
            <a:endParaRPr lang="en-US" sz="4000">
              <a:solidFill>
                <a:schemeClr val="accent3">
                  <a:lumMod val="40000"/>
                  <a:lumOff val="60000"/>
                </a:schemeClr>
              </a:solidFill>
              <a:latin typeface="AGReverance"/>
            </a:endParaRP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С тонким он теперь соседом</a:t>
            </a:r>
            <a:endParaRPr lang="en-US" sz="4000">
              <a:solidFill>
                <a:schemeClr val="accent3">
                  <a:lumMod val="40000"/>
                  <a:lumOff val="60000"/>
                </a:schemeClr>
              </a:solidFill>
              <a:latin typeface="AGReverance"/>
            </a:endParaRP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0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О скворцах ведёт беседу.</a:t>
            </a:r>
            <a:endParaRPr lang="en-US" sz="4000">
              <a:solidFill>
                <a:schemeClr val="accent3">
                  <a:lumMod val="40000"/>
                  <a:lumOff val="60000"/>
                </a:schemeClr>
              </a:solidFill>
              <a:latin typeface="AGReverance"/>
            </a:endParaRPr>
          </a:p>
          <a:p>
            <a:pPr marL="0" indent="0" algn="just">
              <a:buNone/>
            </a:pPr>
            <a:endParaRPr lang="ru-RU" sz="4000" dirty="0"/>
          </a:p>
          <a:p>
            <a:pPr marL="0" indent="0" algn="just">
              <a:buNone/>
            </a:pPr>
            <a:endParaRPr lang="ru-RU" sz="4000" i="1" dirty="0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B71760-01CD-42C7-86CB-29D58E19F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0373" y="3403948"/>
            <a:ext cx="2743200" cy="2743200"/>
          </a:xfrm>
          <a:prstGeom prst="rect">
            <a:avLst/>
          </a:prstGeom>
        </p:spPr>
      </p:pic>
      <p:pic>
        <p:nvPicPr>
          <p:cNvPr id="5" name="Рисунок 5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5DDC0BE3-9013-4E2B-AAED-E85C99EEC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503" y="460462"/>
            <a:ext cx="1657350" cy="1657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D3093A-9233-4549-9DA7-5DEE441EAE3A}"/>
              </a:ext>
            </a:extLst>
          </p:cNvPr>
          <p:cNvSpPr txBox="1"/>
          <p:nvPr/>
        </p:nvSpPr>
        <p:spPr>
          <a:xfrm>
            <a:off x="1255604" y="4950782"/>
            <a:ext cx="518577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600" i="1" dirty="0">
                <a:ea typeface="+mn-lt"/>
                <a:cs typeface="+mn-lt"/>
              </a:rPr>
              <a:t>Определите тему урока</a:t>
            </a:r>
            <a:endParaRPr lang="ru-RU" sz="3600">
              <a:cs typeface="Calibri"/>
            </a:endParaRPr>
          </a:p>
        </p:txBody>
      </p:sp>
      <p:sp>
        <p:nvSpPr>
          <p:cNvPr id="6" name="Знак ''минус'' 5">
            <a:extLst>
              <a:ext uri="{FF2B5EF4-FFF2-40B4-BE49-F238E27FC236}">
                <a16:creationId xmlns:a16="http://schemas.microsoft.com/office/drawing/2014/main" id="{FC273FDC-68E1-4EE0-B0EE-0AE45D842768}"/>
              </a:ext>
            </a:extLst>
          </p:cNvPr>
          <p:cNvSpPr/>
          <p:nvPr/>
        </p:nvSpPr>
        <p:spPr>
          <a:xfrm>
            <a:off x="2194141" y="2115854"/>
            <a:ext cx="2244248" cy="835069"/>
          </a:xfrm>
          <a:prstGeom prst="mathMinus">
            <a:avLst/>
          </a:prstGeom>
          <a:solidFill>
            <a:srgbClr val="D7C7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нак ''минус'' 8">
            <a:extLst>
              <a:ext uri="{FF2B5EF4-FFF2-40B4-BE49-F238E27FC236}">
                <a16:creationId xmlns:a16="http://schemas.microsoft.com/office/drawing/2014/main" id="{E8CE47E0-EE63-44E9-B601-11A0B6DD81C7}"/>
              </a:ext>
            </a:extLst>
          </p:cNvPr>
          <p:cNvSpPr/>
          <p:nvPr/>
        </p:nvSpPr>
        <p:spPr>
          <a:xfrm>
            <a:off x="872385" y="3320179"/>
            <a:ext cx="2181615" cy="918575"/>
          </a:xfrm>
          <a:prstGeom prst="mathMinus">
            <a:avLst/>
          </a:prstGeom>
          <a:solidFill>
            <a:srgbClr val="D7C7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79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9CC58-F491-4BC5-A5C3-19E4B2B25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3158341" cy="3686428"/>
          </a:xfrm>
        </p:spPr>
        <p:txBody>
          <a:bodyPr>
            <a:normAutofit/>
          </a:bodyPr>
          <a:lstStyle/>
          <a:p>
            <a:r>
              <a:rPr lang="ru-RU" sz="4800" i="1" dirty="0">
                <a:solidFill>
                  <a:srgbClr val="FFFFFF"/>
                </a:solidFill>
                <a:latin typeface="Calibri Light"/>
                <a:cs typeface="Calibri Light"/>
              </a:rPr>
              <a:t>Работа с учебником</a:t>
            </a:r>
            <a:br>
              <a:rPr lang="ru-RU" sz="4800" i="1" dirty="0">
                <a:latin typeface="Calibri Light"/>
              </a:rPr>
            </a:br>
            <a:r>
              <a:rPr lang="ru-RU" sz="4800" i="1" dirty="0">
                <a:latin typeface="Calibri Light"/>
                <a:cs typeface="Calibri Light"/>
              </a:rPr>
              <a:t>с.57 </a:t>
            </a:r>
            <a:br>
              <a:rPr lang="ru-RU" sz="4800" i="1" dirty="0">
                <a:latin typeface="Calibri Light"/>
              </a:rPr>
            </a:br>
            <a:r>
              <a:rPr lang="ru-RU" sz="4800" i="1" dirty="0">
                <a:latin typeface="Calibri Light"/>
                <a:cs typeface="Calibri Light"/>
              </a:rPr>
              <a:t>упр.№75-76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C9D21DE-C34B-4D53-9DC9-B37056A50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5263" y="519849"/>
            <a:ext cx="4057715" cy="5955292"/>
          </a:xfrm>
        </p:spPr>
      </p:pic>
    </p:spTree>
    <p:extLst>
      <p:ext uri="{BB962C8B-B14F-4D97-AF65-F5344CB8AC3E}">
        <p14:creationId xmlns:p14="http://schemas.microsoft.com/office/powerpoint/2010/main" val="29917475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Дымчатое стекло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8531</TotalTime>
  <Words>82</Words>
  <Application>Microsoft Office PowerPoint</Application>
  <PresentationFormat>Широкоэкранный</PresentationFormat>
  <Paragraphs>14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Тема Office</vt:lpstr>
      <vt:lpstr>Презентация к уроку по учебному предмету "Русский язык" во 2 классе на тему "Антонимы"</vt:lpstr>
      <vt:lpstr>Минутка чистописания</vt:lpstr>
      <vt:lpstr>Презентация PowerPoint</vt:lpstr>
      <vt:lpstr>Повторение</vt:lpstr>
      <vt:lpstr>  Спишите предложение. Подчеркни  грамматическую основу, выпиши пары слов.   </vt:lpstr>
      <vt:lpstr>Найди слово, в котором букв больше, чем звуков.</vt:lpstr>
      <vt:lpstr>Новый материал</vt:lpstr>
      <vt:lpstr>               Найдите антонимы. </vt:lpstr>
      <vt:lpstr>Работа с учебником с.57  упр.№75-76</vt:lpstr>
      <vt:lpstr>Закрепление</vt:lpstr>
      <vt:lpstr>Презентация PowerPoint</vt:lpstr>
      <vt:lpstr>Подбери антонимы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Игры со словами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Рефлексия</vt:lpstr>
      <vt:lpstr>ИНФОРМАЦИОННЫЕ ИСТОЧНИКИ</vt:lpstr>
    </vt:vector>
  </TitlesOfParts>
  <Manager>Полшкова Виктория Валерьяновна</Manager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Литература, книги</dc:title>
  <dc:subject>школа, литература</dc:subject>
  <dc:creator>Viktoriya Polshkova</dc:creator>
  <cp:keywords>русский язык;книги;школа;литература</cp:keywords>
  <cp:lastModifiedBy>Viktoriya Polshkova</cp:lastModifiedBy>
  <cp:revision>1171</cp:revision>
  <dcterms:created xsi:type="dcterms:W3CDTF">2019-04-16T15:48:18Z</dcterms:created>
  <dcterms:modified xsi:type="dcterms:W3CDTF">2021-11-07T14:57:15Z</dcterms:modified>
</cp:coreProperties>
</file>