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9" r:id="rId6"/>
    <p:sldId id="260" r:id="rId7"/>
    <p:sldId id="261" r:id="rId8"/>
    <p:sldId id="272" r:id="rId9"/>
    <p:sldId id="262" r:id="rId10"/>
    <p:sldId id="263" r:id="rId11"/>
    <p:sldId id="274" r:id="rId12"/>
    <p:sldId id="264" r:id="rId13"/>
    <p:sldId id="271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58" d="100"/>
          <a:sy n="58" d="100"/>
        </p:scale>
        <p:origin x="-15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Ольга\Desktop\large-118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29200" y="1447801"/>
            <a:ext cx="3429000" cy="3886200"/>
          </a:xfrm>
        </p:spPr>
        <p:txBody>
          <a:bodyPr/>
          <a:lstStyle/>
          <a:p>
            <a:r>
              <a:rPr lang="ru-RU" dirty="0" smtClean="0">
                <a:latin typeface="Gungsuh" pitchFamily="18" charset="-127"/>
                <a:ea typeface="Gungsuh" pitchFamily="18" charset="-127"/>
              </a:rPr>
              <a:t>Царство Глагола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8" name="Picture 4" descr="Рингтоны - Музыка - Каталог файлов - Логово Хелдер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990600"/>
            <a:ext cx="2895600" cy="47883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C:\Users\Ольга\Desktop\img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524000" y="457201"/>
            <a:ext cx="289560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 smtClean="0"/>
              <a:t>Предлагать</a:t>
            </a:r>
          </a:p>
          <a:p>
            <a:r>
              <a:rPr lang="ru-RU" sz="3200" i="1" dirty="0" smtClean="0"/>
              <a:t>прибегать</a:t>
            </a:r>
          </a:p>
          <a:p>
            <a:r>
              <a:rPr lang="ru-RU" sz="3200" i="1" dirty="0" smtClean="0"/>
              <a:t>спасать</a:t>
            </a:r>
          </a:p>
          <a:p>
            <a:r>
              <a:rPr lang="ru-RU" sz="3200" i="1" dirty="0" smtClean="0"/>
              <a:t>запевать</a:t>
            </a:r>
          </a:p>
          <a:p>
            <a:r>
              <a:rPr lang="ru-RU" sz="3200" i="1" dirty="0" smtClean="0"/>
              <a:t>выполнять</a:t>
            </a:r>
          </a:p>
          <a:p>
            <a:r>
              <a:rPr lang="ru-RU" sz="3200" i="1" dirty="0" smtClean="0"/>
              <a:t>дружить</a:t>
            </a:r>
          </a:p>
          <a:p>
            <a:r>
              <a:rPr lang="ru-RU" sz="3200" i="1" dirty="0" smtClean="0"/>
              <a:t>сражаться</a:t>
            </a:r>
          </a:p>
          <a:p>
            <a:r>
              <a:rPr lang="ru-RU" sz="3200" i="1" dirty="0" smtClean="0"/>
              <a:t>сберегать</a:t>
            </a:r>
            <a:endParaRPr lang="en-US" sz="3200" dirty="0" smtClean="0"/>
          </a:p>
          <a:p>
            <a:pPr algn="ctr"/>
            <a:endParaRPr lang="ru-RU" sz="4000" i="1" dirty="0" smtClean="0">
              <a:solidFill>
                <a:srgbClr val="FF0000"/>
              </a:solidFill>
              <a:latin typeface="Times New Roman" pitchFamily="18" charset="0"/>
              <a:ea typeface="Gungsuh" pitchFamily="18" charset="-127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38200" y="4800600"/>
            <a:ext cx="1066800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342" name="Picture 6" descr="Рингтоны - Музыка - Каталог файлов - Логово Хелдер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4343400"/>
            <a:ext cx="1218526" cy="1912408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4800600" y="457200"/>
            <a:ext cx="358140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 smtClean="0"/>
              <a:t>Приплыть</a:t>
            </a:r>
          </a:p>
          <a:p>
            <a:r>
              <a:rPr lang="ru-RU" sz="3200" i="1" dirty="0" smtClean="0"/>
              <a:t>завлечь </a:t>
            </a:r>
          </a:p>
          <a:p>
            <a:r>
              <a:rPr lang="ru-RU" sz="3200" i="1" dirty="0" smtClean="0"/>
              <a:t>наступить </a:t>
            </a:r>
          </a:p>
          <a:p>
            <a:r>
              <a:rPr lang="ru-RU" sz="3200" i="1" dirty="0" smtClean="0"/>
              <a:t>пробежать</a:t>
            </a:r>
          </a:p>
          <a:p>
            <a:r>
              <a:rPr lang="ru-RU" sz="3200" i="1" dirty="0" smtClean="0"/>
              <a:t>заплатить предложить</a:t>
            </a:r>
          </a:p>
          <a:p>
            <a:r>
              <a:rPr lang="ru-RU" sz="3200" i="1" dirty="0" smtClean="0"/>
              <a:t>запеть</a:t>
            </a:r>
          </a:p>
          <a:p>
            <a:r>
              <a:rPr lang="ru-RU" sz="3200" i="1" dirty="0" smtClean="0"/>
              <a:t>выполнить </a:t>
            </a:r>
          </a:p>
          <a:p>
            <a:r>
              <a:rPr lang="ru-RU" sz="3200" i="1" dirty="0" smtClean="0"/>
              <a:t>принести</a:t>
            </a:r>
          </a:p>
          <a:p>
            <a:r>
              <a:rPr lang="ru-RU" sz="3200" i="1" dirty="0" smtClean="0"/>
              <a:t>подружиться</a:t>
            </a:r>
          </a:p>
          <a:p>
            <a:r>
              <a:rPr lang="ru-RU" sz="3200" i="1" dirty="0" smtClean="0"/>
              <a:t>сберечь</a:t>
            </a:r>
            <a:endParaRPr lang="en-US" sz="3200" dirty="0" smtClean="0"/>
          </a:p>
          <a:p>
            <a:endParaRPr lang="en-US" b="0" i="0" u="none" strike="noStrik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Блок-схема: процесс 13"/>
          <p:cNvSpPr/>
          <p:nvPr/>
        </p:nvSpPr>
        <p:spPr>
          <a:xfrm>
            <a:off x="838200" y="4572000"/>
            <a:ext cx="1143000" cy="1600200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2" descr="C:\Users\Ольга\Desktop\img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81000" y="1295400"/>
            <a:ext cx="4041775" cy="914400"/>
          </a:xfrm>
        </p:spPr>
        <p:txBody>
          <a:bodyPr>
            <a:normAutofit/>
          </a:bodyPr>
          <a:lstStyle/>
          <a:p>
            <a:pPr algn="ctr"/>
            <a:r>
              <a:rPr lang="ru-RU" sz="2800" dirty="0"/>
              <a:t> </a:t>
            </a:r>
          </a:p>
        </p:txBody>
      </p:sp>
      <p:sp>
        <p:nvSpPr>
          <p:cNvPr id="18" name="Блок-схема: процесс 17"/>
          <p:cNvSpPr/>
          <p:nvPr/>
        </p:nvSpPr>
        <p:spPr>
          <a:xfrm>
            <a:off x="838200" y="4876800"/>
            <a:ext cx="914400" cy="1295400"/>
          </a:xfrm>
          <a:prstGeom prst="flowChartProces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6" descr="Рингтоны - Музыка - Каталог файлов - Логово Хелдер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4572000"/>
            <a:ext cx="1149743" cy="1804458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04800" y="609600"/>
            <a:ext cx="4191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Весна, весна! как воздух чист!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ясен небосклон!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Своей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лазурию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живой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Слепит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мне очи он.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Весна, весна! как высоко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крыльях ветерка,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Ласкаясь к солнечным лучам,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Летают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облака!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495800" y="685800"/>
            <a:ext cx="4343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Шумят 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ручьи!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блестят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ручьи!</a:t>
            </a:r>
            <a:b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Взревев, река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несёт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торжествующем хребте</a:t>
            </a:r>
            <a:b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Поднятый ею лед!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Еще древа обнажены,</a:t>
            </a:r>
            <a:b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 в роще ветхий лист,</a:t>
            </a:r>
            <a:b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прежде, под моей ногой</a:t>
            </a:r>
            <a:b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шумен и душист.</a:t>
            </a:r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209800" y="4191000"/>
            <a:ext cx="6172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 солнце самое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взвился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в яркой вышине</a:t>
            </a:r>
            <a:b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Незримый жаворонок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поёт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Заздравный гимн весне.</a:t>
            </a:r>
          </a:p>
          <a:p>
            <a:pPr algn="r"/>
            <a:r>
              <a:rPr lang="ru-RU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Е.А.Барантынский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C:\Users\Ольга\Desktop\img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4342" name="Picture 6" descr="Рингтоны - Музыка - Каталог файлов - Логово Хелдер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3581400"/>
            <a:ext cx="1752600" cy="275060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85800" y="533401"/>
            <a:ext cx="8001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Однажды Кот и Пес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решали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пойти на прогулку в лес. Долго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собрались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и 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отправлялись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Пошли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они,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пошли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как вдруг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замечали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как заблудились. Сначала они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пугались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но потом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успокаивались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«Надо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садиться, 		  съедать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бутерброды, а там 	видно будет», - сказал Пес. После 	 еды звери повеселели и быстро 	   	 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находили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дорогу домой.</a:t>
            </a:r>
            <a:endParaRPr lang="ru-RU" sz="3600" b="0" u="none" strike="noStrike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Ольга\Desktop\img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Составьте предложения по картинкам, определите вид глаголов.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752600"/>
            <a:ext cx="8784976" cy="462872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</a:t>
            </a:r>
            <a:endParaRPr lang="ru-RU" b="1" dirty="0" smtClean="0"/>
          </a:p>
          <a:p>
            <a:pPr>
              <a:buNone/>
            </a:pPr>
            <a:endParaRPr lang="ru-RU" b="1" dirty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/>
          </a:p>
          <a:p>
            <a:pPr>
              <a:buNone/>
            </a:pPr>
            <a:r>
              <a:rPr lang="ru-RU" b="1" dirty="0" smtClean="0"/>
              <a:t>	</a:t>
            </a:r>
            <a:endParaRPr lang="ru-RU" b="1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2971800"/>
            <a:ext cx="3962400" cy="346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838200" y="4800600"/>
            <a:ext cx="990600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2971800"/>
            <a:ext cx="4114800" cy="345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609600" y="2057400"/>
            <a:ext cx="800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Несовершенный вид                 Совершенный вид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Ольга\Desktop\img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Составьте предложения по картинкам, определите вид глаголов.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752600"/>
            <a:ext cx="8784976" cy="462872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</a:t>
            </a:r>
            <a:endParaRPr lang="ru-RU" b="1" dirty="0" smtClean="0"/>
          </a:p>
          <a:p>
            <a:pPr>
              <a:buNone/>
            </a:pPr>
            <a:endParaRPr lang="ru-RU" b="1" dirty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/>
          </a:p>
          <a:p>
            <a:pPr>
              <a:buNone/>
            </a:pPr>
            <a:r>
              <a:rPr lang="ru-RU" b="1" dirty="0" smtClean="0"/>
              <a:t>	</a:t>
            </a:r>
            <a:endParaRPr lang="ru-RU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38200" y="4800600"/>
            <a:ext cx="990600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09600" y="2057400"/>
            <a:ext cx="800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Несовершенный вид                 Совершенный вид</a:t>
            </a:r>
            <a:endParaRPr lang="ru-RU" sz="2800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2514600"/>
            <a:ext cx="3962400" cy="3689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0600" y="2590800"/>
            <a:ext cx="4050256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Ольга\Desktop\img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9276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Gungsuh" pitchFamily="18" charset="-127"/>
                <a:ea typeface="Gungsuh" pitchFamily="18" charset="-127"/>
                <a:cs typeface="Courier New" pitchFamily="49" charset="0"/>
              </a:rPr>
              <a:t>Шес</a:t>
            </a:r>
            <a:r>
              <a:rPr lang="ru-RU" dirty="0" smtClean="0">
                <a:solidFill>
                  <a:srgbClr val="FF0000"/>
                </a:solidFill>
                <a:latin typeface="Gungsuh" pitchFamily="18" charset="-127"/>
                <a:ea typeface="Gungsuh" pitchFamily="18" charset="-127"/>
                <a:cs typeface="Courier New" pitchFamily="49" charset="0"/>
              </a:rPr>
              <a:t>т</a:t>
            </a:r>
            <a:r>
              <a:rPr lang="ru-RU" dirty="0" smtClean="0">
                <a:latin typeface="Gungsuh" pitchFamily="18" charset="-127"/>
                <a:ea typeface="Gungsuh" pitchFamily="18" charset="-127"/>
                <a:cs typeface="Courier New" pitchFamily="49" charset="0"/>
              </a:rPr>
              <a:t>надцатое апреля</a:t>
            </a:r>
            <a:br>
              <a:rPr lang="ru-RU" dirty="0" smtClean="0">
                <a:latin typeface="Gungsuh" pitchFamily="18" charset="-127"/>
                <a:ea typeface="Gungsuh" pitchFamily="18" charset="-127"/>
                <a:cs typeface="Courier New" pitchFamily="49" charset="0"/>
              </a:rPr>
            </a:br>
            <a:r>
              <a:rPr lang="ru-RU" dirty="0" smtClean="0">
                <a:latin typeface="Gungsuh" pitchFamily="18" charset="-127"/>
                <a:ea typeface="Gungsuh" pitchFamily="18" charset="-127"/>
                <a:cs typeface="Courier New" pitchFamily="49" charset="0"/>
              </a:rPr>
              <a:t>Кла</a:t>
            </a:r>
            <a:r>
              <a:rPr lang="ru-RU" dirty="0" smtClean="0">
                <a:solidFill>
                  <a:srgbClr val="FF0000"/>
                </a:solidFill>
                <a:latin typeface="Gungsuh" pitchFamily="18" charset="-127"/>
                <a:ea typeface="Gungsuh" pitchFamily="18" charset="-127"/>
                <a:cs typeface="Courier New" pitchFamily="49" charset="0"/>
              </a:rPr>
              <a:t>сс</a:t>
            </a:r>
            <a:r>
              <a:rPr lang="ru-RU" dirty="0" smtClean="0">
                <a:latin typeface="Gungsuh" pitchFamily="18" charset="-127"/>
                <a:ea typeface="Gungsuh" pitchFamily="18" charset="-127"/>
                <a:cs typeface="Courier New" pitchFamily="49" charset="0"/>
              </a:rPr>
              <a:t>ная работа</a:t>
            </a:r>
            <a:br>
              <a:rPr lang="ru-RU" dirty="0" smtClean="0">
                <a:latin typeface="Gungsuh" pitchFamily="18" charset="-127"/>
                <a:ea typeface="Gungsuh" pitchFamily="18" charset="-127"/>
                <a:cs typeface="Courier New" pitchFamily="49" charset="0"/>
              </a:rPr>
            </a:br>
            <a:r>
              <a:rPr lang="ru-RU" dirty="0" smtClean="0">
                <a:latin typeface="Gungsuh" pitchFamily="18" charset="-127"/>
                <a:ea typeface="Gungsuh" pitchFamily="18" charset="-127"/>
                <a:cs typeface="Courier New" pitchFamily="49" charset="0"/>
              </a:rPr>
              <a:t>Вид глагола</a:t>
            </a:r>
            <a:endParaRPr lang="ru-RU" dirty="0">
              <a:latin typeface="Gungsuh" pitchFamily="18" charset="-127"/>
              <a:ea typeface="Gungsuh" pitchFamily="18" charset="-127"/>
              <a:cs typeface="Courier New" pitchFamily="49" charset="0"/>
            </a:endParaRPr>
          </a:p>
        </p:txBody>
      </p:sp>
      <p:pic>
        <p:nvPicPr>
          <p:cNvPr id="14342" name="Picture 6" descr="Рингтоны - Музыка - Каталог файлов - Логово Хелдер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3581400"/>
            <a:ext cx="1752600" cy="27506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C:\Users\Ольга\Desktop\img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4342" name="Picture 6" descr="Рингтоны - Музыка - Каталог файлов - Логово Хелдер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3581400"/>
            <a:ext cx="1752600" cy="275060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62000" y="304800"/>
            <a:ext cx="8077200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Gungsuh" pitchFamily="18" charset="-127"/>
                <a:ea typeface="Gungsuh" pitchFamily="18" charset="-127"/>
              </a:rPr>
              <a:t>ТСЯ ИЛИ ТЬСЯ?</a:t>
            </a:r>
          </a:p>
          <a:p>
            <a:pPr>
              <a:lnSpc>
                <a:spcPct val="150000"/>
              </a:lnSpc>
            </a:pPr>
            <a:r>
              <a:rPr lang="ru-RU" sz="2400" i="1" dirty="0" smtClean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Запишите пословицы, обозначая изученную орфограмму.</a:t>
            </a:r>
          </a:p>
          <a:p>
            <a:pPr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Друзья познают(?)</a:t>
            </a:r>
            <a:r>
              <a:rPr lang="ru-RU" sz="2800" dirty="0" err="1" smtClean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ся</a:t>
            </a:r>
            <a:r>
              <a:rPr lang="ru-RU" sz="2800" dirty="0" smtClean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 в беде.</a:t>
            </a:r>
          </a:p>
          <a:p>
            <a:pPr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Трус своей тени </a:t>
            </a:r>
            <a:r>
              <a:rPr lang="ru-RU" sz="2800" dirty="0" err="1" smtClean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боит</a:t>
            </a:r>
            <a:r>
              <a:rPr lang="ru-RU" sz="2800" dirty="0" smtClean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(?)</a:t>
            </a:r>
            <a:r>
              <a:rPr lang="ru-RU" sz="2800" dirty="0" err="1" smtClean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ся</a:t>
            </a:r>
            <a:r>
              <a:rPr lang="ru-RU" sz="2800" dirty="0" smtClean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Всякий человек в деле познает(?)</a:t>
            </a:r>
            <a:r>
              <a:rPr lang="ru-RU" sz="2800" dirty="0" err="1" smtClean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ся</a:t>
            </a:r>
            <a:r>
              <a:rPr lang="ru-RU" sz="2800" dirty="0" smtClean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	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 умным человеком разговаривать, что мёду      	   напит(?)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 smtClean="0">
              <a:latin typeface="Times New Roman" pitchFamily="18" charset="0"/>
              <a:ea typeface="Gungsuh" pitchFamily="18" charset="-127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	   Не стыдно не знать, стыдно не учит(?)</a:t>
            </a:r>
            <a:r>
              <a:rPr lang="ru-RU" sz="2800" dirty="0" err="1" smtClean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ся</a:t>
            </a:r>
            <a:r>
              <a:rPr lang="ru-RU" sz="2800" dirty="0" smtClean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	   За все брат(?)</a:t>
            </a:r>
            <a:r>
              <a:rPr lang="ru-RU" sz="2800" dirty="0" err="1" smtClean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ся</a:t>
            </a:r>
            <a:r>
              <a:rPr lang="ru-RU" sz="2800" dirty="0" smtClean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- ничего не сделать.</a:t>
            </a:r>
            <a:endParaRPr lang="ru-RU" sz="2800" dirty="0">
              <a:latin typeface="Times New Roman" pitchFamily="18" charset="0"/>
              <a:ea typeface="Gungsuh" pitchFamily="18" charset="-127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Ольга\Desktop\img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Gungsuh" pitchFamily="18" charset="-127"/>
                <a:ea typeface="Gungsuh" pitchFamily="18" charset="-127"/>
              </a:rPr>
              <a:t>Как подписать картинки?</a:t>
            </a:r>
            <a:br>
              <a:rPr lang="ru-RU" b="1" dirty="0" smtClean="0">
                <a:solidFill>
                  <a:srgbClr val="FF0000"/>
                </a:solidFill>
                <a:latin typeface="Gungsuh" pitchFamily="18" charset="-127"/>
                <a:ea typeface="Gungsuh" pitchFamily="18" charset="-127"/>
              </a:rPr>
            </a:br>
            <a:r>
              <a:rPr lang="ru-RU" b="1" dirty="0" smtClean="0">
                <a:solidFill>
                  <a:srgbClr val="FF0000"/>
                </a:solidFill>
                <a:latin typeface="Gungsuh" pitchFamily="18" charset="-127"/>
                <a:ea typeface="Gungsuh" pitchFamily="18" charset="-127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Gungsuh" pitchFamily="18" charset="-127"/>
                <a:ea typeface="Gungsuh" pitchFamily="18" charset="-127"/>
              </a:rPr>
            </a:br>
            <a:endParaRPr lang="ru-RU" sz="1600" dirty="0">
              <a:solidFill>
                <a:srgbClr val="FF0000"/>
              </a:solidFill>
              <a:latin typeface="Gungsuh" pitchFamily="18" charset="-127"/>
              <a:ea typeface="Gungsuh" pitchFamily="18" charset="-127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362200"/>
            <a:ext cx="428625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2362200"/>
            <a:ext cx="3985186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457200" y="1600200"/>
            <a:ext cx="4191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Бабушка </a:t>
            </a:r>
            <a:r>
              <a:rPr lang="ru-RU" sz="3200" b="1" dirty="0" smtClean="0">
                <a:solidFill>
                  <a:srgbClr val="FF0000"/>
                </a:solidFill>
              </a:rPr>
              <a:t>вязала</a:t>
            </a:r>
            <a:r>
              <a:rPr lang="ru-RU" sz="3200" b="1" dirty="0" smtClean="0"/>
              <a:t> шарф</a:t>
            </a:r>
            <a:r>
              <a:rPr lang="ru-RU" b="1" dirty="0" smtClean="0"/>
              <a:t>.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648200" y="1600200"/>
            <a:ext cx="4495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Бабушка </a:t>
            </a:r>
            <a:r>
              <a:rPr lang="ru-RU" sz="3200" b="1" dirty="0" smtClean="0">
                <a:solidFill>
                  <a:srgbClr val="FF0000"/>
                </a:solidFill>
              </a:rPr>
              <a:t>связала</a:t>
            </a:r>
            <a:r>
              <a:rPr lang="ru-RU" sz="3200" b="1" dirty="0" smtClean="0"/>
              <a:t> шарф. 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1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Блок-схема: процесс 13"/>
          <p:cNvSpPr/>
          <p:nvPr/>
        </p:nvSpPr>
        <p:spPr>
          <a:xfrm>
            <a:off x="838200" y="4572000"/>
            <a:ext cx="1143000" cy="1600200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2" descr="C:\Users\Ольга\Desktop\img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Gungsuh" pitchFamily="18" charset="-127"/>
                <a:ea typeface="Gungsuh" pitchFamily="18" charset="-127"/>
              </a:rPr>
              <a:t>Глагол имеет два вида</a:t>
            </a:r>
            <a:endParaRPr lang="ru-RU" b="1" dirty="0">
              <a:solidFill>
                <a:srgbClr val="FF0000"/>
              </a:solidFill>
              <a:latin typeface="Gungsuh" pitchFamily="18" charset="-127"/>
              <a:ea typeface="Gungsuh" pitchFamily="18" charset="-127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495800" y="1295400"/>
            <a:ext cx="4040188" cy="990600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ru-RU" sz="2800" dirty="0" smtClean="0">
                <a:solidFill>
                  <a:srgbClr val="FF0000"/>
                </a:solidFill>
              </a:rPr>
              <a:t>Вязала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 smtClean="0"/>
              <a:t>– глагол несовершенного вида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419600" y="2286000"/>
            <a:ext cx="4267200" cy="3048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Обозначают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незаконченность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действия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 делать?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 делал?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 будут делать?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81000" y="1295400"/>
            <a:ext cx="4041775" cy="914400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800" dirty="0"/>
              <a:t> </a:t>
            </a:r>
            <a:r>
              <a:rPr lang="ru-RU" sz="2800" dirty="0" smtClean="0">
                <a:solidFill>
                  <a:srgbClr val="FF0000"/>
                </a:solidFill>
              </a:rPr>
              <a:t>Связала</a:t>
            </a:r>
            <a:r>
              <a:rPr lang="ru-RU" sz="2800" dirty="0" smtClean="0"/>
              <a:t> – глагол совершенного вида</a:t>
            </a:r>
            <a:endParaRPr lang="ru-RU" sz="280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3401" y="2286000"/>
            <a:ext cx="3810000" cy="198120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2800" dirty="0" smtClean="0">
                <a:latin typeface="Times New Roman" pitchFamily="18" charset="0"/>
                <a:cs typeface="Times New Roman" pitchFamily="18" charset="0"/>
              </a:rPr>
              <a:t>Обозначают  </a:t>
            </a:r>
            <a:r>
              <a:rPr lang="ru-RU" sz="12800" b="1" dirty="0" smtClean="0">
                <a:latin typeface="Times New Roman" pitchFamily="18" charset="0"/>
                <a:cs typeface="Times New Roman" pitchFamily="18" charset="0"/>
              </a:rPr>
              <a:t>законченность </a:t>
            </a:r>
            <a:r>
              <a:rPr lang="ru-RU" sz="12800" dirty="0" smtClean="0">
                <a:latin typeface="Times New Roman" pitchFamily="18" charset="0"/>
                <a:cs typeface="Times New Roman" pitchFamily="18" charset="0"/>
              </a:rPr>
              <a:t>действия</a:t>
            </a:r>
          </a:p>
          <a:p>
            <a:pPr marL="0" indent="0" algn="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сделать?</a:t>
            </a:r>
          </a:p>
          <a:p>
            <a:pPr marL="0" indent="0" algn="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 сделал? </a:t>
            </a:r>
          </a:p>
          <a:p>
            <a:pPr marL="0" indent="0" algn="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 сделают?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Блок-схема: процесс 17"/>
          <p:cNvSpPr/>
          <p:nvPr/>
        </p:nvSpPr>
        <p:spPr>
          <a:xfrm>
            <a:off x="838200" y="4876800"/>
            <a:ext cx="914400" cy="1295400"/>
          </a:xfrm>
          <a:prstGeom prst="flowChartProces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6" descr="Рингтоны - Музыка - Каталог файлов - Логово Хелдер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4572000"/>
            <a:ext cx="1149743" cy="18044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C:\Users\Ольга\Desktop\img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Блок-схема: процесс 5"/>
          <p:cNvSpPr/>
          <p:nvPr/>
        </p:nvSpPr>
        <p:spPr>
          <a:xfrm>
            <a:off x="1066800" y="4876800"/>
            <a:ext cx="914400" cy="1295400"/>
          </a:xfrm>
          <a:prstGeom prst="flowChartProces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342" name="Picture 6" descr="Рингтоны - Музыка - Каталог файлов - Логово Хелдер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4648200"/>
            <a:ext cx="990600" cy="1554691"/>
          </a:xfrm>
          <a:prstGeom prst="rect">
            <a:avLst/>
          </a:prstGeom>
          <a:noFill/>
        </p:spPr>
      </p:pic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28600" y="381000"/>
          <a:ext cx="8763000" cy="6019800"/>
        </p:xfrm>
        <a:graphic>
          <a:graphicData uri="http://schemas.openxmlformats.org/drawingml/2006/table">
            <a:tbl>
              <a:tblPr/>
              <a:tblGrid>
                <a:gridCol w="2921000"/>
                <a:gridCol w="2921000"/>
                <a:gridCol w="2921000"/>
              </a:tblGrid>
              <a:tr h="1504950">
                <a:tc>
                  <a:txBody>
                    <a:bodyPr/>
                    <a:lstStyle/>
                    <a:p>
                      <a:pPr algn="ctr" rtl="0"/>
                      <a:r>
                        <a:rPr lang="ru-RU" sz="4000" dirty="0">
                          <a:latin typeface="Times New Roman" pitchFamily="18" charset="0"/>
                          <a:cs typeface="Times New Roman" pitchFamily="18" charset="0"/>
                        </a:rPr>
                        <a:t>Время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4000">
                          <a:latin typeface="Times New Roman" pitchFamily="18" charset="0"/>
                          <a:cs typeface="Times New Roman" pitchFamily="18" charset="0"/>
                        </a:rPr>
                        <a:t>Невов. вид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333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4000">
                          <a:latin typeface="Times New Roman" pitchFamily="18" charset="0"/>
                          <a:cs typeface="Times New Roman" pitchFamily="18" charset="0"/>
                        </a:rPr>
                        <a:t>Соверш. вид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</a:tr>
              <a:tr h="1504950">
                <a:tc>
                  <a:txBody>
                    <a:bodyPr/>
                    <a:lstStyle/>
                    <a:p>
                      <a:pPr algn="ctr" rtl="0"/>
                      <a:r>
                        <a:rPr lang="ru-RU" sz="4000" b="1" dirty="0">
                          <a:latin typeface="Times New Roman" pitchFamily="18" charset="0"/>
                          <a:cs typeface="Times New Roman" pitchFamily="18" charset="0"/>
                        </a:rPr>
                        <a:t>Прошедшее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4000" dirty="0">
                          <a:latin typeface="Times New Roman" pitchFamily="18" charset="0"/>
                          <a:cs typeface="Times New Roman" pitchFamily="18" charset="0"/>
                        </a:rPr>
                        <a:t>Посещал занятия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4000" dirty="0">
                          <a:latin typeface="Times New Roman" pitchFamily="18" charset="0"/>
                          <a:cs typeface="Times New Roman" pitchFamily="18" charset="0"/>
                        </a:rPr>
                        <a:t>Посетил занятия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04950">
                <a:tc>
                  <a:txBody>
                    <a:bodyPr/>
                    <a:lstStyle/>
                    <a:p>
                      <a:pPr algn="ctr" rtl="0"/>
                      <a:r>
                        <a:rPr lang="ru-RU" sz="4000" b="1" dirty="0">
                          <a:latin typeface="Times New Roman" pitchFamily="18" charset="0"/>
                          <a:cs typeface="Times New Roman" pitchFamily="18" charset="0"/>
                        </a:rPr>
                        <a:t>Настоящее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4000" dirty="0">
                          <a:latin typeface="Times New Roman" pitchFamily="18" charset="0"/>
                          <a:cs typeface="Times New Roman" pitchFamily="18" charset="0"/>
                        </a:rPr>
                        <a:t>Посещаю занятия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400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04950">
                <a:tc>
                  <a:txBody>
                    <a:bodyPr/>
                    <a:lstStyle/>
                    <a:p>
                      <a:pPr algn="ctr" rtl="0"/>
                      <a:r>
                        <a:rPr lang="ru-RU" sz="4000" b="1" dirty="0">
                          <a:latin typeface="Times New Roman" pitchFamily="18" charset="0"/>
                          <a:cs typeface="Times New Roman" pitchFamily="18" charset="0"/>
                        </a:rPr>
                        <a:t>Будущее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4000" dirty="0">
                          <a:latin typeface="Times New Roman" pitchFamily="18" charset="0"/>
                          <a:cs typeface="Times New Roman" pitchFamily="18" charset="0"/>
                        </a:rPr>
                        <a:t>Буду посещать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4000" dirty="0">
                          <a:latin typeface="Times New Roman" pitchFamily="18" charset="0"/>
                          <a:cs typeface="Times New Roman" pitchFamily="18" charset="0"/>
                        </a:rPr>
                        <a:t>Посещу занятия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C:\Users\Ольга\Desktop\img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4342" name="Picture 6" descr="Рингтоны - Музыка - Каталог файлов - Логово Хелдер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3581400"/>
            <a:ext cx="1752600" cy="275060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09600" y="609600"/>
            <a:ext cx="7924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tx2"/>
                </a:solidFill>
                <a:latin typeface="Gungsuh" pitchFamily="18" charset="-127"/>
                <a:ea typeface="Gungsuh" pitchFamily="18" charset="-127"/>
              </a:rPr>
              <a:t>Как определить вид глагола?</a:t>
            </a:r>
            <a:endParaRPr lang="ru-RU" sz="4000" dirty="0">
              <a:latin typeface="Gungsuh" pitchFamily="18" charset="-127"/>
              <a:ea typeface="Gungsuh" pitchFamily="18" charset="-127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09600" y="1981200"/>
            <a:ext cx="7848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Глаголы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несовершенного вида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отвечают на вопросы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что делать? что делает? что делали?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Летать, рисует, выбирали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	    Глаголы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совершенного вида 		   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отвечают на вопросы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что сделать?     	     что сделает? что сделали?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Вернуться, напишет, пришли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Ольга\Desktop\img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  <a:latin typeface="Gungsuh" pitchFamily="18" charset="-127"/>
                <a:ea typeface="Gungsuh" pitchFamily="18" charset="-127"/>
              </a:rPr>
              <a:t>Можно ли падать, но не  упасть?</a:t>
            </a:r>
            <a:endParaRPr lang="ru-RU" sz="3200" b="1" dirty="0">
              <a:solidFill>
                <a:schemeClr val="tx2"/>
              </a:solidFill>
              <a:latin typeface="Gungsuh" pitchFamily="18" charset="-127"/>
              <a:ea typeface="Gungsuh" pitchFamily="18" charset="-127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72608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/>
          </a:p>
        </p:txBody>
      </p:sp>
      <p:pic>
        <p:nvPicPr>
          <p:cNvPr id="2050" name="Picture 2" descr="Top 1 Video Uploads by Валерий Феоктистов page - Top Lik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990600"/>
            <a:ext cx="8153400" cy="55802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C:\Users\Ольга\Desktop\img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4342" name="Picture 6" descr="Рингтоны - Музыка - Каталог файлов - Логово Хелдер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3581400"/>
            <a:ext cx="1752600" cy="275060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09600" y="533401"/>
            <a:ext cx="815340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Распределить глаголы в 2 столбика: глаголы совершенного вида и глаголы несовершенного вида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Приплыть, спасать, завлечь, наступить, прибегать, пробежать, заплатить, предлагать, запеть, предложить, запевать, выполнять, 	   выполнить, дружить, 	 	     	сражаться, принести, 		  		подружиться, сберечь, </a:t>
            </a:r>
          </a:p>
          <a:p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		сберегать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0" i="0" u="none" strike="noStrike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246</Words>
  <Application>Microsoft Office PowerPoint</Application>
  <PresentationFormat>Экран (4:3)</PresentationFormat>
  <Paragraphs>92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Царство Глагола </vt:lpstr>
      <vt:lpstr>Шестнадцатое апреля Классная работа Вид глагола</vt:lpstr>
      <vt:lpstr>Презентация PowerPoint</vt:lpstr>
      <vt:lpstr>Как подписать картинки?  </vt:lpstr>
      <vt:lpstr>Глагол имеет два вида</vt:lpstr>
      <vt:lpstr>Презентация PowerPoint</vt:lpstr>
      <vt:lpstr>Презентация PowerPoint</vt:lpstr>
      <vt:lpstr>Можно ли падать, но не  упасть?</vt:lpstr>
      <vt:lpstr>Презентация PowerPoint</vt:lpstr>
      <vt:lpstr>Презентация PowerPoint</vt:lpstr>
      <vt:lpstr>Презентация PowerPoint</vt:lpstr>
      <vt:lpstr>Презентация PowerPoint</vt:lpstr>
      <vt:lpstr>Составьте предложения по картинкам, определите вид глаголов.</vt:lpstr>
      <vt:lpstr>Составьте предложения по картинкам, определите вид глаголов.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Царство Глагола</dc:title>
  <dc:creator>Ольга</dc:creator>
  <cp:lastModifiedBy>Ольга</cp:lastModifiedBy>
  <cp:revision>24</cp:revision>
  <dcterms:created xsi:type="dcterms:W3CDTF">2015-04-10T15:41:03Z</dcterms:created>
  <dcterms:modified xsi:type="dcterms:W3CDTF">2023-03-29T20:14:35Z</dcterms:modified>
</cp:coreProperties>
</file>