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3" r:id="rId17"/>
    <p:sldId id="280" r:id="rId18"/>
    <p:sldId id="279" r:id="rId19"/>
    <p:sldId id="281" r:id="rId20"/>
    <p:sldId id="274" r:id="rId21"/>
    <p:sldId id="275" r:id="rId22"/>
    <p:sldId id="276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A829B79-688A-4598-9206-A712F47DB323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C98F7C7-F703-4FFB-9E93-7AC1E033A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86;&#1085;&#1089;&#1090;&#1072;&#1085;&#1090;&#1080;&#1085;\Desktop\&#1053;&#1086;&#1074;&#1072;&#1103;%20&#1087;&#1072;&#1087;&#1082;&#1072;%20(2)\Penie_ptic_-_...kriki%252C_kriki_stai_molodyh%252C_kriki_zimuyuschey_stai%252C_2_primera_pesni_samca%252C_vklyuchayuschee_podrazhanie_mp3davalka.com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supersadovod.ru/ohota/ohota-na-zaytsa/ohota-tropleniem-na-zaytsa-po-rusachim-sledam/" TargetMode="External"/><Relationship Id="rId3" Type="http://schemas.openxmlformats.org/officeDocument/2006/relationships/hyperlink" Target="http://www.umk-garmoniya.ru/electronic_support/index.php" TargetMode="External"/><Relationship Id="rId7" Type="http://schemas.openxmlformats.org/officeDocument/2006/relationships/hyperlink" Target="http://erbala.ya.ru/replies.xml?item_no=391" TargetMode="External"/><Relationship Id="rId2" Type="http://schemas.openxmlformats.org/officeDocument/2006/relationships/hyperlink" Target="http://www.umk-garmoniya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iodat.ru/db/fen/anim.php?type=a&amp;txt=_%D1%CD%C5%C3%C8%D0%DC_" TargetMode="External"/><Relationship Id="rId5" Type="http://schemas.openxmlformats.org/officeDocument/2006/relationships/hyperlink" Target="http://900igr.net/fotografii/pedagogika/Nachalnaja-shkola-Garmonija/023-Obuchenie-gramote.html" TargetMode="External"/><Relationship Id="rId4" Type="http://schemas.openxmlformats.org/officeDocument/2006/relationships/hyperlink" Target="http://nnm.ru/blogs/_tigerrr_/zimnie_vektornye_fony_/" TargetMode="External"/><Relationship Id="rId9" Type="http://schemas.openxmlformats.org/officeDocument/2006/relationships/hyperlink" Target="http://www.zoodrug.ru/topic1324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fsd.multiurok.ru/html/2017/03/04/s_58bb15ee26cea/img7.jpg"/>
          <p:cNvPicPr>
            <a:picLocks noChangeAspect="1" noChangeArrowheads="1"/>
          </p:cNvPicPr>
          <p:nvPr/>
        </p:nvPicPr>
        <p:blipFill>
          <a:blip r:embed="rId2"/>
          <a:srcRect l="7031" t="25000" r="49609" b="39062"/>
          <a:stretch>
            <a:fillRect/>
          </a:stretch>
        </p:blipFill>
        <p:spPr bwMode="auto">
          <a:xfrm>
            <a:off x="428596" y="357166"/>
            <a:ext cx="2643206" cy="164307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857364"/>
            <a:ext cx="8143932" cy="2214563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i="1" dirty="0">
                <a:latin typeface="+mj-lt"/>
                <a:ea typeface="+mj-ea"/>
                <a:cs typeface="+mj-cs"/>
              </a:rPr>
              <a:t>Презентация к уроку </a:t>
            </a:r>
            <a:endParaRPr lang="ru-RU" sz="2800" i="1" dirty="0" smtClean="0"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i="1" dirty="0" smtClean="0">
                <a:latin typeface="+mj-lt"/>
                <a:ea typeface="+mj-ea"/>
                <a:cs typeface="+mj-cs"/>
              </a:rPr>
              <a:t>по </a:t>
            </a:r>
            <a:r>
              <a:rPr lang="ru-RU" sz="2800" i="1" dirty="0">
                <a:latin typeface="+mj-lt"/>
                <a:ea typeface="+mj-ea"/>
                <a:cs typeface="+mj-cs"/>
              </a:rPr>
              <a:t>учебному предмету </a:t>
            </a:r>
            <a:r>
              <a:rPr lang="ru-RU" sz="2800" i="1" dirty="0" smtClean="0">
                <a:latin typeface="+mj-lt"/>
                <a:ea typeface="+mj-ea"/>
                <a:cs typeface="+mj-cs"/>
              </a:rPr>
              <a:t>«Литературное чтение (обучение грамоте)» </a:t>
            </a:r>
            <a:endParaRPr lang="ru-RU" sz="2800" i="1" dirty="0"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i="1" dirty="0">
                <a:latin typeface="+mj-lt"/>
                <a:ea typeface="+mj-ea"/>
                <a:cs typeface="+mj-cs"/>
              </a:rPr>
              <a:t>в </a:t>
            </a:r>
            <a:r>
              <a:rPr lang="ru-RU" sz="2800" i="1" dirty="0" smtClean="0">
                <a:latin typeface="+mj-lt"/>
                <a:ea typeface="+mj-ea"/>
                <a:cs typeface="+mj-cs"/>
              </a:rPr>
              <a:t>1-ом </a:t>
            </a:r>
            <a:r>
              <a:rPr lang="ru-RU" sz="2800" i="1" dirty="0">
                <a:latin typeface="+mj-lt"/>
                <a:ea typeface="+mj-ea"/>
                <a:cs typeface="+mj-cs"/>
              </a:rPr>
              <a:t>классе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i="1" dirty="0">
                <a:latin typeface="+mj-lt"/>
                <a:ea typeface="+mj-ea"/>
                <a:cs typeface="+mj-cs"/>
              </a:rPr>
              <a:t>на тему </a:t>
            </a:r>
            <a:r>
              <a:rPr lang="ru-RU" sz="2800" i="1" dirty="0" smtClean="0">
                <a:latin typeface="+mj-lt"/>
                <a:ea typeface="+mj-ea"/>
                <a:cs typeface="+mj-cs"/>
              </a:rPr>
              <a:t>«Повторение изученного»</a:t>
            </a:r>
            <a:endParaRPr lang="ru-RU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571868" y="4643446"/>
            <a:ext cx="5072067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Гапон Ирина Александровна,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+mn-lt"/>
                <a:cs typeface="+mn-cs"/>
              </a:rPr>
              <a:t>учитель начальных классов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Муниципальное бюджетное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общеобразовательное учреждение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+mn-lt"/>
                <a:cs typeface="+mn-cs"/>
              </a:rPr>
              <a:t>средняя школа № 31 г. Сургут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Рисунок 4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55000" t="39268" r="30000" b="52037"/>
          <a:stretch>
            <a:fillRect/>
          </a:stretch>
        </p:blipFill>
        <p:spPr bwMode="auto">
          <a:xfrm>
            <a:off x="2714612" y="3500438"/>
            <a:ext cx="1285875" cy="790575"/>
          </a:xfrm>
          <a:prstGeom prst="rect">
            <a:avLst/>
          </a:prstGeom>
          <a:noFill/>
        </p:spPr>
      </p:pic>
      <p:pic>
        <p:nvPicPr>
          <p:cNvPr id="63491" name="Рисунок 5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14999" t="39268" r="75000" b="52037"/>
          <a:stretch>
            <a:fillRect/>
          </a:stretch>
        </p:blipFill>
        <p:spPr bwMode="auto">
          <a:xfrm>
            <a:off x="4857752" y="3500438"/>
            <a:ext cx="857250" cy="790575"/>
          </a:xfrm>
          <a:prstGeom prst="rect">
            <a:avLst/>
          </a:prstGeom>
          <a:noFill/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500166" y="357166"/>
            <a:ext cx="62865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3. Подготовка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учащихся к обобщенной деятельности</a:t>
            </a: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428596" y="1500174"/>
            <a:ext cx="821537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парах: </a:t>
            </a:r>
            <a:endParaRPr lang="ru-RU" sz="32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найти опасные места в словах, выложить столбики на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доске: снег, морж, зима, скрип, зерно, зверёк, след, река, мерз, нора, свист, поле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50" y="3500438"/>
          <a:ext cx="3286148" cy="2944368"/>
        </p:xfrm>
        <a:graphic>
          <a:graphicData uri="http://schemas.openxmlformats.org/drawingml/2006/table">
            <a:tbl>
              <a:tblPr/>
              <a:tblGrid>
                <a:gridCol w="1643074"/>
                <a:gridCol w="1643074"/>
              </a:tblGrid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Рисунок 4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55000" t="39268" r="30000" b="52037"/>
          <a:stretch>
            <a:fillRect/>
          </a:stretch>
        </p:blipFill>
        <p:spPr bwMode="auto">
          <a:xfrm>
            <a:off x="2285984" y="1857364"/>
            <a:ext cx="1285875" cy="790575"/>
          </a:xfrm>
          <a:prstGeom prst="rect">
            <a:avLst/>
          </a:prstGeom>
          <a:noFill/>
        </p:spPr>
      </p:pic>
      <p:pic>
        <p:nvPicPr>
          <p:cNvPr id="63491" name="Рисунок 5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14999" t="39268" r="75000" b="52037"/>
          <a:stretch>
            <a:fillRect/>
          </a:stretch>
        </p:blipFill>
        <p:spPr bwMode="auto">
          <a:xfrm>
            <a:off x="5429256" y="1857364"/>
            <a:ext cx="857250" cy="790575"/>
          </a:xfrm>
          <a:prstGeom prst="rect">
            <a:avLst/>
          </a:prstGeom>
          <a:noFill/>
        </p:spPr>
      </p:pic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428596" y="428604"/>
            <a:ext cx="821537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</a:t>
            </a: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/>
              <a:t>- Какое опасное место не встретилось в этих словах?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71670" y="1857364"/>
          <a:ext cx="4714908" cy="4907280"/>
        </p:xfrm>
        <a:graphic>
          <a:graphicData uri="http://schemas.openxmlformats.org/drawingml/2006/table">
            <a:tbl>
              <a:tblPr/>
              <a:tblGrid>
                <a:gridCol w="2357454"/>
                <a:gridCol w="2357454"/>
              </a:tblGrid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Снег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 dirty="0">
                          <a:latin typeface="Calibri"/>
                          <a:ea typeface="Times New Roman"/>
                          <a:cs typeface="Times New Roman"/>
                        </a:rPr>
                        <a:t>Зима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Морж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 dirty="0">
                          <a:latin typeface="Calibri"/>
                          <a:ea typeface="Times New Roman"/>
                          <a:cs typeface="Times New Roman"/>
                        </a:rPr>
                        <a:t>Зерно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Скрип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Река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След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Зверёк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Мёрз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Нора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>
                          <a:latin typeface="Calibri"/>
                          <a:ea typeface="Times New Roman"/>
                          <a:cs typeface="Times New Roman"/>
                        </a:rPr>
                        <a:t>Свист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4000" dirty="0">
                          <a:latin typeface="Calibri"/>
                          <a:ea typeface="Times New Roman"/>
                          <a:cs typeface="Times New Roman"/>
                        </a:rPr>
                        <a:t>Поле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428596" y="1285860"/>
            <a:ext cx="7715304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/>
              <a:t>Ловим слова, в которых есть </a:t>
            </a:r>
            <a:r>
              <a:rPr lang="ru-RU" sz="2800" b="1" dirty="0" smtClean="0"/>
              <a:t>«опасное место» </a:t>
            </a:r>
            <a:r>
              <a:rPr lang="ru-RU" sz="2800" b="1" dirty="0" err="1" smtClean="0"/>
              <a:t>жи-ши</a:t>
            </a:r>
            <a:r>
              <a:rPr lang="ru-RU" sz="2800" b="1" dirty="0" smtClean="0"/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/>
              <a:t>(Если в слове есть такая орфограмма – </a:t>
            </a:r>
            <a:r>
              <a:rPr lang="ru-RU" sz="2800" i="1" dirty="0"/>
              <a:t>присели, если нет – </a:t>
            </a:r>
            <a:r>
              <a:rPr lang="ru-RU" sz="2800" i="1" dirty="0" smtClean="0"/>
              <a:t>похлопали)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/>
              <a:t>МАШИНА </a:t>
            </a:r>
            <a:r>
              <a:rPr lang="ru-RU" sz="3200" dirty="0"/>
              <a:t>МАЛЫШ ШИНА ЛУЖА ЖИТЬ ШИП ДРУЖИТЬ МОРЖ СНЕЖИНКА МАЛЫШИ ЖУК УЖИ СТРИЖИ ЭТАЖ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71604" y="571480"/>
            <a:ext cx="628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Физминутка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642910" y="357166"/>
            <a:ext cx="807249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4. Обобщение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и систематизация знаний</a:t>
            </a: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428596" y="1785926"/>
            <a:ext cx="8286808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8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ВКЛЮЧИТЬ ГОМОН ПТИЦ)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Что случилось? Почему птицы так расшумелись?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Какие правила надо  соблюдать, чтобы не тревожить птиц в лесу?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Работа с текстом: 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«Букварь», </a:t>
            </a:r>
            <a:r>
              <a:rPr lang="ru-RU" sz="2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стр. 66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enie_ptic_-_...kriki%2C_kriki_stai_molodyh%2C_kriki_zimuyuschey_stai%2C_2_primera_pesni_samca%2C_vklyuchayuschee_podrazhanie_mp3davalka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357158" y="428604"/>
            <a:ext cx="828680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Работа </a:t>
            </a:r>
            <a:r>
              <a:rPr lang="ru-RU" sz="32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текстом учебника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0_5dcf8_a5295e25_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00760" y="4357694"/>
            <a:ext cx="2678504" cy="2143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57158" y="3143248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+mn-lt"/>
                <a:cs typeface="+mn-cs"/>
              </a:rPr>
              <a:t>	Пришли морозы. Дети насыпали зёрна на большой пень. Прилетел снегирь и сел на пень. Немного поклевал з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ё</a:t>
            </a:r>
            <a:r>
              <a:rPr lang="ru-RU" sz="3200" dirty="0" smtClean="0">
                <a:latin typeface="+mn-lt"/>
                <a:cs typeface="+mn-cs"/>
              </a:rPr>
              <a:t>рн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ы</a:t>
            </a:r>
            <a:r>
              <a:rPr lang="ru-RU" sz="3200" dirty="0" smtClean="0">
                <a:latin typeface="+mn-lt"/>
                <a:cs typeface="+mn-cs"/>
              </a:rPr>
              <a:t>шк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sz="3200" dirty="0" smtClean="0">
                <a:latin typeface="+mn-lt"/>
                <a:cs typeface="+mn-cs"/>
              </a:rPr>
              <a:t>, весело пр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3200" dirty="0" smtClean="0">
                <a:latin typeface="+mn-lt"/>
                <a:cs typeface="+mn-cs"/>
              </a:rPr>
              <a:t>св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sz="3200" dirty="0" smtClean="0">
                <a:latin typeface="+mn-lt"/>
                <a:cs typeface="+mn-cs"/>
              </a:rPr>
              <a:t>ст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е</a:t>
            </a:r>
            <a:r>
              <a:rPr lang="ru-RU" sz="3200" dirty="0" smtClean="0">
                <a:latin typeface="+mn-lt"/>
                <a:cs typeface="+mn-cs"/>
              </a:rPr>
              <a:t>л и улетел.</a:t>
            </a:r>
            <a:endParaRPr lang="ru-RU" sz="3200" dirty="0"/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500034" y="1000108"/>
            <a:ext cx="821537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ЧТЕНИЕ ТЕКСТА СЛОГОВОЕ ХОРОМ, ЧЕТКОЕ ПРОГОВАРИВАНИЕ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 этот текст?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птицам надо помогать зимой?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тексте слова, которые похожи? </a:t>
            </a:r>
            <a:r>
              <a:rPr lang="ru-RU" sz="28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(зерна, зернышки)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286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Вместе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героями этого текста мы отправимся в лес!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Ой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ребята, посмотрите, кто-то рукавичку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потерял. Это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вы?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вдруг она волшебная: давайте возьмем ее с собой. Только в лес с пустыми руками не ходят, что возьмем с собой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(ответы детей)</a:t>
            </a:r>
            <a:endParaRPr lang="ru-RU" sz="2800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Положу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горсть зерна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Вдруг для птиц она нужна!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Положу кусочек сала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синичка поклевала!</a:t>
            </a:r>
          </a:p>
        </p:txBody>
      </p:sp>
      <p:pic>
        <p:nvPicPr>
          <p:cNvPr id="3" name="Рисунок 2" descr="https://infodoski.ru/images/detailed/24/1_xa5s-8q.jpg"/>
          <p:cNvPicPr/>
          <p:nvPr/>
        </p:nvPicPr>
        <p:blipFill>
          <a:blip r:embed="rId2" cstate="print"/>
          <a:srcRect l="12078" t="4620" r="11027" b="5067"/>
          <a:stretch>
            <a:fillRect/>
          </a:stretch>
        </p:blipFill>
        <p:spPr bwMode="auto">
          <a:xfrm rot="696114">
            <a:off x="6068772" y="3745091"/>
            <a:ext cx="1955842" cy="229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Рисунок 12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55000" t="39268" r="30000" b="52037"/>
          <a:stretch>
            <a:fillRect/>
          </a:stretch>
        </p:blipFill>
        <p:spPr bwMode="auto">
          <a:xfrm>
            <a:off x="3643306" y="3071810"/>
            <a:ext cx="828675" cy="409575"/>
          </a:xfrm>
          <a:prstGeom prst="rect">
            <a:avLst/>
          </a:prstGeom>
          <a:noFill/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428596" y="642918"/>
            <a:ext cx="821537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Дифференцированная работа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Слабочитающие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и учащиеся с русским языком как неродным работают со столбиками слов в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«Букваре»,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стр.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66: прочитать, </a:t>
            </a:r>
            <a:r>
              <a:rPr lang="ru-RU" sz="2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послушатьзвучание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парных согласных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75" y="1143000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28813" y="1143000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71750" y="1143000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14688" y="1143000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38" y="714375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85875" y="714375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28813" y="714375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938" y="1143000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71750" y="714375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14688" y="714375"/>
            <a:ext cx="642937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4" name="TextBox 11"/>
          <p:cNvSpPr txBox="1">
            <a:spLocks noChangeArrowheads="1"/>
          </p:cNvSpPr>
          <p:nvPr/>
        </p:nvSpPr>
        <p:spPr bwMode="auto">
          <a:xfrm>
            <a:off x="714375" y="571500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б</a:t>
            </a:r>
          </a:p>
        </p:txBody>
      </p:sp>
      <p:sp>
        <p:nvSpPr>
          <p:cNvPr id="8205" name="TextBox 12"/>
          <p:cNvSpPr txBox="1">
            <a:spLocks noChangeArrowheads="1"/>
          </p:cNvSpPr>
          <p:nvPr/>
        </p:nvSpPr>
        <p:spPr bwMode="auto">
          <a:xfrm>
            <a:off x="714375" y="100647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п</a:t>
            </a:r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>
            <a:off x="2000250" y="5000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г</a:t>
            </a:r>
          </a:p>
        </p:txBody>
      </p:sp>
      <p:sp>
        <p:nvSpPr>
          <p:cNvPr id="8207" name="TextBox 14"/>
          <p:cNvSpPr txBox="1">
            <a:spLocks noChangeArrowheads="1"/>
          </p:cNvSpPr>
          <p:nvPr/>
        </p:nvSpPr>
        <p:spPr bwMode="auto">
          <a:xfrm>
            <a:off x="1428750" y="5000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в</a:t>
            </a:r>
          </a:p>
        </p:txBody>
      </p:sp>
      <p:sp>
        <p:nvSpPr>
          <p:cNvPr id="8208" name="TextBox 15"/>
          <p:cNvSpPr txBox="1">
            <a:spLocks noChangeArrowheads="1"/>
          </p:cNvSpPr>
          <p:nvPr/>
        </p:nvSpPr>
        <p:spPr bwMode="auto">
          <a:xfrm>
            <a:off x="1357313" y="100647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ф</a:t>
            </a:r>
          </a:p>
        </p:txBody>
      </p:sp>
      <p:sp>
        <p:nvSpPr>
          <p:cNvPr id="8209" name="TextBox 18"/>
          <p:cNvSpPr txBox="1">
            <a:spLocks noChangeArrowheads="1"/>
          </p:cNvSpPr>
          <p:nvPr/>
        </p:nvSpPr>
        <p:spPr bwMode="auto">
          <a:xfrm>
            <a:off x="3214688" y="5000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ж</a:t>
            </a:r>
          </a:p>
        </p:txBody>
      </p:sp>
      <p:sp>
        <p:nvSpPr>
          <p:cNvPr id="8210" name="TextBox 19"/>
          <p:cNvSpPr txBox="1">
            <a:spLocks noChangeArrowheads="1"/>
          </p:cNvSpPr>
          <p:nvPr/>
        </p:nvSpPr>
        <p:spPr bwMode="auto">
          <a:xfrm>
            <a:off x="3214688" y="100012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ш</a:t>
            </a:r>
          </a:p>
        </p:txBody>
      </p:sp>
      <p:sp>
        <p:nvSpPr>
          <p:cNvPr id="8211" name="TextBox 20"/>
          <p:cNvSpPr txBox="1">
            <a:spLocks noChangeArrowheads="1"/>
          </p:cNvSpPr>
          <p:nvPr/>
        </p:nvSpPr>
        <p:spPr bwMode="auto">
          <a:xfrm>
            <a:off x="2643188" y="100647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т</a:t>
            </a:r>
          </a:p>
        </p:txBody>
      </p:sp>
      <p:sp>
        <p:nvSpPr>
          <p:cNvPr id="8212" name="TextBox 21"/>
          <p:cNvSpPr txBox="1">
            <a:spLocks noChangeArrowheads="1"/>
          </p:cNvSpPr>
          <p:nvPr/>
        </p:nvSpPr>
        <p:spPr bwMode="auto">
          <a:xfrm>
            <a:off x="2000250" y="100012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к</a:t>
            </a:r>
          </a:p>
        </p:txBody>
      </p:sp>
      <p:sp>
        <p:nvSpPr>
          <p:cNvPr id="8213" name="TextBox 22"/>
          <p:cNvSpPr txBox="1">
            <a:spLocks noChangeArrowheads="1"/>
          </p:cNvSpPr>
          <p:nvPr/>
        </p:nvSpPr>
        <p:spPr bwMode="auto">
          <a:xfrm>
            <a:off x="2571750" y="5000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д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857625" y="1143000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857625" y="714375"/>
            <a:ext cx="642938" cy="42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16" name="TextBox 17"/>
          <p:cNvSpPr txBox="1">
            <a:spLocks noChangeArrowheads="1"/>
          </p:cNvSpPr>
          <p:nvPr/>
        </p:nvSpPr>
        <p:spPr bwMode="auto">
          <a:xfrm>
            <a:off x="3929063" y="500063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з</a:t>
            </a:r>
          </a:p>
        </p:txBody>
      </p:sp>
      <p:sp>
        <p:nvSpPr>
          <p:cNvPr id="8217" name="TextBox 16"/>
          <p:cNvSpPr txBox="1">
            <a:spLocks noChangeArrowheads="1"/>
          </p:cNvSpPr>
          <p:nvPr/>
        </p:nvSpPr>
        <p:spPr bwMode="auto">
          <a:xfrm>
            <a:off x="3929063" y="100012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000" b="1">
                <a:latin typeface="Calibri" pitchFamily="34" charset="0"/>
              </a:rPr>
              <a:t>с</a:t>
            </a:r>
          </a:p>
        </p:txBody>
      </p:sp>
      <p:sp>
        <p:nvSpPr>
          <p:cNvPr id="8218" name="Rectangle 4"/>
          <p:cNvSpPr>
            <a:spLocks noChangeArrowheads="1"/>
          </p:cNvSpPr>
          <p:nvPr/>
        </p:nvSpPr>
        <p:spPr bwMode="auto">
          <a:xfrm>
            <a:off x="6230938" y="714375"/>
            <a:ext cx="841375" cy="7810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cxnSp>
        <p:nvCxnSpPr>
          <p:cNvPr id="27" name="AutoShape 20"/>
          <p:cNvCxnSpPr>
            <a:cxnSpLocks noChangeShapeType="1"/>
          </p:cNvCxnSpPr>
          <p:nvPr/>
        </p:nvCxnSpPr>
        <p:spPr bwMode="auto">
          <a:xfrm flipV="1">
            <a:off x="6215063" y="714375"/>
            <a:ext cx="857250" cy="785813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8218" idx="2"/>
          </p:cNvCxnSpPr>
          <p:nvPr/>
        </p:nvCxnSpPr>
        <p:spPr>
          <a:xfrm flipV="1">
            <a:off x="5572125" y="1495425"/>
            <a:ext cx="1079500" cy="47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Блок-схема: узел 33"/>
          <p:cNvSpPr/>
          <p:nvPr/>
        </p:nvSpPr>
        <p:spPr>
          <a:xfrm>
            <a:off x="6357938" y="857250"/>
            <a:ext cx="71437" cy="7143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6572250" y="1643063"/>
            <a:ext cx="142875" cy="142875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500063" y="2143125"/>
            <a:ext cx="7786687" cy="46196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Прочти пары слов, слушай звучание парных согласных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4375" y="2928938"/>
            <a:ext cx="2071688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сугро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б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тулу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85812" y="4357688"/>
            <a:ext cx="1643047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лё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д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кус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57500" y="2928938"/>
            <a:ext cx="2071688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рука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в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шка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ф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857500" y="4357688"/>
            <a:ext cx="2071688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мор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ж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малы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ш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72063" y="2928938"/>
            <a:ext cx="2428895" cy="1077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сне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г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снегови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72063" y="4429125"/>
            <a:ext cx="2571771" cy="1077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сюрпри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з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коло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Рисунок 11" descr="http://www.studfiles.ru/html/2706/136/html_Nb90VU471Z.GN8c/htmlconvd-UgbGht_html_bd7d591.png"/>
          <p:cNvPicPr>
            <a:picLocks noChangeAspect="1" noChangeArrowheads="1"/>
          </p:cNvPicPr>
          <p:nvPr/>
        </p:nvPicPr>
        <p:blipFill>
          <a:blip r:embed="rId2"/>
          <a:srcRect l="55000" t="39268" r="30000" b="52037"/>
          <a:stretch>
            <a:fillRect/>
          </a:stretch>
        </p:blipFill>
        <p:spPr bwMode="auto">
          <a:xfrm>
            <a:off x="7500958" y="2000240"/>
            <a:ext cx="828675" cy="409575"/>
          </a:xfrm>
          <a:prstGeom prst="rect">
            <a:avLst/>
          </a:prstGeom>
          <a:noFill/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428596" y="642918"/>
            <a:ext cx="82153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Дифференцированная работа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571472" y="1428736"/>
            <a:ext cx="79296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Хорошо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читающие дети работают с текстом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«Букваря»,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стр.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67: прочитать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найти слова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/>
              <a:t>В </a:t>
            </a:r>
            <a:r>
              <a:rPr lang="ru-RU" sz="3200" dirty="0"/>
              <a:t>лесу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3286124"/>
            <a:ext cx="8143875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   </a:t>
            </a:r>
            <a:r>
              <a:rPr lang="ru-RU" sz="3200" dirty="0" smtClean="0">
                <a:latin typeface="+mn-lt"/>
                <a:cs typeface="+mn-cs"/>
              </a:rPr>
              <a:t>Вокруг </a:t>
            </a:r>
            <a:r>
              <a:rPr lang="ru-RU" sz="3200" dirty="0">
                <a:latin typeface="+mn-lt"/>
                <a:cs typeface="+mn-cs"/>
              </a:rPr>
              <a:t>тишина. Замёрз вяз. Озяб дуб. Наскв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3200" dirty="0">
                <a:latin typeface="+mn-lt"/>
                <a:cs typeface="+mn-cs"/>
              </a:rPr>
              <a:t>зь пр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3200" dirty="0">
                <a:latin typeface="+mn-lt"/>
                <a:cs typeface="+mn-cs"/>
              </a:rPr>
              <a:t>м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ё</a:t>
            </a:r>
            <a:r>
              <a:rPr lang="ru-RU" sz="3200" dirty="0">
                <a:latin typeface="+mn-lt"/>
                <a:cs typeface="+mn-cs"/>
              </a:rPr>
              <a:t>рзл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sz="3200" dirty="0">
                <a:latin typeface="+mn-lt"/>
                <a:cs typeface="+mn-cs"/>
              </a:rPr>
              <a:t> рябины и осинки. От мороза звенит на реке лёд. Снег под ногами скрипит.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   А вот след. Какой зверёк здесь пробежал?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7231063" y="714375"/>
            <a:ext cx="841375" cy="7810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cxnSp>
        <p:nvCxnSpPr>
          <p:cNvPr id="3" name="AutoShape 20"/>
          <p:cNvCxnSpPr>
            <a:cxnSpLocks noChangeShapeType="1"/>
          </p:cNvCxnSpPr>
          <p:nvPr/>
        </p:nvCxnSpPr>
        <p:spPr bwMode="auto">
          <a:xfrm flipV="1">
            <a:off x="7215188" y="714375"/>
            <a:ext cx="857250" cy="785813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>
            <a:endCxn id="10242" idx="2"/>
          </p:cNvCxnSpPr>
          <p:nvPr/>
        </p:nvCxnSpPr>
        <p:spPr>
          <a:xfrm flipV="1">
            <a:off x="6572250" y="1495425"/>
            <a:ext cx="1079500" cy="47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Блок-схема: узел 4"/>
          <p:cNvSpPr/>
          <p:nvPr/>
        </p:nvSpPr>
        <p:spPr>
          <a:xfrm>
            <a:off x="7572375" y="1643063"/>
            <a:ext cx="142875" cy="142875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2143125" y="1416050"/>
            <a:ext cx="2928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3200" b="1">
                <a:latin typeface="Calibri" pitchFamily="34" charset="0"/>
              </a:rPr>
              <a:t>В лесу.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63" y="2214563"/>
            <a:ext cx="8143875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   Вокруг тишина. Замёрз вяз. Озяб дуб. Наскв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3200" dirty="0">
                <a:latin typeface="+mn-lt"/>
                <a:cs typeface="+mn-cs"/>
              </a:rPr>
              <a:t>зь пр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sz="3200" dirty="0">
                <a:latin typeface="+mn-lt"/>
                <a:cs typeface="+mn-cs"/>
              </a:rPr>
              <a:t>м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ё</a:t>
            </a:r>
            <a:r>
              <a:rPr lang="ru-RU" sz="3200" dirty="0">
                <a:latin typeface="+mn-lt"/>
                <a:cs typeface="+mn-cs"/>
              </a:rPr>
              <a:t>рзл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sz="3200" dirty="0">
                <a:latin typeface="+mn-lt"/>
                <a:cs typeface="+mn-cs"/>
              </a:rPr>
              <a:t> рябины и осинки. От мороза звенит на реке лёд. Снег под ногами скрипит.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   А вот след. Какой зверёк здесь пробежал?</a:t>
            </a:r>
          </a:p>
        </p:txBody>
      </p:sp>
      <p:pic>
        <p:nvPicPr>
          <p:cNvPr id="10248" name="Рисунок 7" descr="1-04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322888"/>
            <a:ext cx="25003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Рисунок 8" descr="1-04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5394325"/>
            <a:ext cx="25003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5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6143636" y="4643446"/>
            <a:ext cx="2714644" cy="187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785813" y="671513"/>
            <a:ext cx="5357812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+mn-lt"/>
                <a:cs typeface="+mn-cs"/>
              </a:rPr>
              <a:t>Проверка: найди </a:t>
            </a: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слова с парными согласными на конце.</a:t>
            </a:r>
          </a:p>
        </p:txBody>
      </p:sp>
      <p:sp>
        <p:nvSpPr>
          <p:cNvPr id="12" name="Блок-схема: узел 11"/>
          <p:cNvSpPr/>
          <p:nvPr/>
        </p:nvSpPr>
        <p:spPr>
          <a:xfrm>
            <a:off x="7358063" y="857250"/>
            <a:ext cx="71437" cy="7143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428860" y="2714620"/>
            <a:ext cx="2143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857884" y="2714620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786578" y="2714620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001024" y="2714620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142976" y="3214686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143240" y="3214686"/>
            <a:ext cx="2143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43174" y="3714752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857884" y="3714752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142976" y="421481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357422" y="4214818"/>
            <a:ext cx="2143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071670" y="4643446"/>
            <a:ext cx="2143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43240" y="4714884"/>
            <a:ext cx="2143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286116" y="421481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786578" y="421481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286512" y="4714884"/>
            <a:ext cx="2143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429520" y="4714884"/>
            <a:ext cx="2143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57158" y="214290"/>
            <a:ext cx="8501122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«Повторение изученного»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урока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урок систематизации и обобщения изученного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систематизация и обобщение знаний о звуках и буквах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Образовательные: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совершенствовать навык правильного, сознательного, выразительного чтения слогов, слов, предложений с изученными буквами для детей, владеющих русским языком как неродным. /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Познавательные УУД/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фонематический слух и навык проведения звукобуквенного анализа слов. /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Познавательные УУД/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развивать умение контролировать свой результат.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/Регулятивные УУД/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осуществлять взаимный контроль и оказывать в сотрудничестве необходимую взаимопомощь. /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Регулятивные УУД/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-прививать интерес и любовь к чтению.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- воспитывать стремление к успеху в учёбе /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Личностные УУД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/,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умение адекватно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оценивать свой труд.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/Регулятивные УУД/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чувство взаимопомощи,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поддержки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/Коммуникативные УУД/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Используемые технологии: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обучение в сотрудничестве (обучение в команде, достижение групповых целей); проблемное обучение (использование учащимися ранее полученных знаний для решения новых дидактических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642910" y="428604"/>
            <a:ext cx="78581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5. Контроль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усвоения, обсуждение допущенных ошибок и их коррекция</a:t>
            </a: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571472" y="2000240"/>
            <a:ext cx="81439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Самопроверка выполнения задания, оценить свою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работу: 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fs00.infourok.ru/images/doc/164/189365/img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428868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428596" y="4857760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Ребята, а наш корм в рукавичке так и не пригодился, что же делать?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(после уроков пойти в парк и насыпать корм в кормушки)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714348" y="428604"/>
            <a:ext cx="7643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6. Рефлексия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(подведение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итогов)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285720" y="1643050"/>
            <a:ext cx="85725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Наш урок подходит к концу. 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Чему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научились  сегодня на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уроке? Что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открыли для себя нового?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Что у вас сегодня получилось лучше всего?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Удалось ли вам сохранить хорошее настроение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714348" y="428604"/>
            <a:ext cx="7643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6. Рефлексия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(подведение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итогов)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357158" y="1000108"/>
            <a:ext cx="85725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Помните, в конце урока мы договорились выяснить, кто же является самым важным и самым нужным человеком на уроке.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Загляните в сундучок. Что же вы увидели? </a:t>
            </a:r>
            <a:endParaRPr lang="ru-RU" sz="28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(Обучающиеся смотрят в шкатулку, там лежит зеркало, они видят себя) 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Самый важный и нужный человек на уроке - ученик! Без вас бы урок сегодня не состоялся. Спасибо всем за отличную работу!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13" y="214313"/>
            <a:ext cx="31742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Литература:</a:t>
            </a:r>
            <a:r>
              <a:rPr lang="ru-RU" sz="1600" dirty="0"/>
              <a:t> 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357158" y="3071810"/>
            <a:ext cx="835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http://www.umk-garmoniya.ru/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www.umk-garmoniya.ru/electronic_support/index.php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http://nnm.ru/blogs/_tigerrr_/zimnie_vektornye_fony_/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http://900igr.net/fotografii/pedagogika/Nachalnaja-shkola-Garmonija/023-Obuchenie-gramote.html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http://biodat.ru/db/fen/anim.php?type=a&amp;txt=_%D1%CD%C5%C3%C8%D0%DC_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http://erbala.ya.ru/replies.xml?item_no=391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http://supersadovod.ru/ohota/ohota-na-zaytsa/ohota-tropleniem-na-zaytsa-po-rusachim-sledam/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ru-RU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http://www.zoodrug.ru/topic1324.html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285750" y="857250"/>
            <a:ext cx="8429625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Поурочные методические рекомендации к букварю и </a:t>
            </a:r>
            <a:r>
              <a:rPr lang="ru-RU" alt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прописям / Пособие 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</a:t>
            </a:r>
            <a:r>
              <a:rPr lang="ru-RU" alt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учителя / 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М.С.Соловейчик, </a:t>
            </a:r>
            <a:r>
              <a:rPr lang="ru-RU" altLang="ru-RU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Н.С.Кузьменко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др., Смоленск: «Ассоциация </a:t>
            </a:r>
            <a:r>
              <a:rPr lang="en-US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XXI 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век», 2009г.</a:t>
            </a:r>
          </a:p>
          <a:p>
            <a:pPr marL="514350" indent="-514350">
              <a:buFont typeface="+mj-lt"/>
              <a:buAutoNum type="arabicPeriod"/>
            </a:pP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Букварь, ч.2, / М.С.Соловейчик, </a:t>
            </a:r>
            <a:r>
              <a:rPr lang="ru-RU" altLang="ru-RU" sz="20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Н.С.Кузьменко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др., Смоленск: «Ассоциация </a:t>
            </a:r>
            <a:r>
              <a:rPr lang="en-US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XXI 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век», </a:t>
            </a:r>
            <a:r>
              <a:rPr lang="ru-RU" alt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2020г</a:t>
            </a:r>
            <a:r>
              <a:rPr lang="ru-RU" alt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Tx/>
              <a:buAutoNum type="arabicPeriod"/>
            </a:pP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2500306"/>
            <a:ext cx="482696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Интернет-ресурсы:</a:t>
            </a:r>
            <a:r>
              <a:rPr lang="ru-RU" sz="16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428596" y="1785926"/>
            <a:ext cx="828680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Ребята, как вы думаете, кто самый главный, самый нужный человек на уроке?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(Дети предлагают свои ответы)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 меня есть сказочный предмет: волшебный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сундучок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Каждый из вас, заглянув в него, сможет узнать, кто самый важный и нужный человек на нашем уроке. Но пока это секрет. Я надеюсь, что в конце урока вы сможете его раскрыть.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57224" y="428604"/>
            <a:ext cx="7469214" cy="62229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1. Организационный момент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00034" y="642918"/>
            <a:ext cx="8286808" cy="62229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2. Мотивация учебной деятельности. Постановка целей и задач урока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571472" y="1643050"/>
            <a:ext cx="82153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парах:    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Зачеркните повторяющиеся буквы и угадайте зашифрованное слово. Только будьте внимательны!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786190"/>
            <a:ext cx="85486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ССТТБООУКННВЬЬОЕЕГРИИАДММ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392877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678629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964381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250133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1964513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321703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321835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679025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4321967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607719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250661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5536413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465107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6822297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822429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8251057" y="4036223"/>
            <a:ext cx="571504" cy="21431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000232" y="4643446"/>
            <a:ext cx="48441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БУКВОГРАД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500042"/>
            <a:ext cx="53124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БУКВОГРАД</a:t>
            </a:r>
            <a:endParaRPr lang="ru-RU" sz="6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428596" y="1785926"/>
            <a:ext cx="821537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Что значит это слово?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Кто живет в «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уквограде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»?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наш </a:t>
            </a:r>
            <a:r>
              <a:rPr lang="ru-RU" sz="28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Буквоград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опустел.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(переход к следующему слайду)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Буквы вышли погулять: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Сидят на партах у ребят.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Буквы вы скорей найдите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дома свои верните!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живет в каждом домике?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(Заселить буквы)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ds03.infourok.ru/uploads/ex/0d37/000020be-f0b3400c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643834" y="4429132"/>
            <a:ext cx="785818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2643182"/>
            <a:ext cx="285752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1285860"/>
            <a:ext cx="642942" cy="185738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1214422"/>
            <a:ext cx="78581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1000108"/>
            <a:ext cx="35719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428596" y="500042"/>
            <a:ext cx="828680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фронтальная работа (чтение слов)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прочитайте слова, которые вы видите на слайде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генс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делс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амиз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кёревз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жром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зрём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онрез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арон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пиркс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тсивс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акер</a:t>
            </a: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елоп</a:t>
            </a:r>
            <a:endParaRPr lang="ru-RU" sz="4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Почему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получается прочитать слова? 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 записаны наоборот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6929438" y="2428875"/>
            <a:ext cx="23606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елоп</a:t>
            </a:r>
            <a:endParaRPr lang="ru-RU" altLang="ru-RU" sz="36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5950" y="544513"/>
            <a:ext cx="40544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генс</a:t>
            </a:r>
            <a:endParaRPr lang="ru-RU" altLang="ru-RU" sz="4400"/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615950" y="1466850"/>
            <a:ext cx="42021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делс</a:t>
            </a:r>
            <a:endParaRPr lang="ru-RU" altLang="ru-RU" sz="4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51050" y="530225"/>
            <a:ext cx="44116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амиз</a:t>
            </a:r>
            <a:endParaRPr lang="ru-RU" altLang="ru-RU" sz="44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57750" y="500063"/>
            <a:ext cx="57975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кёревз</a:t>
            </a:r>
            <a:endParaRPr lang="ru-RU" altLang="ru-RU" sz="4400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7072313" y="500063"/>
            <a:ext cx="49768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жром</a:t>
            </a:r>
            <a:endParaRPr lang="ru-RU" altLang="ru-RU" sz="4400"/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2116138" y="1449388"/>
            <a:ext cx="43465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зрём</a:t>
            </a:r>
            <a:endParaRPr lang="ru-RU" altLang="ru-RU" sz="4400"/>
          </a:p>
        </p:txBody>
      </p:sp>
      <p:sp>
        <p:nvSpPr>
          <p:cNvPr id="5129" name="TextBox 11"/>
          <p:cNvSpPr txBox="1">
            <a:spLocks noChangeArrowheads="1"/>
          </p:cNvSpPr>
          <p:nvPr/>
        </p:nvSpPr>
        <p:spPr bwMode="auto">
          <a:xfrm>
            <a:off x="4786313" y="1428750"/>
            <a:ext cx="51276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онрез</a:t>
            </a:r>
            <a:endParaRPr lang="ru-RU" altLang="ru-RU" sz="4400"/>
          </a:p>
        </p:txBody>
      </p:sp>
      <p:sp>
        <p:nvSpPr>
          <p:cNvPr id="5130" name="TextBox 12"/>
          <p:cNvSpPr txBox="1">
            <a:spLocks noChangeArrowheads="1"/>
          </p:cNvSpPr>
          <p:nvPr/>
        </p:nvSpPr>
        <p:spPr bwMode="auto">
          <a:xfrm>
            <a:off x="6964363" y="1428750"/>
            <a:ext cx="43592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арон</a:t>
            </a:r>
            <a:endParaRPr lang="ru-RU" altLang="ru-RU" sz="4400"/>
          </a:p>
        </p:txBody>
      </p:sp>
      <p:sp>
        <p:nvSpPr>
          <p:cNvPr id="5131" name="TextBox 13"/>
          <p:cNvSpPr txBox="1">
            <a:spLocks noChangeArrowheads="1"/>
          </p:cNvSpPr>
          <p:nvPr/>
        </p:nvSpPr>
        <p:spPr bwMode="auto">
          <a:xfrm>
            <a:off x="4714875" y="2428875"/>
            <a:ext cx="1714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пиркс</a:t>
            </a:r>
            <a:endParaRPr lang="ru-RU" altLang="ru-RU" sz="4400"/>
          </a:p>
        </p:txBody>
      </p: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615950" y="2419350"/>
            <a:ext cx="50355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тсивс</a:t>
            </a:r>
            <a:endParaRPr lang="ru-RU" altLang="ru-RU" sz="4400"/>
          </a:p>
        </p:txBody>
      </p:sp>
      <p:sp>
        <p:nvSpPr>
          <p:cNvPr id="5133" name="TextBox 15"/>
          <p:cNvSpPr txBox="1">
            <a:spLocks noChangeArrowheads="1"/>
          </p:cNvSpPr>
          <p:nvPr/>
        </p:nvSpPr>
        <p:spPr bwMode="auto">
          <a:xfrm>
            <a:off x="2500313" y="2428875"/>
            <a:ext cx="2286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акер</a:t>
            </a:r>
            <a:endParaRPr lang="ru-RU" altLang="ru-RU" sz="440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5950" y="544513"/>
            <a:ext cx="12176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снег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51050" y="544513"/>
            <a:ext cx="14414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зима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29188" y="500063"/>
            <a:ext cx="17272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зверёк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072313" y="500063"/>
            <a:ext cx="1495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морж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1500" y="1428750"/>
            <a:ext cx="128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след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3125" y="1428750"/>
            <a:ext cx="13033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мёрз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857750" y="1428750"/>
            <a:ext cx="1522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зерно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000875" y="1428750"/>
            <a:ext cx="13001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нора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42938" y="2428875"/>
            <a:ext cx="149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свист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500313" y="2428875"/>
            <a:ext cx="12319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река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786313" y="2428875"/>
            <a:ext cx="15938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скрип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929438" y="2428875"/>
            <a:ext cx="12922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400">
                <a:latin typeface="Times New Roman" pitchFamily="18" charset="0"/>
                <a:cs typeface="Times New Roman" pitchFamily="18" charset="0"/>
              </a:rPr>
              <a:t>поле</a:t>
            </a: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2357438" y="3571875"/>
            <a:ext cx="841375" cy="7810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30" name="Oval 17"/>
          <p:cNvSpPr>
            <a:spLocks noChangeArrowheads="1"/>
          </p:cNvSpPr>
          <p:nvPr/>
        </p:nvSpPr>
        <p:spPr bwMode="auto">
          <a:xfrm>
            <a:off x="2468563" y="3714750"/>
            <a:ext cx="531812" cy="51911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31" name="AutoShape 19"/>
          <p:cNvSpPr>
            <a:spLocks noChangeArrowheads="1"/>
          </p:cNvSpPr>
          <p:nvPr/>
        </p:nvSpPr>
        <p:spPr bwMode="auto">
          <a:xfrm flipV="1">
            <a:off x="2643188" y="4500563"/>
            <a:ext cx="142875" cy="142875"/>
          </a:xfrm>
          <a:prstGeom prst="flowChartConnector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ru-RU" altLang="ru-RU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5500688" y="3571875"/>
            <a:ext cx="841375" cy="7810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>
              <a:latin typeface="Calibri" pitchFamily="34" charset="0"/>
            </a:endParaRPr>
          </a:p>
        </p:txBody>
      </p:sp>
      <p:cxnSp>
        <p:nvCxnSpPr>
          <p:cNvPr id="33" name="AutoShape 20"/>
          <p:cNvCxnSpPr>
            <a:cxnSpLocks noChangeShapeType="1"/>
          </p:cNvCxnSpPr>
          <p:nvPr/>
        </p:nvCxnSpPr>
        <p:spPr bwMode="auto">
          <a:xfrm flipV="1">
            <a:off x="5484813" y="3571875"/>
            <a:ext cx="857250" cy="785813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32" idx="2"/>
          </p:cNvCxnSpPr>
          <p:nvPr/>
        </p:nvCxnSpPr>
        <p:spPr>
          <a:xfrm flipV="1">
            <a:off x="4841875" y="4352925"/>
            <a:ext cx="1079500" cy="47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Блок-схема: узел 34"/>
          <p:cNvSpPr/>
          <p:nvPr/>
        </p:nvSpPr>
        <p:spPr>
          <a:xfrm>
            <a:off x="5627688" y="3714750"/>
            <a:ext cx="71437" cy="7143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5842000" y="4500563"/>
            <a:ext cx="142875" cy="142875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" grpId="0"/>
      <p:bldP spid="5124" grpId="0"/>
      <p:bldP spid="7" grpId="0"/>
      <p:bldP spid="8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28596" y="1285860"/>
            <a:ext cx="82153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Что заметили в этих словах?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 этих словах есть опасные места)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какие группы можно разделить эти слова?</a:t>
            </a:r>
            <a:endParaRPr lang="ru-RU" sz="28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428596" y="2786058"/>
            <a:ext cx="67151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Какова тема нашего урока?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Чем мы будем заниматься сегодня на уроке?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571480"/>
            <a:ext cx="4762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Постановка проблемы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</TotalTime>
  <Words>1086</Words>
  <Application>Microsoft Office PowerPoint</Application>
  <PresentationFormat>Экран (4:3)</PresentationFormat>
  <Paragraphs>189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Слайд 1</vt:lpstr>
      <vt:lpstr>Слайд 2</vt:lpstr>
      <vt:lpstr>1. Организационный момент</vt:lpstr>
      <vt:lpstr>2. Мотивация учебной деятельности. Постановка целей и задач урока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Константин Гапон</dc:creator>
  <cp:lastModifiedBy>Константин Гапон</cp:lastModifiedBy>
  <cp:revision>20</cp:revision>
  <dcterms:created xsi:type="dcterms:W3CDTF">2021-11-02T05:04:51Z</dcterms:created>
  <dcterms:modified xsi:type="dcterms:W3CDTF">2021-11-02T08:11:47Z</dcterms:modified>
</cp:coreProperties>
</file>