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9" r:id="rId3"/>
    <p:sldId id="262" r:id="rId4"/>
    <p:sldId id="263" r:id="rId5"/>
    <p:sldId id="260" r:id="rId6"/>
    <p:sldId id="269" r:id="rId7"/>
    <p:sldId id="265" r:id="rId8"/>
    <p:sldId id="303" r:id="rId9"/>
    <p:sldId id="273" r:id="rId10"/>
    <p:sldId id="309" r:id="rId11"/>
    <p:sldId id="310" r:id="rId12"/>
    <p:sldId id="277" r:id="rId13"/>
    <p:sldId id="304" r:id="rId14"/>
    <p:sldId id="305" r:id="rId15"/>
    <p:sldId id="308" r:id="rId16"/>
    <p:sldId id="279" r:id="rId17"/>
    <p:sldId id="302" r:id="rId18"/>
    <p:sldId id="300" r:id="rId19"/>
    <p:sldId id="278" r:id="rId20"/>
    <p:sldId id="283" r:id="rId21"/>
    <p:sldId id="297" r:id="rId22"/>
    <p:sldId id="287" r:id="rId23"/>
    <p:sldId id="314" r:id="rId24"/>
    <p:sldId id="288" r:id="rId25"/>
    <p:sldId id="311" r:id="rId26"/>
    <p:sldId id="289" r:id="rId27"/>
    <p:sldId id="312" r:id="rId28"/>
    <p:sldId id="313" r:id="rId29"/>
    <p:sldId id="290" r:id="rId30"/>
    <p:sldId id="298" r:id="rId31"/>
    <p:sldId id="268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D8697"/>
    <a:srgbClr val="C6247A"/>
    <a:srgbClr val="C52378"/>
    <a:srgbClr val="98124D"/>
    <a:srgbClr val="853E5B"/>
    <a:srgbClr val="F94900"/>
    <a:srgbClr val="613125"/>
    <a:srgbClr val="AC187B"/>
    <a:srgbClr val="542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96433" autoAdjust="0"/>
  </p:normalViewPr>
  <p:slideViewPr>
    <p:cSldViewPr snapToGrid="0">
      <p:cViewPr varScale="1">
        <p:scale>
          <a:sx n="89" d="100"/>
          <a:sy n="89" d="100"/>
        </p:scale>
        <p:origin x="-13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48843-7C30-4DC2-A974-7CD9FC39691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CEE48-A8C5-463F-AADB-15A21DA805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90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gif"/><Relationship Id="rId12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gif"/><Relationship Id="rId11" Type="http://schemas.openxmlformats.org/officeDocument/2006/relationships/image" Target="../media/image29.gif"/><Relationship Id="rId5" Type="http://schemas.openxmlformats.org/officeDocument/2006/relationships/image" Target="../media/image23.gif"/><Relationship Id="rId10" Type="http://schemas.openxmlformats.org/officeDocument/2006/relationships/image" Target="../media/image28.gif"/><Relationship Id="rId4" Type="http://schemas.openxmlformats.org/officeDocument/2006/relationships/image" Target="../media/image22.png"/><Relationship Id="rId9" Type="http://schemas.openxmlformats.org/officeDocument/2006/relationships/image" Target="../media/image27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jpeg"/><Relationship Id="rId7" Type="http://schemas.openxmlformats.org/officeDocument/2006/relationships/image" Target="../media/image3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86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4955" y="1025785"/>
            <a:ext cx="641145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0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Площади фигур</a:t>
            </a:r>
          </a:p>
          <a:p>
            <a:pPr algn="r"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Математика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класс                   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6477" y="4621045"/>
            <a:ext cx="59257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Учитель: Плетнёв Алексей Геннадьевич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МБОУ СШ №2 г. Липецка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47" y="218364"/>
            <a:ext cx="8529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Майкопский 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воздушный 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десант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24 октября 1942 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года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716" y="1318022"/>
            <a:ext cx="8652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Monotype Corsiva" panose="03010101010201010101" pitchFamily="66" charset="0"/>
              </a:rPr>
              <a:t>	</a:t>
            </a:r>
            <a:r>
              <a:rPr lang="ru-RU" sz="2400" dirty="0" smtClean="0">
                <a:latin typeface="Monotype Corsiva" panose="03010101010201010101" pitchFamily="66" charset="0"/>
              </a:rPr>
              <a:t>Диверсионная </a:t>
            </a:r>
            <a:r>
              <a:rPr lang="ru-RU" sz="2400" dirty="0">
                <a:latin typeface="Monotype Corsiva" panose="03010101010201010101" pitchFamily="66" charset="0"/>
              </a:rPr>
              <a:t>воздушно-десантная операция во время битвы за Кавказ в Великой Отечественной войне</a:t>
            </a:r>
            <a:r>
              <a:rPr lang="ru-RU" sz="2400" dirty="0" smtClean="0">
                <a:latin typeface="Monotype Corsiva" panose="03010101010201010101" pitchFamily="66" charset="0"/>
              </a:rPr>
              <a:t>.</a:t>
            </a:r>
            <a:r>
              <a:rPr lang="ru-RU" sz="2400" dirty="0">
                <a:latin typeface="Monotype Corsiva" panose="03010101010201010101" pitchFamily="66" charset="0"/>
              </a:rPr>
              <a:t> 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	</a:t>
            </a:r>
            <a:r>
              <a:rPr lang="ru-RU" sz="2400" dirty="0">
                <a:latin typeface="Monotype Corsiva" panose="03010101010201010101" pitchFamily="66" charset="0"/>
              </a:rPr>
              <a:t>В</a:t>
            </a:r>
            <a:r>
              <a:rPr lang="ru-RU" sz="2400" dirty="0" smtClean="0">
                <a:latin typeface="Monotype Corsiva" panose="03010101010201010101" pitchFamily="66" charset="0"/>
              </a:rPr>
              <a:t> этом сражении была задействована </a:t>
            </a:r>
            <a:r>
              <a:rPr lang="ru-RU" sz="2400" dirty="0" err="1" smtClean="0">
                <a:latin typeface="Monotype Corsiva" panose="03010101010201010101" pitchFamily="66" charset="0"/>
              </a:rPr>
              <a:t>десантно</a:t>
            </a:r>
            <a:r>
              <a:rPr lang="ru-RU" sz="2400" dirty="0" smtClean="0">
                <a:latin typeface="Monotype Corsiva" panose="03010101010201010101" pitchFamily="66" charset="0"/>
              </a:rPr>
              <a:t>-штурмовая бригада. Для уничтожения вражеских самолетов на месте их базирования было решено привлечь силы парашютного десанта.</a:t>
            </a:r>
            <a:endParaRPr lang="ru-RU" sz="2400" dirty="0">
              <a:latin typeface="Monotype Corsiva" panose="03010101010201010101" pitchFamily="66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</a:rPr>
              <a:t>	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https://kamozin100.ucoz.net/_si/0/833563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7" y="3858148"/>
            <a:ext cx="3000869" cy="197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if-mira.ru/d/528706-cae3e4e2f9e9e8e4beb0d973f9e7d50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707" y="3858148"/>
            <a:ext cx="2650569" cy="195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totprazdnik.ru/wp-content/uploads/2019/06/c-users-andrej-pictures-maxikritis-jpg-768x33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275" y="3858148"/>
            <a:ext cx="2706347" cy="195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5843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40340" y="382137"/>
            <a:ext cx="5063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Monotype Corsiva" panose="03010101010201010101" pitchFamily="66" charset="0"/>
              </a:rPr>
              <a:t>Парашют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  <p:pic>
        <p:nvPicPr>
          <p:cNvPr id="8" name="Рисунок 7" descr="Картинки по запросу &quot;военный парашют&quot;&quot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1121" y="3267458"/>
            <a:ext cx="2975054" cy="312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SQ LT - Легкий квадратный спасательный парашют SQ LT от Sky Countr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9892" y="3267457"/>
            <a:ext cx="2898876" cy="312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4967" y="1173707"/>
            <a:ext cx="8434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Размеры </a:t>
            </a:r>
            <a:r>
              <a:rPr lang="ru-RU" sz="2400" dirty="0">
                <a:latin typeface="Monotype Corsiva" panose="03010101010201010101" pitchFamily="66" charset="0"/>
              </a:rPr>
              <a:t>и форма купола современных моделей парашюта могут быть </a:t>
            </a:r>
            <a:r>
              <a:rPr lang="ru-RU" sz="2400" dirty="0" smtClean="0">
                <a:latin typeface="Monotype Corsiva" panose="03010101010201010101" pitchFamily="66" charset="0"/>
              </a:rPr>
              <a:t>самыми различными (в </a:t>
            </a:r>
            <a:r>
              <a:rPr lang="ru-RU" sz="2400" dirty="0">
                <a:latin typeface="Monotype Corsiva" panose="03010101010201010101" pitchFamily="66" charset="0"/>
              </a:rPr>
              <a:t>зависимости от </a:t>
            </a:r>
            <a:r>
              <a:rPr lang="ru-RU" sz="2400" dirty="0" smtClean="0">
                <a:latin typeface="Monotype Corsiva" panose="03010101010201010101" pitchFamily="66" charset="0"/>
              </a:rPr>
              <a:t>назначения). </a:t>
            </a:r>
            <a:r>
              <a:rPr lang="ru-RU" sz="2400" dirty="0">
                <a:latin typeface="Monotype Corsiva" panose="03010101010201010101" pitchFamily="66" charset="0"/>
              </a:rPr>
              <a:t>В военной авиации эксплуатируются в основном </a:t>
            </a:r>
            <a:r>
              <a:rPr lang="ru-RU" sz="2400" dirty="0" err="1">
                <a:latin typeface="Monotype Corsiva" panose="03010101010201010101" pitchFamily="66" charset="0"/>
              </a:rPr>
              <a:t>куполы</a:t>
            </a:r>
            <a:r>
              <a:rPr lang="ru-RU" sz="2400" dirty="0">
                <a:latin typeface="Monotype Corsiva" panose="03010101010201010101" pitchFamily="66" charset="0"/>
              </a:rPr>
              <a:t> круглой </a:t>
            </a:r>
            <a:r>
              <a:rPr lang="ru-RU" sz="2400" dirty="0" smtClean="0">
                <a:latin typeface="Monotype Corsiva" panose="03010101010201010101" pitchFamily="66" charset="0"/>
              </a:rPr>
              <a:t>или квадратной </a:t>
            </a:r>
            <a:r>
              <a:rPr lang="ru-RU" sz="2400" dirty="0">
                <a:latin typeface="Monotype Corsiva" panose="03010101010201010101" pitchFamily="66" charset="0"/>
              </a:rPr>
              <a:t>конфигурации</a:t>
            </a:r>
            <a:r>
              <a:rPr lang="ru-RU" sz="2400" dirty="0" smtClean="0">
                <a:latin typeface="Monotype Corsiva" panose="03010101010201010101" pitchFamily="66" charset="0"/>
              </a:rPr>
              <a:t>.</a:t>
            </a:r>
            <a:r>
              <a:rPr lang="en-US" sz="2400" dirty="0" smtClean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В </a:t>
            </a:r>
            <a:r>
              <a:rPr lang="ru-RU" sz="2400" dirty="0">
                <a:latin typeface="Monotype Corsiva" panose="03010101010201010101" pitchFamily="66" charset="0"/>
              </a:rPr>
              <a:t>качестве материала для купола применяется крепкий и легкий шелк </a:t>
            </a:r>
            <a:r>
              <a:rPr lang="ru-RU" sz="2400" dirty="0" smtClean="0">
                <a:latin typeface="Monotype Corsiva" panose="03010101010201010101" pitchFamily="66" charset="0"/>
              </a:rPr>
              <a:t>или хлопчатобумажная </a:t>
            </a:r>
            <a:r>
              <a:rPr lang="ru-RU" sz="2400" dirty="0">
                <a:latin typeface="Monotype Corsiva" panose="03010101010201010101" pitchFamily="66" charset="0"/>
              </a:rPr>
              <a:t>ткань. </a:t>
            </a:r>
          </a:p>
        </p:txBody>
      </p:sp>
    </p:spTree>
    <p:extLst>
      <p:ext uri="{BB962C8B-B14F-4D97-AF65-F5344CB8AC3E}">
        <p14:creationId xmlns:p14="http://schemas.microsoft.com/office/powerpoint/2010/main" val="18113851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7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Задание №</a:t>
            </a:r>
            <a:r>
              <a:rPr lang="en-US" sz="4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2</a:t>
            </a:r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954" y="1355642"/>
            <a:ext cx="35347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Найдите площадь  квадратного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Спасательного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парашюта, если его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сторона равна 6 метров</a:t>
            </a:r>
            <a:endParaRPr lang="ru-RU" dirty="0"/>
          </a:p>
        </p:txBody>
      </p:sp>
      <p:pic>
        <p:nvPicPr>
          <p:cNvPr id="9" name="Рисунок 8" descr="https://variometr.ru/storage/app/uploads/public/59b/e46/7f1/59be467f1d37d10864156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7977" y="1251577"/>
            <a:ext cx="4135270" cy="387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20889" y="4809067"/>
            <a:ext cx="2359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Ответ: 36 м²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3000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1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093" y="286603"/>
            <a:ext cx="79429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Monotype Corsiva" panose="03010101010201010101" pitchFamily="66" charset="0"/>
              </a:rPr>
              <a:t>	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Брестская крепость</a:t>
            </a:r>
          </a:p>
          <a:p>
            <a:r>
              <a:rPr lang="ru-RU" sz="2800" dirty="0" smtClean="0">
                <a:latin typeface="Monotype Corsiva" panose="03010101010201010101" pitchFamily="66" charset="0"/>
              </a:rPr>
              <a:t>22 </a:t>
            </a:r>
            <a:r>
              <a:rPr lang="ru-RU" sz="2800" dirty="0">
                <a:latin typeface="Monotype Corsiva" panose="03010101010201010101" pitchFamily="66" charset="0"/>
              </a:rPr>
              <a:t>июня 1941 </a:t>
            </a:r>
            <a:r>
              <a:rPr lang="ru-RU" sz="2800" dirty="0" smtClean="0">
                <a:latin typeface="Monotype Corsiva" panose="03010101010201010101" pitchFamily="66" charset="0"/>
              </a:rPr>
              <a:t>года - начало</a:t>
            </a:r>
            <a:r>
              <a:rPr lang="ru-RU" sz="2800" dirty="0">
                <a:latin typeface="Monotype Corsiva" panose="03010101010201010101" pitchFamily="66" charset="0"/>
              </a:rPr>
              <a:t> </a:t>
            </a:r>
            <a:r>
              <a:rPr lang="ru-RU" sz="2800" dirty="0" smtClean="0">
                <a:latin typeface="Monotype Corsiva" panose="03010101010201010101" pitchFamily="66" charset="0"/>
              </a:rPr>
              <a:t>Великой Отечественной войны – неразрывно связано в памяти советского народа с защитниками Брестской крепости. 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9" name="Рисунок 8" descr="Brest Brest Fortress Kholm Gate 9209 21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93" y="2389632"/>
            <a:ext cx="3664358" cy="321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belarus-tr.gazprom.ru/_ah/img/q1x1gwdsptzNO00QM6xNfg=s110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6591" y="2389631"/>
            <a:ext cx="3848099" cy="321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2240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6162" y="230109"/>
            <a:ext cx="7697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Цитадель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70" y="1061106"/>
            <a:ext cx="7751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Вся </a:t>
            </a:r>
            <a:r>
              <a:rPr lang="ru-RU" sz="2400" dirty="0">
                <a:latin typeface="Monotype Corsiva" panose="03010101010201010101" pitchFamily="66" charset="0"/>
              </a:rPr>
              <a:t>крепость была разделена на четыре основных части. Южное укрепление получило название Волынское, северное – </a:t>
            </a:r>
            <a:r>
              <a:rPr lang="ru-RU" sz="2400" dirty="0" err="1">
                <a:latin typeface="Monotype Corsiva" panose="03010101010201010101" pitchFamily="66" charset="0"/>
              </a:rPr>
              <a:t>Кобринское</a:t>
            </a:r>
            <a:r>
              <a:rPr lang="ru-RU" sz="2400" dirty="0">
                <a:latin typeface="Monotype Corsiva" panose="03010101010201010101" pitchFamily="66" charset="0"/>
              </a:rPr>
              <a:t>, западное – </a:t>
            </a:r>
            <a:r>
              <a:rPr lang="ru-RU" sz="2400" dirty="0" err="1">
                <a:latin typeface="Monotype Corsiva" panose="03010101010201010101" pitchFamily="66" charset="0"/>
              </a:rPr>
              <a:t>Тереспольское</a:t>
            </a:r>
            <a:r>
              <a:rPr lang="ru-RU" sz="2400" dirty="0">
                <a:latin typeface="Monotype Corsiva" panose="03010101010201010101" pitchFamily="66" charset="0"/>
              </a:rPr>
              <a:t> и центральное – Цитадель. 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  <p:pic>
        <p:nvPicPr>
          <p:cNvPr id="10" name="Рисунок 9" descr="https://natatnik.by/wp-content/uploads/2019/02/%D0%9F%D0%BB%D0%B0%D0%BD-%D0%91%D1%80%D0%B5%D1%81%D1%82%D1%81%D0%BA%D0%BE%D0%B9-%D0%BA%D1%80%D0%B5%D0%BF%D0%BE%D1%81%D1%82%D0%B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4195" y="2438400"/>
            <a:ext cx="6495607" cy="381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89249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1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8799" y="507108"/>
            <a:ext cx="7738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Задание №3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План Цитадели</a:t>
            </a:r>
            <a:endParaRPr lang="ru-RU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 flipV="1">
            <a:off x="1146412" y="3312224"/>
            <a:ext cx="941698" cy="66845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1992573" y="2033517"/>
            <a:ext cx="919014" cy="57889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146412" y="2033516"/>
            <a:ext cx="846164" cy="126526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113195" y="2612409"/>
            <a:ext cx="807426" cy="137273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113193" y="3985146"/>
            <a:ext cx="80742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920621" y="2612410"/>
            <a:ext cx="0" cy="137273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11587" y="2612411"/>
            <a:ext cx="273858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650173" y="2612411"/>
            <a:ext cx="0" cy="13727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920621" y="3985145"/>
            <a:ext cx="2729552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650173" y="2612409"/>
            <a:ext cx="1542197" cy="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650173" y="2612412"/>
            <a:ext cx="1542197" cy="13727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 rot="18208098">
            <a:off x="873458" y="2303716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216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rot="2036858">
            <a:off x="2085896" y="1891262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162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056295" y="3916905"/>
            <a:ext cx="100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120</a:t>
            </a:r>
            <a:r>
              <a:rPr lang="en-US" sz="24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4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780430" y="2156136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300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640239" y="3055080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180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916304" y="2126149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2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40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19144044">
            <a:off x="5868378" y="2886481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300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146412" y="5473555"/>
            <a:ext cx="3766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Ответ: 121392 м² ≈  12 га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2859" y="4352714"/>
            <a:ext cx="773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Найдите площадь Цитадели</a:t>
            </a:r>
            <a:endParaRPr lang="ru-RU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99905" y="3050614"/>
            <a:ext cx="100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180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cs typeface="Mongolian Baiti" pitchFamily="66" charset="0"/>
              </a:rPr>
              <a:t>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  <a:cs typeface="Mongolian Bait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7291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6036" y="450376"/>
            <a:ext cx="773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Установите соответствие:</a:t>
            </a:r>
            <a:endParaRPr lang="ru-RU" sz="4000" u="sng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469038" y="1355642"/>
            <a:ext cx="832513" cy="623283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69038" y="2388358"/>
            <a:ext cx="771099" cy="72333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6469038" y="3429000"/>
            <a:ext cx="1064526" cy="610737"/>
          </a:xfrm>
          <a:prstGeom prst="rt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12089" y="5568287"/>
            <a:ext cx="1378424" cy="600501"/>
          </a:xfrm>
          <a:prstGeom prst="trapezoid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12089" y="4462818"/>
            <a:ext cx="1378424" cy="68238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589361" y="1667283"/>
            <a:ext cx="2511188" cy="3136729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483893" y="2647666"/>
            <a:ext cx="3828196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275463" y="1667283"/>
            <a:ext cx="3036626" cy="1963021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5904" y="4572000"/>
            <a:ext cx="3537045" cy="129653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466531" y="3734368"/>
            <a:ext cx="2786418" cy="2286569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1445" y="2081485"/>
            <a:ext cx="78611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Площадь фигуры равна сумме площадей фигур, из которых она состоит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2761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3"/>
            <a:ext cx="91520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830" y="-1571626"/>
            <a:ext cx="1861835" cy="2031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313" y="-2383"/>
            <a:ext cx="2972310" cy="2642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66" y="3224213"/>
            <a:ext cx="5470514" cy="1924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181" y="3657601"/>
            <a:ext cx="5614451" cy="20504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2464" y="1916396"/>
            <a:ext cx="1861835" cy="203109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2657476"/>
            <a:ext cx="4113701" cy="21717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910" y="-2382"/>
            <a:ext cx="2180402" cy="21740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182" y="-2382"/>
            <a:ext cx="2180402" cy="21740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853" y="3057525"/>
            <a:ext cx="2872859" cy="1200150"/>
          </a:xfrm>
          <a:prstGeom prst="rect">
            <a:avLst/>
          </a:prstGeom>
        </p:spPr>
      </p:pic>
      <p:pic>
        <p:nvPicPr>
          <p:cNvPr id="3" name="защитники_2_mp3cut.foxcom.su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119205" y="5403274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50371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Физкультминутка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74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7000"/>
    </mc:Choice>
    <mc:Fallback xmlns="">
      <p:transition spd="slow" advClick="0"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32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8821"/>
                            </p:stCondLst>
                            <p:childTnLst>
                              <p:par>
                                <p:cTn id="12" presetID="35" presetClass="path" presetSubtype="0" accel="2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5416 0.05416 L -0.53151 0.10416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67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321"/>
                            </p:stCondLst>
                            <p:childTnLst>
                              <p:par>
                                <p:cTn id="15" presetID="37" presetClass="path" presetSubtype="0" accel="2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5 -0.29722 L -0.20885 -0.02824 C -0.25716 0.03287 -0.32942 0.0662 -0.4056 0.0662 C -0.49192 0.0662 -0.56119 0.03287 -0.6095 -0.02824 L -0.84101 -0.29722 " pathEditMode="relative" rAng="0" ptsTypes="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203" y="1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321"/>
                            </p:stCondLst>
                            <p:childTnLst>
                              <p:par>
                                <p:cTn id="18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414 0.43102 L 0.17825 0.23704 C 0.24544 0.19352 0.34648 0.1706 0.45234 0.1706 C 0.57278 0.1706 0.6694 0.19352 0.73619 0.23704 L 1.05937 0.43102 " pathEditMode="relative" rAng="0" ptsTypes="AAAAA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69" y="-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321"/>
                            </p:stCondLst>
                            <p:childTnLst>
                              <p:par>
                                <p:cTn id="2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30672 L -0.33308 -0.07477 C -0.40261 -0.01922 -0.50599 0.00578 -0.61537 0.00578 C -0.73998 0.00578 -0.8392 -0.01922 -0.90834 -0.07477 L -1.24102 -0.30672 " pathEditMode="relative" rAng="0" ptsTypes="AAAAA">
                                      <p:cBhvr>
                                        <p:cTn id="2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44" y="1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321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0.43802 0.48959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1" y="2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321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821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8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18042" y="699247"/>
            <a:ext cx="607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Практическая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работа</a:t>
            </a:r>
            <a:endParaRPr lang="ru-RU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8965" y="2883049"/>
            <a:ext cx="4195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Работа в группах</a:t>
            </a:r>
            <a:endParaRPr lang="ru-RU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47" y="1955546"/>
            <a:ext cx="8548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Вычислите площадь фигуры</a:t>
            </a:r>
            <a:endParaRPr lang="ru-RU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7702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7391" y="507108"/>
            <a:ext cx="7738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Работа в группах</a:t>
            </a:r>
            <a:endParaRPr lang="ru-RU" sz="6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9117" y="1355642"/>
            <a:ext cx="1471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</a:rPr>
              <a:t>1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группа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9116" y="3512417"/>
            <a:ext cx="1471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группа</a:t>
            </a:r>
            <a:endParaRPr lang="ru-RU" sz="2800" dirty="0">
              <a:latin typeface="Monotype Corsiva" pitchFamily="66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725890" y="5241843"/>
            <a:ext cx="997391" cy="4913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19533" y="5241843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169909" y="4832411"/>
            <a:ext cx="0" cy="4094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719533" y="4832411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726147" y="4614046"/>
            <a:ext cx="0" cy="21836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248475" y="4622512"/>
            <a:ext cx="4776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3265714" y="4133461"/>
            <a:ext cx="1769" cy="4797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255495" y="4134834"/>
            <a:ext cx="4776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726147" y="4138018"/>
            <a:ext cx="3544448" cy="11142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720420" y="5727296"/>
            <a:ext cx="359178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708622" y="4113677"/>
            <a:ext cx="4554464" cy="1610436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738434" y="4624281"/>
            <a:ext cx="51971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723280" y="4832411"/>
            <a:ext cx="1" cy="40943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2694636" y="5255490"/>
            <a:ext cx="997391" cy="2316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65960" y="5884544"/>
            <a:ext cx="2088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Ответ: </a:t>
            </a:r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66 </a:t>
            </a:r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см²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43778" y="3768686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49941" y="3745164"/>
            <a:ext cx="1007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16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58975" y="3768686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99936" y="4220618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163170" y="4849237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onotype Corsiva" pitchFamily="66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63170" y="5300959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15634" y="4872511"/>
            <a:ext cx="599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onotype Corsiva" pitchFamily="66" charset="0"/>
              </a:rPr>
              <a:t>4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549910" y="5462539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onotype Corsiva" pitchFamily="66" charset="0"/>
              </a:rPr>
              <a:t>4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231973" y="5346128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onotype Corsiva" pitchFamily="66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203809" y="4533658"/>
            <a:ext cx="1007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onotype Corsiva" pitchFamily="66" charset="0"/>
              </a:rPr>
              <a:t>8</a:t>
            </a:r>
            <a:r>
              <a:rPr lang="en-US" sz="24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240276" y="4877680"/>
            <a:ext cx="10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65234" y="4508149"/>
            <a:ext cx="83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см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V="1">
            <a:off x="2748193" y="2810107"/>
            <a:ext cx="998617" cy="45863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3741836" y="2822029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 flipV="1">
            <a:off x="4192212" y="2367992"/>
            <a:ext cx="647" cy="46441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3741836" y="2367992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3748450" y="2149627"/>
            <a:ext cx="0" cy="21836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3748450" y="1673599"/>
            <a:ext cx="3577901" cy="113650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3760237" y="3293706"/>
            <a:ext cx="261257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6290562" y="5238127"/>
            <a:ext cx="997391" cy="4913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V="1">
            <a:off x="6335486" y="2817543"/>
            <a:ext cx="1020602" cy="46683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3746812" y="2810107"/>
            <a:ext cx="12388" cy="508826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3758099" y="1717288"/>
            <a:ext cx="0" cy="434897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flipH="1" flipV="1">
            <a:off x="3310872" y="1661976"/>
            <a:ext cx="647" cy="46441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 flipH="1">
            <a:off x="3308364" y="1661975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flipH="1">
            <a:off x="3317696" y="2137837"/>
            <a:ext cx="4503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>
            <a:off x="2743200" y="3296356"/>
            <a:ext cx="101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747911" y="2810933"/>
            <a:ext cx="4544" cy="509652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515160" y="2988944"/>
            <a:ext cx="2088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Ответ: </a:t>
            </a:r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66 </a:t>
            </a:r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  <a:cs typeface="Microsoft New Tai Lue"/>
              </a:rPr>
              <a:t>см²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192212" y="2817543"/>
            <a:ext cx="3095741" cy="14867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2761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948 0.09875 " pathEditMode="relative" ptsTypes="AA">
                                      <p:cBhvr>
                                        <p:cTn id="59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948 0.09875 " pathEditMode="relative" ptsTypes="AA">
                                      <p:cBhvr>
                                        <p:cTn id="61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948 0.09875 " pathEditMode="relative" ptsTypes="AA">
                                      <p:cBhvr>
                                        <p:cTn id="63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739 0 " pathEditMode="relative" ptsTypes="AA">
                                      <p:cBhvr>
                                        <p:cTn id="6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739 0 " pathEditMode="relative" ptsTypes="AA">
                                      <p:cBhvr>
                                        <p:cTn id="6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739 0 " pathEditMode="relative" ptsTypes="AA">
                                      <p:cBhvr>
                                        <p:cTn id="69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2" grpId="0"/>
      <p:bldP spid="53" grpId="0"/>
      <p:bldP spid="69" grpId="0"/>
      <p:bldP spid="70" grpId="0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01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0305" y="638995"/>
            <a:ext cx="5986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Устный счёт</a:t>
            </a:r>
          </a:p>
          <a:p>
            <a:pPr lvl="0" algn="ctr"/>
            <a:r>
              <a:rPr lang="ru-RU" sz="2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Закончите цепочку вычислений</a:t>
            </a:r>
            <a:endParaRPr lang="ru-RU" sz="2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462" y="2907005"/>
            <a:ext cx="1831210" cy="8356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6462" y="3086504"/>
            <a:ext cx="1831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2019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933637" y="3330945"/>
            <a:ext cx="398083" cy="60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325553" y="2896136"/>
            <a:ext cx="844615" cy="8574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endCxn id="18" idx="2"/>
          </p:cNvCxnSpPr>
          <p:nvPr/>
        </p:nvCxnSpPr>
        <p:spPr>
          <a:xfrm>
            <a:off x="3170168" y="3316125"/>
            <a:ext cx="3716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541776" y="2874604"/>
            <a:ext cx="882362" cy="88304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455948" y="3337042"/>
            <a:ext cx="349506" cy="3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5-конечная звезда 19"/>
          <p:cNvSpPr/>
          <p:nvPr/>
        </p:nvSpPr>
        <p:spPr>
          <a:xfrm>
            <a:off x="4424138" y="2578406"/>
            <a:ext cx="1391461" cy="1253912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390849" y="3348114"/>
            <a:ext cx="4995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5935590" y="2888884"/>
            <a:ext cx="854935" cy="86876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803284" y="3314852"/>
            <a:ext cx="34494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омб 23"/>
          <p:cNvSpPr/>
          <p:nvPr/>
        </p:nvSpPr>
        <p:spPr>
          <a:xfrm>
            <a:off x="7177828" y="2813180"/>
            <a:ext cx="1966172" cy="1023339"/>
          </a:xfrm>
          <a:prstGeom prst="diamond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933637" y="2663130"/>
            <a:ext cx="768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+ 31</a:t>
            </a:r>
            <a:endParaRPr lang="ru-RU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2915536" y="2663130"/>
            <a:ext cx="880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- 1300</a:t>
            </a:r>
            <a:endParaRPr lang="ru-RU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227515" y="2663130"/>
            <a:ext cx="658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: 10</a:t>
            </a:r>
            <a:endParaRPr lang="ru-RU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6621886" y="2688829"/>
            <a:ext cx="774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- 305</a:t>
            </a: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2436964" y="3153987"/>
            <a:ext cx="621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2050</a:t>
            </a:r>
            <a:endParaRPr lang="ru-RU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26924" y="3136632"/>
            <a:ext cx="697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750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004709" y="3138804"/>
            <a:ext cx="798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2250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4842519" y="3028910"/>
            <a:ext cx="601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75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83214" y="3094016"/>
            <a:ext cx="1029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1945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90849" y="2687865"/>
            <a:ext cx="746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cs typeface="Microsoft New Tai Lue"/>
              </a:rPr>
              <a:t>· 30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/>
      <p:bldP spid="32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Работа в группах</a:t>
            </a: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3582" y="1678675"/>
            <a:ext cx="3391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Группа 3</a:t>
            </a:r>
            <a:endParaRPr lang="ru-RU" sz="2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925" y="2247563"/>
            <a:ext cx="27497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Monotype Corsiva" pitchFamily="66" charset="0"/>
              </a:rPr>
              <a:t>S = B + </a:t>
            </a:r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Г:2 – 1</a:t>
            </a:r>
          </a:p>
          <a:p>
            <a:endParaRPr lang="en-US" sz="2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В = 53;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Г= 28;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Monotype Corsiva" pitchFamily="66" charset="0"/>
              </a:rPr>
              <a:t>S = 53 + 28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:</a:t>
            </a:r>
            <a:r>
              <a:rPr lang="en-US" sz="2400" dirty="0" smtClean="0">
                <a:solidFill>
                  <a:schemeClr val="bg1"/>
                </a:solidFill>
                <a:latin typeface="Monotype Corsiva" pitchFamily="66" charset="0"/>
              </a:rPr>
              <a:t>2 – 1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;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Monotype Corsiva" pitchFamily="66" charset="0"/>
              </a:rPr>
              <a:t>S = 66.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Ответ : 66 см</a:t>
            </a:r>
            <a:r>
              <a:rPr lang="ru-RU" sz="2400" baseline="30000" dirty="0" smtClean="0">
                <a:solidFill>
                  <a:schemeClr val="bg1"/>
                </a:solidFill>
              </a:rPr>
              <a:t>2</a:t>
            </a:r>
            <a:endParaRPr lang="ru-RU" sz="2400" dirty="0" smtClean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54" y="1885244"/>
            <a:ext cx="5853947" cy="30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81235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2889" y="304802"/>
            <a:ext cx="43800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Формула Пика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2844" y="1061157"/>
            <a:ext cx="49671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Когда вершины многоугольника расположены в узлах квадратной сетки, можно воспользоваться формулой Пика:</a:t>
            </a:r>
          </a:p>
          <a:p>
            <a:r>
              <a:rPr lang="en-US" dirty="0" smtClean="0">
                <a:latin typeface="Monotype Corsiva" pitchFamily="66" charset="0"/>
              </a:rPr>
              <a:t>S</a:t>
            </a:r>
            <a:r>
              <a:rPr lang="ru-RU" dirty="0" smtClean="0">
                <a:latin typeface="Monotype Corsiva" pitchFamily="66" charset="0"/>
              </a:rPr>
              <a:t>= В + Г:2 -1 , где</a:t>
            </a:r>
          </a:p>
          <a:p>
            <a:r>
              <a:rPr lang="en-US" dirty="0" smtClean="0">
                <a:latin typeface="Monotype Corsiva" pitchFamily="66" charset="0"/>
              </a:rPr>
              <a:t>S</a:t>
            </a:r>
            <a:r>
              <a:rPr lang="ru-RU" dirty="0" smtClean="0">
                <a:latin typeface="Monotype Corsiva" pitchFamily="66" charset="0"/>
              </a:rPr>
              <a:t> – площадь многоугольника;</a:t>
            </a:r>
          </a:p>
          <a:p>
            <a:r>
              <a:rPr lang="ru-RU" dirty="0" smtClean="0">
                <a:latin typeface="Monotype Corsiva" pitchFamily="66" charset="0"/>
              </a:rPr>
              <a:t>В – количество узлов сетки, лежащих внутри многоугольника (красные точки);</a:t>
            </a:r>
          </a:p>
          <a:p>
            <a:r>
              <a:rPr lang="ru-RU" dirty="0" smtClean="0">
                <a:latin typeface="Monotype Corsiva" pitchFamily="66" charset="0"/>
              </a:rPr>
              <a:t>Г – количество узлов сетки, лежащих на границе многоугольника (зеленые точки).</a:t>
            </a:r>
          </a:p>
          <a:p>
            <a:endParaRPr lang="ru-RU" dirty="0"/>
          </a:p>
        </p:txBody>
      </p:sp>
      <p:pic>
        <p:nvPicPr>
          <p:cNvPr id="5" name="Рисунок 4" descr="https://upload.wikimedia.org/wikipedia/commons/f/f1/Pick-theorem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0945" y="796066"/>
            <a:ext cx="3205779" cy="303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eorgPick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888" y="3887644"/>
            <a:ext cx="1703424" cy="2424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646311" y="3826933"/>
            <a:ext cx="47864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Названа в честь Георга Пика, доказавшего её в 1899 году.</a:t>
            </a:r>
          </a:p>
          <a:p>
            <a:r>
              <a:rPr lang="ru-RU" b="1" dirty="0" smtClean="0">
                <a:latin typeface="Monotype Corsiva" pitchFamily="66" charset="0"/>
              </a:rPr>
              <a:t>Георг </a:t>
            </a:r>
            <a:r>
              <a:rPr lang="ru-RU" b="1" dirty="0" err="1" smtClean="0">
                <a:latin typeface="Monotype Corsiva" pitchFamily="66" charset="0"/>
              </a:rPr>
              <a:t>Алекса́ндр</a:t>
            </a:r>
            <a:r>
              <a:rPr lang="ru-RU" b="1" dirty="0" smtClean="0">
                <a:latin typeface="Monotype Corsiva" pitchFamily="66" charset="0"/>
              </a:rPr>
              <a:t> Пик</a:t>
            </a:r>
            <a:r>
              <a:rPr lang="ru-RU" dirty="0" smtClean="0">
                <a:latin typeface="Monotype Corsiva" pitchFamily="66" charset="0"/>
              </a:rPr>
              <a:t> ( 10 августа 1859 — 13 июля 1942) — австрийский математик, родился в еврейской семье. </a:t>
            </a:r>
          </a:p>
          <a:p>
            <a:r>
              <a:rPr lang="ru-RU" dirty="0" smtClean="0">
                <a:latin typeface="Monotype Corsiva" pitchFamily="66" charset="0"/>
              </a:rPr>
              <a:t>13 июля 1942 года Пик был депортирован в созданный нацистами в северной Чехии лагерь </a:t>
            </a:r>
            <a:r>
              <a:rPr lang="ru-RU" dirty="0" err="1" smtClean="0">
                <a:latin typeface="Monotype Corsiva" pitchFamily="66" charset="0"/>
              </a:rPr>
              <a:t>Терезиенштадт</a:t>
            </a:r>
            <a:r>
              <a:rPr lang="ru-RU" dirty="0" smtClean="0">
                <a:latin typeface="Monotype Corsiva" pitchFamily="66" charset="0"/>
              </a:rPr>
              <a:t>, где умер две недели спустя в возрасте 82 лет.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Самостоятельная работа</a:t>
            </a:r>
            <a:endParaRPr lang="ru-RU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1941" y="1732592"/>
            <a:ext cx="6414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Выберите уровень сложности</a:t>
            </a:r>
            <a:endParaRPr lang="ru-RU" sz="3200" u="sng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788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Самостоятельная работа</a:t>
            </a:r>
            <a:endParaRPr lang="ru-RU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6529" y="1409388"/>
          <a:ext cx="8248262" cy="4851453"/>
        </p:xfrm>
        <a:graphic>
          <a:graphicData uri="http://schemas.openxmlformats.org/drawingml/2006/table">
            <a:tbl>
              <a:tblPr/>
              <a:tblGrid>
                <a:gridCol w="2481944"/>
                <a:gridCol w="2883160"/>
                <a:gridCol w="2883158"/>
              </a:tblGrid>
              <a:tr h="48514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уровень (легкий)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№1. Найдите площадь заштрихованной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фигуры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№2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Найдите площадь фигуры, изображенной на клетчатой бумаге с размером клетки 1см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1см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уровень (средний)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№1. Найдите площадь заштрихованной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фигуры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Найдите площадь фигуры, изображенной на клетчатой бумаге с размером клетки 1см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1см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уровень(сложный)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№1. Найдите площадь фигуры, изображенной на клетчатой бумаге с размером клетки 1см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1см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Найдите площадь фигуры, изображенной на клетчатой бумаге с размером клетки 1см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1см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30" name="Рисунок 78" descr="Картинки по запросу &quot;найти площадь закрашенной фигуры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789" y="2220687"/>
            <a:ext cx="1978089" cy="1000241"/>
          </a:xfrm>
          <a:prstGeom prst="rect">
            <a:avLst/>
          </a:prstGeom>
          <a:noFill/>
        </p:spPr>
      </p:pic>
      <p:pic>
        <p:nvPicPr>
          <p:cNvPr id="1029" name="Рисунок 48" descr="Картинки по запросу &quot;фигуры на клетчатой бумаге&quot;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4628" y="4460032"/>
            <a:ext cx="1172712" cy="1641797"/>
          </a:xfrm>
          <a:prstGeom prst="rect">
            <a:avLst/>
          </a:prstGeom>
          <a:noFill/>
        </p:spPr>
      </p:pic>
      <p:pic>
        <p:nvPicPr>
          <p:cNvPr id="1028" name="Рисунок 81" descr="Картинки по запросу &quot;найти площадь закрашенной фигуры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89648" y="2276669"/>
            <a:ext cx="1782147" cy="975628"/>
          </a:xfrm>
          <a:prstGeom prst="rect">
            <a:avLst/>
          </a:prstGeom>
          <a:noFill/>
        </p:spPr>
      </p:pic>
      <p:pic>
        <p:nvPicPr>
          <p:cNvPr id="1027" name="Рисунок 33" descr="Картинки по запросу &quot;фигуры на клетчатой бумаге&quot;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8270" y="4334341"/>
            <a:ext cx="1539552" cy="1713023"/>
          </a:xfrm>
          <a:prstGeom prst="rect">
            <a:avLst/>
          </a:prstGeom>
          <a:noFill/>
        </p:spPr>
      </p:pic>
      <p:pic>
        <p:nvPicPr>
          <p:cNvPr id="1026" name="Рисунок 45" descr="Картинки по запросу &quot;фигуры на клетчатой бумаге&quot;&quot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74025" y="2369977"/>
            <a:ext cx="1069132" cy="957359"/>
          </a:xfrm>
          <a:prstGeom prst="rect">
            <a:avLst/>
          </a:prstGeom>
          <a:noFill/>
        </p:spPr>
      </p:pic>
      <p:pic>
        <p:nvPicPr>
          <p:cNvPr id="1025" name="Рисунок 10" descr="https://ege.sdamgia.ru/get_file?id=30969&amp;png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82139" y="4413381"/>
            <a:ext cx="1952625" cy="1571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26788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Проверка ответов</a:t>
            </a:r>
            <a:endParaRPr lang="ru-RU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8905" y="1184701"/>
            <a:ext cx="2668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 уровень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595604"/>
              </p:ext>
            </p:extLst>
          </p:nvPr>
        </p:nvGraphicFramePr>
        <p:xfrm>
          <a:off x="424469" y="1769476"/>
          <a:ext cx="3655845" cy="1280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18615"/>
                <a:gridCol w="1218615"/>
                <a:gridCol w="1218615"/>
              </a:tblGrid>
              <a:tr h="48474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№ задания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1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63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Ответ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22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15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189210" y="1172614"/>
            <a:ext cx="2668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2</a:t>
            </a:r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уровень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046782"/>
              </p:ext>
            </p:extLst>
          </p:nvPr>
        </p:nvGraphicFramePr>
        <p:xfrm>
          <a:off x="4699262" y="1769476"/>
          <a:ext cx="3655845" cy="1280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18615"/>
                <a:gridCol w="1218615"/>
                <a:gridCol w="1218615"/>
              </a:tblGrid>
              <a:tr h="48474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№ задания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1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63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Ответ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83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20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082504" y="3442754"/>
            <a:ext cx="2668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3 уровень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269823"/>
              </p:ext>
            </p:extLst>
          </p:nvPr>
        </p:nvGraphicFramePr>
        <p:xfrm>
          <a:off x="2588758" y="4074729"/>
          <a:ext cx="3655845" cy="1280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18615"/>
                <a:gridCol w="1218615"/>
                <a:gridCol w="1218615"/>
              </a:tblGrid>
              <a:tr h="48474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№ задания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1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63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Ответ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12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Monotype Corsiva" panose="03010101010201010101" pitchFamily="66" charset="0"/>
                        </a:rPr>
                        <a:t>24</a:t>
                      </a:r>
                      <a:endParaRPr lang="ru-RU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Стрелка вправо 1"/>
          <p:cNvSpPr/>
          <p:nvPr/>
        </p:nvSpPr>
        <p:spPr>
          <a:xfrm>
            <a:off x="7368988" y="5526741"/>
            <a:ext cx="1237130" cy="847165"/>
          </a:xfrm>
          <a:prstGeom prst="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380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90864" y="134471"/>
            <a:ext cx="4441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Курская</a:t>
            </a:r>
            <a:r>
              <a:rPr lang="ru-RU" sz="4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дуга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6823" y="820359"/>
            <a:ext cx="7691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Битва под Сталинградом считается началом переломного момента в истории Великой Отечественной войны. </a:t>
            </a:r>
          </a:p>
          <a:p>
            <a:r>
              <a:rPr lang="ru-RU" dirty="0" smtClean="0">
                <a:latin typeface="Monotype Corsiva" panose="03010101010201010101" pitchFamily="66" charset="0"/>
              </a:rPr>
              <a:t>Битва на Курской дуге становится продолжением победы русского оружия </a:t>
            </a:r>
            <a:r>
              <a:rPr lang="ru-RU" dirty="0">
                <a:latin typeface="Monotype Corsiva" panose="03010101010201010101" pitchFamily="66" charset="0"/>
              </a:rPr>
              <a:t>над врагом. 12 июля - памятная дата военной истории Отечества. В этот день в 1943 году под Прохоровкой произошло крупнейшее во Второй мировой войне танковое сражение между советской и германской армиями. </a:t>
            </a:r>
            <a:endParaRPr lang="ru-RU" dirty="0"/>
          </a:p>
        </p:txBody>
      </p:sp>
      <p:pic>
        <p:nvPicPr>
          <p:cNvPr id="7" name="Рисунок 6" descr="Пять фактов про танк-легенду Т-3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5610" y="3034911"/>
            <a:ext cx="5272777" cy="271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6854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0307" y="510988"/>
            <a:ext cx="4935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Задание 4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Т-34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0307" y="1957538"/>
            <a:ext cx="47871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Ёмкость бака для топлива – 450 л. Вооружение – пушка Л-11 76,2 мм, два пулемёта ДТ 7,62 мм. Боекомплект – 77 выстрелов и 3906 патронов. Габариты: длина – 5920 мм, ширина – 3000 мм, высота – 2410 мм.</a:t>
            </a:r>
          </a:p>
          <a:p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Лобовая броня – 45 мм, наклон — </a:t>
            </a:r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30 градусов, </a:t>
            </a:r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башня – 52 мм с наклоном </a:t>
            </a:r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60 градусов, </a:t>
            </a:r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борта и корма соответственно 45 мм и </a:t>
            </a:r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45 градусов, </a:t>
            </a:r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крыша и днище – 20 мм.</a:t>
            </a:r>
          </a:p>
          <a:p>
            <a:r>
              <a:rPr lang="ru-RU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Размеры листа бронированной стали 1500мм Х </a:t>
            </a:r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6000мм</a:t>
            </a:r>
            <a:endParaRPr lang="ru-RU" sz="20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http://ww2tanki.ru/images/tanki/sovetskie-tanki/tank-t-34/tank-t34-shena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98" y="510988"/>
            <a:ext cx="3079501" cy="409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2353" y="5260601"/>
            <a:ext cx="777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Сколько листов бронированной стали требовалось для днища одного танка Т-34?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353" y="5260601"/>
            <a:ext cx="790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Ответ: 2 листа</a:t>
            </a:r>
            <a:endParaRPr lang="ru-RU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85321" y="5124893"/>
            <a:ext cx="1201478" cy="782039"/>
          </a:xfrm>
          <a:prstGeom prst="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985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71889" y="134471"/>
            <a:ext cx="576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Ленинград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6823" y="979003"/>
            <a:ext cx="76917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За время Великой Отечественной войны пострадало от фашистских захватчиков много советских городов и деревень. Среди них был и Ленинград (Санкт-Петербург). Блокада города продолжалась 872 дня. Практически все пригородные зоны были разрушены фашистами.</a:t>
            </a:r>
            <a:endParaRPr lang="ru-RU" sz="2400" dirty="0"/>
          </a:p>
        </p:txBody>
      </p:sp>
      <p:pic>
        <p:nvPicPr>
          <p:cNvPr id="4098" name="Picture 2" descr="http://s2.fotokto.ru/photo/full/378/37878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95" y="3033339"/>
            <a:ext cx="5645610" cy="33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9921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71889" y="134471"/>
            <a:ext cx="576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Петергоф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6823" y="979003"/>
            <a:ext cx="7691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Петергоф – одна из крупнейших достопримечательностей Петербурга – находился прямо на линии фронта. Чтобы сохранить культурное наследие, руководством страны было принято решение вывезти ценности за пределы города.</a:t>
            </a:r>
            <a:endParaRPr lang="ru-RU" sz="2400" dirty="0"/>
          </a:p>
        </p:txBody>
      </p:sp>
      <p:pic>
        <p:nvPicPr>
          <p:cNvPr id="8" name="Рисунок 7" descr="http://dlyakota.ru/uploads/posts/2017-03/dlyakota.ru_istoriya_1941-1943-petergof-v-gody-okkupacii_3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2681" y="2629347"/>
            <a:ext cx="4001172" cy="265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cdn.fishki.net/upload/post/201603/29/1901086/1929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1" y="2643470"/>
            <a:ext cx="4015163" cy="264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336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3343" y="365229"/>
            <a:ext cx="5741894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Задание №5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3563" y="1106311"/>
            <a:ext cx="78832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Спасение статуй парка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Для сохранения 350 кг мраморной статуи, её заколачивали в ящик из деревянных щитов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1м </a:t>
            </a:r>
            <a:r>
              <a:rPr lang="ru-RU" sz="2800" dirty="0" smtClean="0">
                <a:solidFill>
                  <a:schemeClr val="bg1"/>
                </a:solidFill>
              </a:rPr>
              <a:t>х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1м. Сколько таких щитов потребуется для одного ящика?</a:t>
            </a:r>
            <a:endParaRPr lang="ru-RU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Параллелограмм 7"/>
          <p:cNvSpPr/>
          <p:nvPr/>
        </p:nvSpPr>
        <p:spPr>
          <a:xfrm>
            <a:off x="5915891" y="3685309"/>
            <a:ext cx="1302327" cy="637309"/>
          </a:xfrm>
          <a:prstGeom prst="parallelogram">
            <a:avLst>
              <a:gd name="adj" fmla="val 59783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915891" y="4322618"/>
            <a:ext cx="0" cy="139930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44146" y="4322618"/>
            <a:ext cx="0" cy="139930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03818" y="3685309"/>
            <a:ext cx="0" cy="1399309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218218" y="3685309"/>
            <a:ext cx="0" cy="139930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915891" y="5084618"/>
            <a:ext cx="387927" cy="63731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303818" y="5084618"/>
            <a:ext cx="914400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844146" y="5084618"/>
            <a:ext cx="374072" cy="63731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5915892" y="5721927"/>
            <a:ext cx="928254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109854" y="5721928"/>
            <a:ext cx="651164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 м</a:t>
            </a:r>
            <a:endParaRPr lang="ru-RU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31182" y="5216237"/>
            <a:ext cx="651164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 м</a:t>
            </a:r>
            <a:endParaRPr lang="ru-RU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8218" y="4197927"/>
            <a:ext cx="651164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2,5 м</a:t>
            </a:r>
            <a:endParaRPr lang="ru-RU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751928" y="5800299"/>
            <a:ext cx="941696" cy="668740"/>
          </a:xfrm>
          <a:prstGeom prst="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11219" y="4322618"/>
            <a:ext cx="268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Ответ: 12</a:t>
            </a:r>
          </a:p>
        </p:txBody>
      </p:sp>
    </p:spTree>
    <p:extLst>
      <p:ext uri="{BB962C8B-B14F-4D97-AF65-F5344CB8AC3E}">
        <p14:creationId xmlns:p14="http://schemas.microsoft.com/office/powerpoint/2010/main" val="14701095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Фотографи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949" y="1012071"/>
            <a:ext cx="39338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&quot;площадь победы липецк&quot;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219" y="984766"/>
            <a:ext cx="3981450" cy="265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3950" y="3613666"/>
            <a:ext cx="393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Площадь Героев г. Липецк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00219" y="3613666"/>
            <a:ext cx="393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Площадь Победы г. Липецк</a:t>
            </a:r>
            <a:endParaRPr lang="ru-RU" dirty="0"/>
          </a:p>
        </p:txBody>
      </p:sp>
      <p:pic>
        <p:nvPicPr>
          <p:cNvPr id="8" name="Рисунок 7" descr="Картинки по запросу &quot;Красная площадь&quot;&quot;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8142" y="4095369"/>
            <a:ext cx="53721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5950" y="6333744"/>
            <a:ext cx="5372100" cy="37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Красная Площадь г. Москва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36667" y="107576"/>
            <a:ext cx="8401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 какими математическим понятием связаны представленные достопримечательности?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442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2667" y="146756"/>
            <a:ext cx="5700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Итоги урока</a:t>
            </a:r>
            <a:endParaRPr lang="ru-RU" sz="32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8311" y="824089"/>
            <a:ext cx="69652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latin typeface="Monotype Corsiva" pitchFamily="66" charset="0"/>
              </a:rPr>
              <a:t>Площадь прямоугольника: </a:t>
            </a:r>
          </a:p>
          <a:p>
            <a:r>
              <a:rPr lang="ru-RU" sz="3200" dirty="0" smtClean="0">
                <a:latin typeface="Monotype Corsiva" pitchFamily="66" charset="0"/>
              </a:rPr>
              <a:t>2. Площадь квадрата: </a:t>
            </a:r>
          </a:p>
          <a:p>
            <a:r>
              <a:rPr lang="ru-RU" sz="3200" dirty="0" smtClean="0">
                <a:latin typeface="Monotype Corsiva" pitchFamily="66" charset="0"/>
              </a:rPr>
              <a:t>3. Площадь прямоугольного треугольника: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28700" y="870295"/>
            <a:ext cx="24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 = a </a:t>
            </a:r>
            <a:r>
              <a:rPr lang="en-US" sz="2400" dirty="0" smtClean="0">
                <a:sym typeface="Wingdings"/>
              </a:rPr>
              <a:t></a:t>
            </a:r>
            <a:r>
              <a:rPr lang="en-US" sz="2400" dirty="0" smtClean="0"/>
              <a:t> b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80933" y="1361631"/>
            <a:ext cx="24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 = a </a:t>
            </a:r>
            <a:r>
              <a:rPr lang="en-US" sz="2400" dirty="0" smtClean="0">
                <a:sym typeface="Wingdings"/>
              </a:rPr>
              <a:t></a:t>
            </a:r>
            <a:r>
              <a:rPr lang="en-US" sz="2400" dirty="0" smtClean="0"/>
              <a:t> a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262037" y="1865992"/>
            <a:ext cx="24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 = (a </a:t>
            </a:r>
            <a:r>
              <a:rPr lang="en-US" sz="2400" dirty="0" smtClean="0">
                <a:sym typeface="Wingdings"/>
              </a:rPr>
              <a:t></a:t>
            </a:r>
            <a:r>
              <a:rPr lang="en-US" sz="2400" dirty="0" smtClean="0"/>
              <a:t> b):2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98312" y="2327657"/>
            <a:ext cx="67806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Monotype Corsiva" pitchFamily="66" charset="0"/>
              </a:rPr>
              <a:t>4. Площадь фигуры равна сумме площадей фигур, из которых она состоит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5729" y="161365"/>
            <a:ext cx="6239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Оцените свою работу на уроке</a:t>
            </a:r>
            <a:endParaRPr lang="ru-RU" sz="4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6647" y="1704184"/>
            <a:ext cx="680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anose="03010101010201010101" pitchFamily="66" charset="0"/>
              </a:rPr>
              <a:t> У меня на уроке все получилось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690219" y="1355642"/>
            <a:ext cx="1286500" cy="1143000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690219" y="2965077"/>
            <a:ext cx="1286500" cy="1143000"/>
          </a:xfrm>
          <a:prstGeom prst="star5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0265" y="3105834"/>
            <a:ext cx="6804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anose="03010101010201010101" pitchFamily="66" charset="0"/>
              </a:rPr>
              <a:t>Были затруднения, но я с ними справился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690219" y="4704230"/>
            <a:ext cx="1286500" cy="1143000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56647" y="4675565"/>
            <a:ext cx="6804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anose="03010101010201010101" pitchFamily="66" charset="0"/>
              </a:rPr>
              <a:t>Мне необходимо еще поработать </a:t>
            </a:r>
          </a:p>
          <a:p>
            <a:r>
              <a:rPr lang="ru-RU" sz="3600" dirty="0" smtClean="0">
                <a:latin typeface="Monotype Corsiva" panose="03010101010201010101" pitchFamily="66" charset="0"/>
              </a:rPr>
              <a:t>над этой темой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014949" y="5759355"/>
            <a:ext cx="1610436" cy="9144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96264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488" y="743174"/>
            <a:ext cx="74858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 smtClean="0">
                <a:latin typeface="Monotype Corsiva" panose="03010101010201010101" pitchFamily="66" charset="0"/>
              </a:rPr>
              <a:t> </a:t>
            </a:r>
            <a:r>
              <a:rPr lang="ru-RU" sz="2000" i="1" dirty="0">
                <a:latin typeface="Monotype Corsiva" panose="03010101010201010101" pitchFamily="66" charset="0"/>
              </a:rPr>
              <a:t>Как воздух</a:t>
            </a:r>
            <a:r>
              <a:rPr lang="ru-RU" sz="2000" i="1" dirty="0" smtClean="0">
                <a:latin typeface="Monotype Corsiva" panose="03010101010201010101" pitchFamily="66" charset="0"/>
              </a:rPr>
              <a:t>,</a:t>
            </a:r>
            <a:r>
              <a:rPr lang="en-US" sz="2000" i="1" dirty="0" smtClean="0">
                <a:latin typeface="Monotype Corsiva" panose="03010101010201010101" pitchFamily="66" charset="0"/>
              </a:rPr>
              <a:t> </a:t>
            </a:r>
            <a:r>
              <a:rPr lang="ru-RU" sz="2000" i="1" dirty="0" smtClean="0">
                <a:latin typeface="Monotype Corsiva" panose="03010101010201010101" pitchFamily="66" charset="0"/>
              </a:rPr>
              <a:t>математика </a:t>
            </a:r>
            <a:r>
              <a:rPr lang="ru-RU" sz="2000" i="1" dirty="0">
                <a:latin typeface="Monotype Corsiva" panose="03010101010201010101" pitchFamily="66" charset="0"/>
              </a:rPr>
              <a:t>нужна,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Одной </a:t>
            </a:r>
            <a:r>
              <a:rPr lang="ru-RU" sz="2000" i="1" dirty="0" smtClean="0">
                <a:latin typeface="Monotype Corsiva" panose="03010101010201010101" pitchFamily="66" charset="0"/>
              </a:rPr>
              <a:t>отваги офицеру</a:t>
            </a:r>
            <a:r>
              <a:rPr lang="ru-RU" sz="2000" i="1" dirty="0">
                <a:latin typeface="Monotype Corsiva" panose="03010101010201010101" pitchFamily="66" charset="0"/>
              </a:rPr>
              <a:t>  мало.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Расчеты! Залп</a:t>
            </a:r>
            <a:r>
              <a:rPr lang="ru-RU" sz="2000" i="1" dirty="0" smtClean="0">
                <a:latin typeface="Monotype Corsiva" panose="03010101010201010101" pitchFamily="66" charset="0"/>
              </a:rPr>
              <a:t>! </a:t>
            </a:r>
            <a:r>
              <a:rPr lang="ru-RU" sz="2000" i="1" dirty="0">
                <a:latin typeface="Monotype Corsiva" panose="03010101010201010101" pitchFamily="66" charset="0"/>
              </a:rPr>
              <a:t>И цель поражена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</a:t>
            </a:r>
            <a:r>
              <a:rPr lang="ru-RU" sz="2000" i="1" dirty="0" smtClean="0">
                <a:latin typeface="Monotype Corsiva" panose="03010101010201010101" pitchFamily="66" charset="0"/>
              </a:rPr>
              <a:t>Могучими ударами металла</a:t>
            </a:r>
            <a:r>
              <a:rPr lang="ru-RU" sz="2000" i="1" dirty="0">
                <a:latin typeface="Monotype Corsiva" panose="03010101010201010101" pitchFamily="66" charset="0"/>
              </a:rPr>
              <a:t>.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И </a:t>
            </a:r>
            <a:r>
              <a:rPr lang="ru-RU" sz="2000" i="1" dirty="0" smtClean="0">
                <a:latin typeface="Monotype Corsiva" panose="03010101010201010101" pitchFamily="66" charset="0"/>
              </a:rPr>
              <a:t>воину припомнилось </a:t>
            </a:r>
            <a:r>
              <a:rPr lang="ru-RU" sz="2000" i="1" dirty="0">
                <a:latin typeface="Monotype Corsiva" panose="03010101010201010101" pitchFamily="66" charset="0"/>
              </a:rPr>
              <a:t>на миг,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Как </a:t>
            </a:r>
            <a:r>
              <a:rPr lang="ru-RU" sz="2000" i="1" dirty="0" smtClean="0">
                <a:latin typeface="Monotype Corsiva" panose="03010101010201010101" pitchFamily="66" charset="0"/>
              </a:rPr>
              <a:t>школьником мечтал </a:t>
            </a:r>
            <a:r>
              <a:rPr lang="ru-RU" sz="2000" i="1" dirty="0">
                <a:latin typeface="Monotype Corsiva" panose="03010101010201010101" pitchFamily="66" charset="0"/>
              </a:rPr>
              <a:t>в часы учения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О </a:t>
            </a:r>
            <a:r>
              <a:rPr lang="ru-RU" sz="2000" i="1" dirty="0" smtClean="0">
                <a:latin typeface="Monotype Corsiva" panose="03010101010201010101" pitchFamily="66" charset="0"/>
              </a:rPr>
              <a:t>подвиге, о </a:t>
            </a:r>
            <a:r>
              <a:rPr lang="ru-RU" sz="2000" i="1" dirty="0">
                <a:latin typeface="Monotype Corsiva" panose="03010101010201010101" pitchFamily="66" charset="0"/>
              </a:rPr>
              <a:t>шквалах огневых,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О </a:t>
            </a:r>
            <a:r>
              <a:rPr lang="ru-RU" sz="2000" i="1" dirty="0" smtClean="0">
                <a:latin typeface="Monotype Corsiva" panose="03010101010201010101" pitchFamily="66" charset="0"/>
              </a:rPr>
              <a:t>яростном порыве </a:t>
            </a:r>
            <a:r>
              <a:rPr lang="ru-RU" sz="2000" i="1" dirty="0">
                <a:latin typeface="Monotype Corsiva" panose="03010101010201010101" pitchFamily="66" charset="0"/>
              </a:rPr>
              <a:t>наступления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Но строг учитель </a:t>
            </a:r>
            <a:r>
              <a:rPr lang="ru-RU" sz="2000" i="1" dirty="0" smtClean="0">
                <a:latin typeface="Monotype Corsiva" panose="03010101010201010101" pitchFamily="66" charset="0"/>
              </a:rPr>
              <a:t>был, и каждый </a:t>
            </a:r>
            <a:r>
              <a:rPr lang="ru-RU" sz="2000" i="1" dirty="0">
                <a:latin typeface="Monotype Corsiva" panose="03010101010201010101" pitchFamily="66" charset="0"/>
              </a:rPr>
              <a:t>раз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Он обрывал </a:t>
            </a:r>
            <a:r>
              <a:rPr lang="ru-RU" sz="2000" i="1" dirty="0" smtClean="0">
                <a:latin typeface="Monotype Corsiva" panose="03010101010201010101" pitchFamily="66" charset="0"/>
              </a:rPr>
              <a:t>мальчишку резковато</a:t>
            </a:r>
            <a:r>
              <a:rPr lang="ru-RU" sz="2000" i="1" dirty="0">
                <a:latin typeface="Monotype Corsiva" panose="03010101010201010101" pitchFamily="66" charset="0"/>
              </a:rPr>
              <a:t>: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"Мечтать довольно</a:t>
            </a:r>
            <a:r>
              <a:rPr lang="ru-RU" sz="2000" i="1" dirty="0" smtClean="0">
                <a:latin typeface="Monotype Corsiva" panose="03010101010201010101" pitchFamily="66" charset="0"/>
              </a:rPr>
              <a:t>! </a:t>
            </a:r>
            <a:r>
              <a:rPr lang="ru-RU" sz="2000" i="1" dirty="0">
                <a:latin typeface="Monotype Corsiva" panose="03010101010201010101" pitchFamily="66" charset="0"/>
              </a:rPr>
              <a:t>Повтори рассказ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О свойствах </a:t>
            </a:r>
            <a:r>
              <a:rPr lang="ru-RU" sz="2000" i="1" dirty="0" smtClean="0">
                <a:latin typeface="Monotype Corsiva" panose="03010101010201010101" pitchFamily="66" charset="0"/>
              </a:rPr>
              <a:t>круга и </a:t>
            </a:r>
            <a:r>
              <a:rPr lang="ru-RU" sz="2000" i="1" dirty="0">
                <a:latin typeface="Monotype Corsiva" panose="03010101010201010101" pitchFamily="66" charset="0"/>
              </a:rPr>
              <a:t>углов квадрата!»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И </a:t>
            </a:r>
            <a:r>
              <a:rPr lang="ru-RU" sz="2000" i="1" dirty="0" smtClean="0">
                <a:latin typeface="Monotype Corsiva" panose="03010101010201010101" pitchFamily="66" charset="0"/>
              </a:rPr>
              <a:t>воином любовь сбережена                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 </a:t>
            </a:r>
            <a:r>
              <a:rPr lang="ru-RU" sz="2000" i="1" dirty="0" smtClean="0">
                <a:latin typeface="Monotype Corsiva" panose="03010101010201010101" pitchFamily="66" charset="0"/>
              </a:rPr>
              <a:t>         К учителю, далекому</a:t>
            </a:r>
            <a:r>
              <a:rPr lang="ru-RU" sz="2000" i="1" dirty="0">
                <a:latin typeface="Monotype Corsiva" panose="03010101010201010101" pitchFamily="66" charset="0"/>
              </a:rPr>
              <a:t>, </a:t>
            </a:r>
            <a:r>
              <a:rPr lang="ru-RU" sz="2000" i="1" dirty="0" smtClean="0">
                <a:latin typeface="Monotype Corsiva" panose="03010101010201010101" pitchFamily="66" charset="0"/>
              </a:rPr>
              <a:t>седому.</a:t>
            </a:r>
          </a:p>
          <a:p>
            <a:pPr algn="r"/>
            <a:r>
              <a:rPr lang="ru-RU" sz="2000" i="1" dirty="0" smtClean="0">
                <a:latin typeface="Monotype Corsiva" panose="03010101010201010101" pitchFamily="66" charset="0"/>
              </a:rPr>
              <a:t>          Как воздух. математика </a:t>
            </a:r>
            <a:r>
              <a:rPr lang="ru-RU" sz="2000" i="1" dirty="0">
                <a:latin typeface="Monotype Corsiva" panose="03010101010201010101" pitchFamily="66" charset="0"/>
              </a:rPr>
              <a:t>нужна,</a:t>
            </a:r>
          </a:p>
          <a:p>
            <a:pPr algn="r"/>
            <a:r>
              <a:rPr lang="ru-RU" sz="2000" i="1" dirty="0">
                <a:latin typeface="Monotype Corsiva" panose="03010101010201010101" pitchFamily="66" charset="0"/>
              </a:rPr>
              <a:t>          </a:t>
            </a:r>
            <a:r>
              <a:rPr lang="ru-RU" sz="2000" i="1" dirty="0" smtClean="0">
                <a:latin typeface="Monotype Corsiva" panose="03010101010201010101" pitchFamily="66" charset="0"/>
              </a:rPr>
              <a:t>Сегодня офицеру </a:t>
            </a:r>
            <a:r>
              <a:rPr lang="ru-RU" sz="2000" i="1" dirty="0">
                <a:latin typeface="Monotype Corsiva" panose="03010101010201010101" pitchFamily="66" charset="0"/>
              </a:rPr>
              <a:t>молодому</a:t>
            </a:r>
            <a:r>
              <a:rPr lang="ru-RU" sz="2000" i="1" dirty="0" smtClean="0">
                <a:latin typeface="Monotype Corsiva" panose="03010101010201010101" pitchFamily="66" charset="0"/>
              </a:rPr>
              <a:t>!</a:t>
            </a:r>
          </a:p>
          <a:p>
            <a:endParaRPr lang="ru-RU" sz="2000" i="1" dirty="0">
              <a:latin typeface="Monotype Corsiva" panose="03010101010201010101" pitchFamily="66" charset="0"/>
            </a:endParaRPr>
          </a:p>
          <a:p>
            <a:pPr algn="r"/>
            <a:r>
              <a:rPr lang="ru-RU" sz="2000" i="1" dirty="0"/>
              <a:t>М. </a:t>
            </a:r>
            <a:r>
              <a:rPr lang="ru-RU" sz="2000" i="1" dirty="0" err="1"/>
              <a:t>Борзаковский</a:t>
            </a:r>
            <a:endParaRPr lang="ru-RU" sz="2000" i="1" dirty="0"/>
          </a:p>
          <a:p>
            <a:pPr algn="r"/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259106" y="201706"/>
            <a:ext cx="4558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  Баллада о </a:t>
            </a:r>
            <a:r>
              <a:rPr lang="ru-RU" b="1" dirty="0" smtClean="0"/>
              <a:t>математике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9034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081" y="844342"/>
            <a:ext cx="8256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Классная работа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Тема урока: «Площади фигур»</a:t>
            </a:r>
            <a:endParaRPr lang="ru-RU" sz="4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780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4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6036" y="450376"/>
            <a:ext cx="773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Установите соответствие:</a:t>
            </a:r>
            <a:endParaRPr lang="ru-RU" sz="4000" u="sng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866" y="1355642"/>
            <a:ext cx="41898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Прямоугольник </a:t>
            </a:r>
          </a:p>
          <a:p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Квадрат</a:t>
            </a:r>
          </a:p>
          <a:p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Треугольник</a:t>
            </a:r>
          </a:p>
          <a:p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Трапеция</a:t>
            </a:r>
          </a:p>
          <a:p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Прямоугольный треугольник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469038" y="1355642"/>
            <a:ext cx="832513" cy="623283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69038" y="2388358"/>
            <a:ext cx="771099" cy="72333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6469038" y="3429000"/>
            <a:ext cx="1064526" cy="610737"/>
          </a:xfrm>
          <a:prstGeom prst="rt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12089" y="5568287"/>
            <a:ext cx="1378424" cy="600501"/>
          </a:xfrm>
          <a:prstGeom prst="trapezoid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12089" y="4462818"/>
            <a:ext cx="1378424" cy="68238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589361" y="1667283"/>
            <a:ext cx="2511188" cy="3136729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483893" y="2647666"/>
            <a:ext cx="3828196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275463" y="1667283"/>
            <a:ext cx="3036626" cy="1963021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5904" y="4572000"/>
            <a:ext cx="3537045" cy="129653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466531" y="3734368"/>
            <a:ext cx="2786418" cy="2286569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44609" y="1543769"/>
            <a:ext cx="146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03744" y="254700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52901" y="363030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54587" y="461934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85288" y="56838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0941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395536" y="1628800"/>
            <a:ext cx="2268252" cy="1524652"/>
            <a:chOff x="395536" y="1628800"/>
            <a:chExt cx="2268252" cy="15246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19572" y="1628800"/>
              <a:ext cx="1944216" cy="115212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36" y="2004809"/>
              <a:ext cx="3240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Segoe Print" panose="02000600000000000000" pitchFamily="2" charset="0"/>
                </a:rPr>
                <a:t>b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29662" y="2753342"/>
              <a:ext cx="3240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Segoe Print" panose="02000600000000000000" pitchFamily="2" charset="0"/>
                </a:rPr>
                <a:t>a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9572" y="3284984"/>
            <a:ext cx="1610562" cy="1224136"/>
            <a:chOff x="719572" y="3284984"/>
            <a:chExt cx="1610562" cy="122413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719572" y="3284984"/>
              <a:ext cx="1260140" cy="122413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06098" y="3696997"/>
              <a:ext cx="3240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Segoe Print" panose="02000600000000000000" pitchFamily="2" charset="0"/>
                </a:rPr>
                <a:t>a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52120" y="178258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S = a 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Microsoft New Tai Lue"/>
                <a:cs typeface="Microsoft New Tai Lue"/>
              </a:rPr>
              <a:t>·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  <a:sym typeface="Symbol"/>
              </a:rPr>
              <a:t> b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120" y="348155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S = a 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Microsoft New Tai Lue"/>
                <a:cs typeface="Microsoft New Tai Lue"/>
                <a:sym typeface="Symbol"/>
              </a:rPr>
              <a:t>·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  <a:sym typeface="Symbol"/>
              </a:rPr>
              <a:t> a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6016" y="5013176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S = (a 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Microsoft New Tai Lue"/>
                <a:cs typeface="Microsoft New Tai Lue"/>
                <a:sym typeface="Symbol"/>
              </a:rPr>
              <a:t>·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  <a:sym typeface="Symbol"/>
              </a:rPr>
              <a:t> b):2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6147" y="2411596"/>
            <a:ext cx="282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Segoe Print" panose="02000600000000000000" pitchFamily="2" charset="0"/>
              </a:rPr>
              <a:t>ПРЯМОУГОЛЬНИК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0834" y="4150136"/>
            <a:ext cx="15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Segoe Print" panose="02000600000000000000" pitchFamily="2" charset="0"/>
              </a:rPr>
              <a:t>КВАДРАТ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rPr>
              <a:t>Площади каких фигур вы можете найти?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02225" y="5842138"/>
            <a:ext cx="282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Segoe Print" panose="02000600000000000000" pitchFamily="2" charset="0"/>
              </a:rPr>
              <a:t>ПРЯМОУГОЛЬНЫЙ ТРЕУГОЛЬНИК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23528" y="5013176"/>
            <a:ext cx="2340260" cy="1552238"/>
            <a:chOff x="323528" y="5013176"/>
            <a:chExt cx="2340260" cy="1552238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19572" y="5013176"/>
              <a:ext cx="1944216" cy="1152128"/>
              <a:chOff x="719572" y="5013176"/>
              <a:chExt cx="1944216" cy="1152128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719572" y="5013176"/>
                <a:ext cx="1944216" cy="115212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ый треугольник 9"/>
              <p:cNvSpPr/>
              <p:nvPr/>
            </p:nvSpPr>
            <p:spPr>
              <a:xfrm>
                <a:off x="719572" y="5013176"/>
                <a:ext cx="1944216" cy="1152128"/>
              </a:xfrm>
              <a:prstGeom prst="rtTriangl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437353" y="6165304"/>
              <a:ext cx="3240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Segoe Print" panose="02000600000000000000" pitchFamily="2" charset="0"/>
                </a:rPr>
                <a:t>a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3528" y="5445224"/>
              <a:ext cx="3240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Segoe Print" panose="02000600000000000000" pitchFamily="2" charset="0"/>
                </a:rPr>
                <a:t>b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Segoe Print" panose="020006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90962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063" y="4667534"/>
            <a:ext cx="8993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ln w="1016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Красная площадь</a:t>
            </a:r>
            <a:endParaRPr lang="ru-RU" sz="8000" dirty="0">
              <a:ln w="10160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1227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96"/>
            <a:ext cx="935759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7731" y="230109"/>
            <a:ext cx="6496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Красная площадь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 descr="https://histrf.ru/uploads/media/default/0001/62/5f063e43d0f77712070168463f4ea13809e94788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850" y="1182480"/>
            <a:ext cx="3866605" cy="22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55092" y="3442647"/>
            <a:ext cx="77246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Красная </a:t>
            </a:r>
            <a:r>
              <a:rPr lang="ru-RU" sz="2800" dirty="0">
                <a:latin typeface="Monotype Corsiva" pitchFamily="66" charset="0"/>
              </a:rPr>
              <a:t>площадь. Сердце столицы и главная площадь страны</a:t>
            </a:r>
            <a:r>
              <a:rPr lang="ru-RU" sz="2800" dirty="0" smtClean="0"/>
              <a:t>.</a:t>
            </a:r>
            <a:r>
              <a:rPr lang="ru-RU" sz="2800" dirty="0"/>
              <a:t> </a:t>
            </a:r>
            <a:r>
              <a:rPr lang="ru-RU" sz="2800" dirty="0">
                <a:latin typeface="Monotype Corsiva" pitchFamily="66" charset="0"/>
              </a:rPr>
              <a:t>Именно здесь 7 ноября 1941 года  состоялся парад в честь Октябрьской революции, после которого   войска советской армии уходили на фронт защищать Родину.</a:t>
            </a:r>
          </a:p>
          <a:p>
            <a:endParaRPr lang="ru-RU" dirty="0"/>
          </a:p>
        </p:txBody>
      </p:sp>
      <p:pic>
        <p:nvPicPr>
          <p:cNvPr id="8" name="Рисунок 7" descr="https://www.bagira.guru/images/joomgallery/originals/starie_foto_5/velikaya_otechestvennaya_voiyna_42/foto_parad_1941_goda_v_moskve_interesnie_fakti_20191102_174785598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1455" y="1170288"/>
            <a:ext cx="3807387" cy="22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49355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9" y="766570"/>
            <a:ext cx="2637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Текст слайда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8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55" y="532263"/>
            <a:ext cx="8557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Задание №1</a:t>
            </a:r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94" y="1070872"/>
            <a:ext cx="82218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	Размеры 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Красной площади в её исторических границах составляют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4,6 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га . Границы эти таковы : по длине от Лобного места на уровне Спасских ворот до Никольских ворот, - около287 метров, а по ширине от Кремлёвской стены до здания Верхних Торговых Рядов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    ( </a:t>
            </a:r>
            <a:r>
              <a:rPr lang="ru-RU" sz="28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ГУМа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) , -160 метров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.</a:t>
            </a:r>
            <a:endParaRPr lang="ru-RU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59505" y="4347233"/>
            <a:ext cx="2998695" cy="171237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112691" y="3884363"/>
            <a:ext cx="1692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287 </a:t>
            </a:r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</a:t>
            </a:r>
            <a:endParaRPr lang="ru-RU" sz="2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56346" y="4162567"/>
            <a:ext cx="131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97688" y="4972586"/>
            <a:ext cx="1692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160</a:t>
            </a:r>
            <a:r>
              <a:rPr lang="en-US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</a:t>
            </a:r>
            <a:endParaRPr lang="ru-RU" sz="2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2794" y="4332581"/>
            <a:ext cx="412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Вычислите ее площадь</a:t>
            </a:r>
            <a:endParaRPr lang="ru-RU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7581" y="5434251"/>
            <a:ext cx="285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Ответ: 45 920 м²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9123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2798</TotalTime>
  <Words>995</Words>
  <Application>Microsoft Office PowerPoint</Application>
  <PresentationFormat>Экран (4:3)</PresentationFormat>
  <Paragraphs>259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Площади каких фигур вы можете найти?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Komp1</cp:lastModifiedBy>
  <cp:revision>255</cp:revision>
  <dcterms:created xsi:type="dcterms:W3CDTF">2013-11-19T05:52:05Z</dcterms:created>
  <dcterms:modified xsi:type="dcterms:W3CDTF">2020-03-23T10:51:36Z</dcterms:modified>
</cp:coreProperties>
</file>