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62" r:id="rId4"/>
    <p:sldId id="259" r:id="rId5"/>
    <p:sldId id="261" r:id="rId6"/>
    <p:sldId id="260" r:id="rId7"/>
    <p:sldId id="269" r:id="rId8"/>
    <p:sldId id="270" r:id="rId9"/>
    <p:sldId id="271" r:id="rId10"/>
    <p:sldId id="272" r:id="rId11"/>
    <p:sldId id="267" r:id="rId12"/>
    <p:sldId id="268" r:id="rId13"/>
    <p:sldId id="275" r:id="rId14"/>
    <p:sldId id="276" r:id="rId15"/>
    <p:sldId id="264" r:id="rId16"/>
    <p:sldId id="266" r:id="rId17"/>
    <p:sldId id="265" r:id="rId18"/>
    <p:sldId id="273" r:id="rId19"/>
    <p:sldId id="274" r:id="rId20"/>
    <p:sldId id="277" r:id="rId21"/>
    <p:sldId id="263" r:id="rId22"/>
    <p:sldId id="27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07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924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598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979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076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959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90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201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330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17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41124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42988" y="404815"/>
            <a:ext cx="7058025" cy="1296987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noProof="0"/>
              <a:t>Click to edit Master title style</a:t>
            </a:r>
            <a:endParaRPr lang="ru-RU" noProof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42988" y="1773238"/>
            <a:ext cx="7058025" cy="503237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 marL="0" indent="0" algn="ctr">
              <a:buFontTx/>
              <a:buNone/>
              <a:defRPr>
                <a:latin typeface="Futura LT Book" pitchFamily="2" charset="0"/>
                <a:ea typeface="굴림" charset="-127"/>
              </a:defRPr>
            </a:lvl1pPr>
          </a:lstStyle>
          <a:p>
            <a:pPr lvl="0"/>
            <a:r>
              <a:rPr lang="en-US" noProof="0"/>
              <a:t>Click to edit Master subtitle style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7372560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724478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813856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4" y="1484313"/>
            <a:ext cx="4027487" cy="4824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4313"/>
            <a:ext cx="4027488" cy="4824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273819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0975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48099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77684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815688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02969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899846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4639" y="188913"/>
            <a:ext cx="2051050" cy="61198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8314" y="188913"/>
            <a:ext cx="6003925" cy="611981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519415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6884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2600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8040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4639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70064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7851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37088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8455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0933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2251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3C77-B2C0-407F-9D2A-A6D9903BDE8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51CB-8461-480D-8CA0-57AED06A6B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123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73C77-B2C0-407F-9D2A-A6D9903BDE80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D51CB-8461-480D-8CA0-57AED06A6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3015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4" y="188913"/>
            <a:ext cx="8207375" cy="12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4" y="1484313"/>
            <a:ext cx="8207375" cy="482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942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Futura LT Book" pitchFamily="2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Futura LT Book" pitchFamily="2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Futura LT Book" pitchFamily="2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Futura LT Book" pitchFamily="2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Futura LT Book" pitchFamily="2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Futura LT Book" pitchFamily="2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Futura LT Book" pitchFamily="2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Futura LT Book" pitchFamily="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73C77-B2C0-407F-9D2A-A6D9903BDE8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D51CB-8461-480D-8CA0-57AED06A6B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428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772816"/>
            <a:ext cx="8784976" cy="1470025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Презентация к уроку </a:t>
            </a:r>
            <a:b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по учебному предмету «Английский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язык»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3 классе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на тему «Умные животные» </a:t>
            </a:r>
            <a:b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4869160"/>
            <a:ext cx="6400800" cy="1752600"/>
          </a:xfrm>
        </p:spPr>
        <p:txBody>
          <a:bodyPr>
            <a:normAutofit/>
          </a:bodyPr>
          <a:lstStyle/>
          <a:p>
            <a:pPr algn="r"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Выполнила: учитель английского языка</a:t>
            </a:r>
          </a:p>
          <a:p>
            <a:pPr algn="r"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Соколова Наталья Валерьевна</a:t>
            </a:r>
          </a:p>
          <a:p>
            <a:pPr algn="r"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МБОУ «СОШ № 20» п. Усолье-7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37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9600" y="188640"/>
            <a:ext cx="7772400" cy="1470025"/>
          </a:xfrm>
        </p:spPr>
        <p:txBody>
          <a:bodyPr>
            <a:normAutofit/>
          </a:bodyPr>
          <a:lstStyle/>
          <a:p>
            <a:r>
              <a:rPr lang="en-US" sz="72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Clever animals</a:t>
            </a:r>
            <a:endParaRPr lang="ru-RU" sz="7200" b="1" dirty="0">
              <a:solidFill>
                <a:srgbClr val="7030A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640" y="1484784"/>
            <a:ext cx="5410125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184438"/>
            <a:ext cx="1775460" cy="1524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741" y="483083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80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Let’s train our tongues!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63088" y="3933056"/>
            <a:ext cx="60486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Arial Rounded MT Bold" panose="020F0704030504030204" pitchFamily="34" charset="0"/>
              </a:rPr>
              <a:t>A big pink sheep </a:t>
            </a:r>
          </a:p>
          <a:p>
            <a:pPr algn="ctr"/>
            <a:r>
              <a:rPr lang="en-US" sz="3600" dirty="0" smtClean="0">
                <a:latin typeface="Arial Rounded MT Bold" panose="020F0704030504030204" pitchFamily="34" charset="0"/>
              </a:rPr>
              <a:t>bit a little funny chick</a:t>
            </a:r>
          </a:p>
          <a:p>
            <a:pPr algn="ctr"/>
            <a:r>
              <a:rPr lang="en-US" sz="3600" dirty="0" smtClean="0">
                <a:latin typeface="Arial Rounded MT Bold" panose="020F0704030504030204" pitchFamily="34" charset="0"/>
              </a:rPr>
              <a:t>But the little funny chick </a:t>
            </a:r>
          </a:p>
          <a:p>
            <a:pPr algn="ctr"/>
            <a:r>
              <a:rPr lang="en-US" sz="3600" dirty="0" smtClean="0">
                <a:latin typeface="Arial Rounded MT Bold" panose="020F0704030504030204" pitchFamily="34" charset="0"/>
              </a:rPr>
              <a:t>bit the big pink sheep</a:t>
            </a:r>
            <a:r>
              <a:rPr lang="en-US" sz="2000" dirty="0" smtClean="0">
                <a:latin typeface="Arial Rounded MT Bold" panose="020F0704030504030204" pitchFamily="34" charset="0"/>
              </a:rPr>
              <a:t>.</a:t>
            </a:r>
            <a:endParaRPr lang="ru-RU" sz="2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1604" y="1252126"/>
            <a:ext cx="3251640" cy="2507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976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357692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Распредели животных по группам</a:t>
            </a:r>
            <a:endParaRPr lang="ru-RU" sz="2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271280" y="2636912"/>
            <a:ext cx="2376264" cy="122413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Farm 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animals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228184" y="1412776"/>
            <a:ext cx="2376264" cy="122413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Domestic animals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47664" y="4653136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cats</a:t>
            </a:r>
            <a:endParaRPr lang="ru-RU" dirty="0"/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6844" flipH="1">
            <a:off x="7591830" y="5098762"/>
            <a:ext cx="1305157" cy="163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38" y="5201500"/>
            <a:ext cx="1419307" cy="1479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Овал 9"/>
          <p:cNvSpPr/>
          <p:nvPr/>
        </p:nvSpPr>
        <p:spPr>
          <a:xfrm>
            <a:off x="359532" y="1412776"/>
            <a:ext cx="2376264" cy="122413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Wild 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animals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27784" y="6093296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cows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3851920" y="5445224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sheep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796136" y="4797152"/>
            <a:ext cx="17208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parrots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436096" y="6093296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chimps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07504" y="386104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 Rounded MT Bold" panose="020F0704030504030204" pitchFamily="34" charset="0"/>
              </a:rPr>
              <a:t>hamsters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7092280" y="409188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dolphins</a:t>
            </a:r>
            <a:endParaRPr lang="ru-RU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5796135" y="3501008"/>
            <a:ext cx="1480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horses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3491880" y="4091880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tigers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1907704" y="3356992"/>
            <a:ext cx="1363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dogs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4631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54722 -0.2902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61" y="-1451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 -0.00393 L 0.69687 -0.07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35" y="-377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 L 0.07136 -0.1430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9" y="-715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-0.73646 -0.2291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823" y="-1145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22222E-6 L -0.33854 -0.1347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27" y="-673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L -0.575 -0.3340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750" y="-1671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-0.20677 0.1002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47" y="50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63 -0.01435 L 0.00382 -0.1155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506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14167 -0.1087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-544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6 L 0.52396 0.182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98" y="9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77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Parts of animal’s body</a:t>
            </a:r>
            <a:endParaRPr lang="ru-RU" sz="3600" b="1" dirty="0">
              <a:solidFill>
                <a:srgbClr val="7030A0"/>
              </a:solidFill>
            </a:endParaRPr>
          </a:p>
        </p:txBody>
      </p:sp>
      <p:pic>
        <p:nvPicPr>
          <p:cNvPr id="4" name="Picture 2" descr="C:\Users\Эксперт\Desktop\изображение_viber_2022-10-16_22-49-41-56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836712"/>
            <a:ext cx="3271509" cy="55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87325" y="407707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rial Rounded MT Bold" panose="020F0704030504030204" pitchFamily="34" charset="0"/>
              </a:rPr>
              <a:t>a</a:t>
            </a:r>
            <a:r>
              <a:rPr lang="en-US" sz="2400" dirty="0" smtClean="0">
                <a:latin typeface="Arial Rounded MT Bold" panose="020F0704030504030204" pitchFamily="34" charset="0"/>
              </a:rPr>
              <a:t> tail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012160" y="5949280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 Rounded MT Bold" panose="020F0704030504030204" pitchFamily="34" charset="0"/>
              </a:rPr>
              <a:t>legs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148064" y="1202591"/>
            <a:ext cx="13272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 Rounded MT Bold" panose="020F0704030504030204" pitchFamily="34" charset="0"/>
              </a:rPr>
              <a:t>ears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619672" y="1628800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 Rounded MT Bold" panose="020F0704030504030204" pitchFamily="34" charset="0"/>
              </a:rPr>
              <a:t>eyes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331640" y="242088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rial Rounded MT Bold" panose="020F0704030504030204" pitchFamily="34" charset="0"/>
              </a:rPr>
              <a:t>a</a:t>
            </a:r>
            <a:r>
              <a:rPr lang="en-US" sz="2400" dirty="0" smtClean="0">
                <a:latin typeface="Arial Rounded MT Bold" panose="020F0704030504030204" pitchFamily="34" charset="0"/>
              </a:rPr>
              <a:t> nose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827584" y="306896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rial Rounded MT Bold" panose="020F0704030504030204" pitchFamily="34" charset="0"/>
              </a:rPr>
              <a:t>a</a:t>
            </a:r>
            <a:r>
              <a:rPr lang="en-US" sz="2400" dirty="0" smtClean="0">
                <a:latin typeface="Arial Rounded MT Bold" panose="020F0704030504030204" pitchFamily="34" charset="0"/>
              </a:rPr>
              <a:t> mouth</a:t>
            </a:r>
            <a:endParaRPr lang="ru-RU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1835696" y="3730744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rial Rounded MT Bold" panose="020F0704030504030204" pitchFamily="34" charset="0"/>
              </a:rPr>
              <a:t>a</a:t>
            </a:r>
            <a:r>
              <a:rPr lang="en-US" sz="2400" dirty="0" smtClean="0">
                <a:latin typeface="Arial Rounded MT Bold" panose="020F0704030504030204" pitchFamily="34" charset="0"/>
              </a:rPr>
              <a:t> neck</a:t>
            </a:r>
            <a:endParaRPr lang="ru-RU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1979712" y="501317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rial Rounded MT Bold" panose="020F0704030504030204" pitchFamily="34" charset="0"/>
              </a:rPr>
              <a:t>a</a:t>
            </a:r>
            <a:r>
              <a:rPr lang="en-US" sz="2400" dirty="0" smtClean="0">
                <a:latin typeface="Arial Rounded MT Bold" panose="020F0704030504030204" pitchFamily="34" charset="0"/>
              </a:rPr>
              <a:t> body</a:t>
            </a:r>
            <a:endParaRPr lang="ru-RU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5055177" y="209046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rial Rounded MT Bold" panose="020F0704030504030204" pitchFamily="34" charset="0"/>
              </a:rPr>
              <a:t>a</a:t>
            </a:r>
            <a:r>
              <a:rPr lang="en-US" sz="2400" dirty="0" smtClean="0">
                <a:latin typeface="Arial Rounded MT Bold" panose="020F0704030504030204" pitchFamily="34" charset="0"/>
              </a:rPr>
              <a:t> head</a:t>
            </a:r>
            <a:endParaRPr lang="ru-RU" sz="2400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2591780" y="1859633"/>
            <a:ext cx="1044116" cy="34523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3203848" y="3961576"/>
            <a:ext cx="648072" cy="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2455592" y="2668728"/>
            <a:ext cx="1108296" cy="2138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2060104" y="3140968"/>
            <a:ext cx="1575792" cy="21704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4551570" y="1556792"/>
            <a:ext cx="956534" cy="30284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12" idx="3"/>
          </p:cNvCxnSpPr>
          <p:nvPr/>
        </p:nvCxnSpPr>
        <p:spPr>
          <a:xfrm flipV="1">
            <a:off x="3203848" y="5013178"/>
            <a:ext cx="1347722" cy="23083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 flipV="1">
            <a:off x="4211960" y="2204864"/>
            <a:ext cx="1296144" cy="11643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H="1">
            <a:off x="5508106" y="4307904"/>
            <a:ext cx="864094" cy="23083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stCxn id="6" idx="1"/>
          </p:cNvCxnSpPr>
          <p:nvPr/>
        </p:nvCxnSpPr>
        <p:spPr>
          <a:xfrm flipH="1">
            <a:off x="5292081" y="6180113"/>
            <a:ext cx="720079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6593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Remember</a:t>
            </a:r>
            <a:r>
              <a:rPr lang="en-US" sz="36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!</a:t>
            </a:r>
            <a:endParaRPr lang="ru-RU" sz="3600" b="1" dirty="0">
              <a:solidFill>
                <a:srgbClr val="7030A0"/>
              </a:solidFill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EC4A7BD6-F410-4D4A-B1C4-6E2E5156A7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4762" y="2015262"/>
            <a:ext cx="3574818" cy="2896966"/>
          </a:xfrm>
          <a:prstGeom prst="rect">
            <a:avLst/>
          </a:prstGeom>
          <a:effectLst>
            <a:softEdge rad="3302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D3ABCFE-4DE1-4569-943E-A37D67F25D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9093" y="2276872"/>
            <a:ext cx="2983791" cy="2736304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6" name="TextBox 5"/>
          <p:cNvSpPr txBox="1"/>
          <p:nvPr/>
        </p:nvSpPr>
        <p:spPr>
          <a:xfrm>
            <a:off x="683568" y="5013176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Arial Rounded MT Bold" panose="020F0704030504030204" pitchFamily="34" charset="0"/>
              </a:rPr>
              <a:t>a</a:t>
            </a:r>
            <a:r>
              <a:rPr lang="en-US" sz="3600" b="1" dirty="0" smtClean="0">
                <a:latin typeface="Arial Rounded MT Bold" panose="020F0704030504030204" pitchFamily="34" charset="0"/>
              </a:rPr>
              <a:t> small nose</a:t>
            </a:r>
            <a:endParaRPr lang="ru-RU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657357" y="1630541"/>
            <a:ext cx="3007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Arial Rounded MT Bold" panose="020F0704030504030204" pitchFamily="34" charset="0"/>
              </a:rPr>
              <a:t>s</a:t>
            </a:r>
            <a:r>
              <a:rPr lang="en-US" sz="3600" b="1" dirty="0" smtClean="0">
                <a:latin typeface="Arial Rounded MT Bold" panose="020F0704030504030204" pitchFamily="34" charset="0"/>
              </a:rPr>
              <a:t>mall eyes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85561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F173562D-BA21-431E-9C4D-2FD0950761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32040" y="1803039"/>
            <a:ext cx="3929316" cy="2922105"/>
          </a:xfrm>
          <a:prstGeom prst="rect">
            <a:avLst/>
          </a:prstGeom>
          <a:effectLst>
            <a:softEdge rad="241300"/>
          </a:effectLst>
        </p:spPr>
      </p:pic>
      <p:sp>
        <p:nvSpPr>
          <p:cNvPr id="5" name="TextBox 4"/>
          <p:cNvSpPr txBox="1"/>
          <p:nvPr/>
        </p:nvSpPr>
        <p:spPr>
          <a:xfrm>
            <a:off x="5364088" y="1124744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Arial Rounded MT Bold" panose="020F0704030504030204" pitchFamily="34" charset="0"/>
              </a:rPr>
              <a:t>b</a:t>
            </a:r>
            <a:r>
              <a:rPr lang="en-US" sz="3600" b="1" dirty="0" smtClean="0">
                <a:latin typeface="Arial Rounded MT Bold" panose="020F0704030504030204" pitchFamily="34" charset="0"/>
              </a:rPr>
              <a:t>ig ears</a:t>
            </a:r>
            <a:endParaRPr lang="ru-RU" sz="3600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B474AB6-931A-4B62-AFD8-85F906292D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692800"/>
            <a:ext cx="3840427" cy="2880320"/>
          </a:xfrm>
          <a:prstGeom prst="rect">
            <a:avLst/>
          </a:prstGeom>
          <a:effectLst>
            <a:softEdge rad="228600"/>
          </a:effectLst>
        </p:spPr>
      </p:pic>
      <p:sp>
        <p:nvSpPr>
          <p:cNvPr id="7" name="TextBox 6"/>
          <p:cNvSpPr txBox="1"/>
          <p:nvPr/>
        </p:nvSpPr>
        <p:spPr>
          <a:xfrm>
            <a:off x="683568" y="4573120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Arial Rounded MT Bold" panose="020F0704030504030204" pitchFamily="34" charset="0"/>
              </a:rPr>
              <a:t>a</a:t>
            </a:r>
            <a:r>
              <a:rPr lang="en-US" sz="3600" b="1" dirty="0" smtClean="0">
                <a:latin typeface="Arial Rounded MT Bold" panose="020F0704030504030204" pitchFamily="34" charset="0"/>
              </a:rPr>
              <a:t> short tail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05342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77B7AEA2-ADB3-491B-8523-D3DBE93861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31046" y="1951965"/>
            <a:ext cx="3322468" cy="3633267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5" name="TextBox 4"/>
          <p:cNvSpPr txBox="1"/>
          <p:nvPr/>
        </p:nvSpPr>
        <p:spPr>
          <a:xfrm>
            <a:off x="6012160" y="1305634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Arial Rounded MT Bold" panose="020F0704030504030204" pitchFamily="34" charset="0"/>
              </a:rPr>
              <a:t>t</a:t>
            </a:r>
            <a:r>
              <a:rPr lang="en-US" sz="3600" b="1" dirty="0" smtClean="0">
                <a:latin typeface="Arial Rounded MT Bold" panose="020F0704030504030204" pitchFamily="34" charset="0"/>
              </a:rPr>
              <a:t>hin legs</a:t>
            </a:r>
            <a:endParaRPr lang="ru-RU" sz="3600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D3ABCFE-4DE1-4569-943E-A37D67F25D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1951965"/>
            <a:ext cx="3888432" cy="3565911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7" name="TextBox 6"/>
          <p:cNvSpPr txBox="1"/>
          <p:nvPr/>
        </p:nvSpPr>
        <p:spPr>
          <a:xfrm>
            <a:off x="1223628" y="5589239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Arial Rounded MT Bold" panose="020F0704030504030204" pitchFamily="34" charset="0"/>
              </a:rPr>
              <a:t>a</a:t>
            </a:r>
            <a:r>
              <a:rPr lang="en-US" sz="3600" b="1" dirty="0" smtClean="0">
                <a:latin typeface="Arial Rounded MT Bold" panose="020F0704030504030204" pitchFamily="34" charset="0"/>
              </a:rPr>
              <a:t> fat body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40279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What do animals look like?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27784" y="1556792"/>
            <a:ext cx="56886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It </a:t>
            </a:r>
            <a:r>
              <a:rPr lang="en-US" sz="2800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is</a:t>
            </a:r>
            <a:r>
              <a:rPr lang="ru-RU" sz="2800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2800" dirty="0" smtClean="0">
                <a:latin typeface="Arial Rounded MT Bold" panose="020F0704030504030204" pitchFamily="34" charset="0"/>
              </a:rPr>
              <a:t>a giraffe.</a:t>
            </a:r>
            <a:endParaRPr lang="ru-RU" sz="2800" dirty="0" smtClean="0">
              <a:latin typeface="Arial Rounded MT Bold" panose="020F0704030504030204" pitchFamily="34" charset="0"/>
            </a:endParaRPr>
          </a:p>
          <a:p>
            <a:pPr algn="just"/>
            <a:r>
              <a:rPr lang="en-US" sz="2800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It is </a:t>
            </a:r>
            <a:r>
              <a:rPr lang="en-US" sz="2800" dirty="0" smtClean="0">
                <a:latin typeface="Arial Rounded MT Bold" panose="020F0704030504030204" pitchFamily="34" charset="0"/>
              </a:rPr>
              <a:t>big and tall. </a:t>
            </a:r>
          </a:p>
          <a:p>
            <a:pPr algn="just"/>
            <a:r>
              <a:rPr lang="en-US" sz="2800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It is </a:t>
            </a:r>
            <a:r>
              <a:rPr lang="en-US" sz="2800" dirty="0" smtClean="0">
                <a:latin typeface="Arial Rounded MT Bold" panose="020F0704030504030204" pitchFamily="34" charset="0"/>
              </a:rPr>
              <a:t>brown and orange. </a:t>
            </a:r>
          </a:p>
          <a:p>
            <a:pPr algn="just"/>
            <a:r>
              <a:rPr lang="en-US" sz="2800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It has got </a:t>
            </a:r>
            <a:r>
              <a:rPr lang="en-US" sz="2800" dirty="0" smtClean="0">
                <a:latin typeface="Arial Rounded MT Bold" panose="020F0704030504030204" pitchFamily="34" charset="0"/>
              </a:rPr>
              <a:t>a long neck, four legs and small eyes.</a:t>
            </a:r>
          </a:p>
        </p:txBody>
      </p:sp>
      <p:pic>
        <p:nvPicPr>
          <p:cNvPr id="3074" name="Picture 2" descr="C:\Users\Эксперт\Desktop\изображение_viber_2022-10-16_22-49-41-56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8010"/>
            <a:ext cx="2096990" cy="3587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44208" y="4040222"/>
            <a:ext cx="2515263" cy="2817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99592" y="4187227"/>
            <a:ext cx="4968552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It </a:t>
            </a:r>
            <a:r>
              <a:rPr lang="en-US" sz="2800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is </a:t>
            </a:r>
            <a:r>
              <a:rPr lang="en-US" sz="2800" dirty="0" smtClean="0">
                <a:latin typeface="Arial Rounded MT Bold" panose="020F0704030504030204" pitchFamily="34" charset="0"/>
              </a:rPr>
              <a:t>a fox.</a:t>
            </a:r>
            <a:endParaRPr lang="en-US" sz="2800" dirty="0" smtClean="0">
              <a:solidFill>
                <a:srgbClr val="00B050"/>
              </a:solidFill>
              <a:latin typeface="Arial Rounded MT Bold" panose="020F0704030504030204" pitchFamily="34" charset="0"/>
            </a:endParaRPr>
          </a:p>
          <a:p>
            <a:pPr algn="just"/>
            <a:r>
              <a:rPr lang="en-US" sz="2800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It </a:t>
            </a:r>
            <a:r>
              <a:rPr lang="en-U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is </a:t>
            </a:r>
            <a:r>
              <a:rPr lang="en-US" sz="2800" dirty="0" smtClean="0">
                <a:latin typeface="Arial Rounded MT Bold" panose="020F0704030504030204" pitchFamily="34" charset="0"/>
              </a:rPr>
              <a:t>small </a:t>
            </a:r>
            <a:r>
              <a:rPr lang="en-US" sz="2800" dirty="0">
                <a:latin typeface="Arial Rounded MT Bold" panose="020F0704030504030204" pitchFamily="34" charset="0"/>
              </a:rPr>
              <a:t>and </a:t>
            </a:r>
            <a:r>
              <a:rPr lang="en-US" sz="2800" dirty="0" smtClean="0">
                <a:latin typeface="Arial Rounded MT Bold" panose="020F0704030504030204" pitchFamily="34" charset="0"/>
              </a:rPr>
              <a:t>fluffy. </a:t>
            </a:r>
            <a:endParaRPr lang="en-US" sz="2800" dirty="0">
              <a:latin typeface="Arial Rounded MT Bold" panose="020F0704030504030204" pitchFamily="34" charset="0"/>
            </a:endParaRPr>
          </a:p>
          <a:p>
            <a:pPr algn="just"/>
            <a:r>
              <a:rPr lang="en-U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It is </a:t>
            </a:r>
            <a:r>
              <a:rPr lang="en-US" sz="2800" dirty="0" smtClean="0">
                <a:latin typeface="Arial Rounded MT Bold" panose="020F0704030504030204" pitchFamily="34" charset="0"/>
              </a:rPr>
              <a:t>orange</a:t>
            </a:r>
            <a:r>
              <a:rPr lang="en-US" sz="2800" dirty="0">
                <a:latin typeface="Arial Rounded MT Bold" panose="020F0704030504030204" pitchFamily="34" charset="0"/>
              </a:rPr>
              <a:t>. </a:t>
            </a:r>
          </a:p>
          <a:p>
            <a:pPr algn="just"/>
            <a:r>
              <a:rPr lang="en-U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It has got </a:t>
            </a:r>
            <a:r>
              <a:rPr lang="en-US" sz="2800" dirty="0">
                <a:latin typeface="Arial Rounded MT Bold" panose="020F0704030504030204" pitchFamily="34" charset="0"/>
              </a:rPr>
              <a:t>a long </a:t>
            </a:r>
            <a:r>
              <a:rPr lang="en-US" sz="2800" dirty="0" smtClean="0">
                <a:latin typeface="Arial Rounded MT Bold" panose="020F0704030504030204" pitchFamily="34" charset="0"/>
              </a:rPr>
              <a:t>tail, </a:t>
            </a:r>
            <a:r>
              <a:rPr lang="en-US" sz="2800" dirty="0" smtClean="0">
                <a:latin typeface="Arial Rounded MT Bold" panose="020F0704030504030204" pitchFamily="34" charset="0"/>
              </a:rPr>
              <a:t>four thin </a:t>
            </a:r>
            <a:r>
              <a:rPr lang="en-US" sz="2800" dirty="0">
                <a:latin typeface="Arial Rounded MT Bold" panose="020F0704030504030204" pitchFamily="34" charset="0"/>
              </a:rPr>
              <a:t>legs and small </a:t>
            </a:r>
            <a:r>
              <a:rPr lang="en-US" sz="2800" dirty="0" smtClean="0">
                <a:latin typeface="Arial Rounded MT Bold" panose="020F0704030504030204" pitchFamily="34" charset="0"/>
              </a:rPr>
              <a:t>ears.</a:t>
            </a:r>
            <a:endParaRPr lang="en-US" sz="2800" dirty="0">
              <a:latin typeface="Arial Rounded MT Bold" panose="020F070403050403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6462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59136" y="260648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Describe the animal!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92080" y="2388366"/>
            <a:ext cx="3528392" cy="2585323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endParaRPr lang="ru-RU" sz="1400" dirty="0" smtClean="0">
              <a:solidFill>
                <a:srgbClr val="00B050"/>
              </a:solidFill>
              <a:latin typeface="Arial Rounded MT Bold" panose="020F0704030504030204" pitchFamily="34" charset="0"/>
            </a:endParaRPr>
          </a:p>
          <a:p>
            <a:pPr algn="just"/>
            <a:r>
              <a:rPr lang="en-US" sz="3200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It </a:t>
            </a:r>
            <a:r>
              <a:rPr lang="en-US" sz="32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is</a:t>
            </a:r>
            <a:r>
              <a:rPr lang="ru-RU" sz="32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200" dirty="0" smtClean="0">
                <a:latin typeface="Arial Rounded MT Bold" panose="020F0704030504030204" pitchFamily="34" charset="0"/>
              </a:rPr>
              <a:t>…</a:t>
            </a:r>
            <a:endParaRPr lang="ru-RU" sz="3200" dirty="0">
              <a:latin typeface="Arial Rounded MT Bold" panose="020F0704030504030204" pitchFamily="34" charset="0"/>
            </a:endParaRPr>
          </a:p>
          <a:p>
            <a:pPr algn="just"/>
            <a:r>
              <a:rPr lang="en-US" sz="32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It is </a:t>
            </a:r>
            <a:r>
              <a:rPr lang="en-US" sz="3200" dirty="0" smtClean="0">
                <a:latin typeface="Arial Rounded MT Bold" panose="020F0704030504030204" pitchFamily="34" charset="0"/>
              </a:rPr>
              <a:t>…</a:t>
            </a:r>
            <a:endParaRPr lang="en-US" sz="3200" dirty="0">
              <a:latin typeface="Arial Rounded MT Bold" panose="020F0704030504030204" pitchFamily="34" charset="0"/>
            </a:endParaRPr>
          </a:p>
          <a:p>
            <a:pPr algn="just"/>
            <a:r>
              <a:rPr lang="en-US" sz="32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It is </a:t>
            </a:r>
            <a:r>
              <a:rPr lang="en-US" sz="3200" dirty="0" smtClean="0">
                <a:latin typeface="Arial Rounded MT Bold" panose="020F0704030504030204" pitchFamily="34" charset="0"/>
              </a:rPr>
              <a:t>…</a:t>
            </a:r>
            <a:endParaRPr lang="en-US" sz="3200" dirty="0">
              <a:latin typeface="Arial Rounded MT Bold" panose="020F0704030504030204" pitchFamily="34" charset="0"/>
            </a:endParaRPr>
          </a:p>
          <a:p>
            <a:pPr algn="just"/>
            <a:r>
              <a:rPr lang="en-US" sz="32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It has got </a:t>
            </a:r>
            <a:r>
              <a:rPr lang="en-US" sz="3200" dirty="0" smtClean="0">
                <a:latin typeface="Arial Rounded MT Bold" panose="020F0704030504030204" pitchFamily="34" charset="0"/>
              </a:rPr>
              <a:t>…</a:t>
            </a:r>
            <a:endParaRPr lang="en-US" sz="3200" dirty="0">
              <a:latin typeface="Arial Rounded MT Bold" panose="020F0704030504030204" pitchFamily="34" charset="0"/>
            </a:endParaRPr>
          </a:p>
          <a:p>
            <a:endParaRPr lang="ru-RU" sz="1400" dirty="0"/>
          </a:p>
        </p:txBody>
      </p:sp>
      <p:pic>
        <p:nvPicPr>
          <p:cNvPr id="1026" name="Picture 2" descr="C:\Users\Эксперт\Desktop\для презентации\изображение_viber_2022-10-18_16-22-37-62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832"/>
            <a:ext cx="2091556" cy="230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Эксперт\Desktop\для презентации\elephan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468">
            <a:off x="429856" y="4244083"/>
            <a:ext cx="3745607" cy="311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Эксперт\Desktop\для презентации\rabbi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659" y="692696"/>
            <a:ext cx="1368152" cy="205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419" y="2642329"/>
            <a:ext cx="2077395" cy="2077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180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:\Users\Эксперт\Desktop\для презентации\tiger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2914">
            <a:off x="137974" y="758781"/>
            <a:ext cx="2448800" cy="2392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158120" y="1196752"/>
            <a:ext cx="59046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Tigers</a:t>
            </a:r>
            <a:r>
              <a:rPr lang="en-US" sz="2800" b="1" dirty="0" smtClean="0">
                <a:latin typeface="Arial Rounded MT Bold" panose="020F0704030504030204" pitchFamily="34" charset="0"/>
              </a:rPr>
              <a:t> have got </a:t>
            </a:r>
            <a:r>
              <a:rPr lang="en-US" sz="28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short</a:t>
            </a:r>
            <a:r>
              <a:rPr lang="en-US" sz="2800" b="1" dirty="0" smtClean="0">
                <a:latin typeface="Arial Rounded MT Bold" panose="020F0704030504030204" pitchFamily="34" charset="0"/>
              </a:rPr>
              <a:t> tails.</a:t>
            </a:r>
          </a:p>
          <a:p>
            <a:r>
              <a:rPr lang="en-US" sz="2800" b="1" dirty="0" smtClean="0">
                <a:latin typeface="Arial Rounded MT Bold" panose="020F0704030504030204" pitchFamily="34" charset="0"/>
              </a:rPr>
              <a:t>No! </a:t>
            </a:r>
            <a:r>
              <a:rPr lang="en-US" sz="2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Tigers</a:t>
            </a:r>
            <a:r>
              <a:rPr lang="en-US" sz="2800" b="1" dirty="0" smtClean="0">
                <a:latin typeface="Arial Rounded MT Bold" panose="020F0704030504030204" pitchFamily="34" charset="0"/>
              </a:rPr>
              <a:t> haven’t got </a:t>
            </a:r>
            <a:r>
              <a:rPr lang="en-US" sz="28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short</a:t>
            </a:r>
            <a:r>
              <a:rPr lang="en-US" sz="2800" b="1" dirty="0" smtClean="0">
                <a:latin typeface="Arial Rounded MT Bold" panose="020F0704030504030204" pitchFamily="34" charset="0"/>
              </a:rPr>
              <a:t> tails. </a:t>
            </a:r>
          </a:p>
          <a:p>
            <a:r>
              <a:rPr lang="en-US" sz="2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They</a:t>
            </a:r>
            <a:r>
              <a:rPr lang="en-US" sz="2800" b="1" dirty="0" smtClean="0">
                <a:latin typeface="Arial Rounded MT Bold" panose="020F0704030504030204" pitchFamily="34" charset="0"/>
              </a:rPr>
              <a:t>’ve got </a:t>
            </a:r>
            <a:r>
              <a:rPr lang="en-US" sz="2800" b="1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long</a:t>
            </a:r>
            <a:r>
              <a:rPr lang="en-US" sz="2800" b="1" dirty="0" smtClean="0">
                <a:latin typeface="Arial Rounded MT Bold" panose="020F0704030504030204" pitchFamily="34" charset="0"/>
              </a:rPr>
              <a:t> tails.</a:t>
            </a:r>
            <a:endParaRPr lang="ru-RU" sz="2800" b="1" dirty="0"/>
          </a:p>
        </p:txBody>
      </p:sp>
      <p:pic>
        <p:nvPicPr>
          <p:cNvPr id="8" name="Picture 5" descr="C:\Users\Эксперт\Desktop\для презентации\elephan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468">
            <a:off x="-546845" y="3668020"/>
            <a:ext cx="3745607" cy="311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848376" y="4221088"/>
            <a:ext cx="60486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Elephants</a:t>
            </a:r>
            <a:r>
              <a:rPr lang="en-US" sz="2800" b="1" dirty="0" smtClean="0">
                <a:latin typeface="Arial Rounded MT Bold" panose="020F0704030504030204" pitchFamily="34" charset="0"/>
              </a:rPr>
              <a:t> have got </a:t>
            </a:r>
            <a:r>
              <a:rPr lang="en-US" sz="28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thin</a:t>
            </a:r>
            <a:r>
              <a:rPr lang="en-US" sz="2800" b="1" dirty="0" smtClean="0">
                <a:latin typeface="Arial Rounded MT Bold" panose="020F0704030504030204" pitchFamily="34" charset="0"/>
              </a:rPr>
              <a:t> legs.</a:t>
            </a:r>
          </a:p>
          <a:p>
            <a:pPr algn="just"/>
            <a:r>
              <a:rPr lang="en-US" sz="2800" b="1" dirty="0" smtClean="0">
                <a:latin typeface="Arial Rounded MT Bold" panose="020F0704030504030204" pitchFamily="34" charset="0"/>
              </a:rPr>
              <a:t>No! </a:t>
            </a:r>
            <a:r>
              <a:rPr lang="en-US" sz="2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Elephants</a:t>
            </a:r>
            <a:r>
              <a:rPr lang="en-US" sz="2800" b="1" dirty="0" smtClean="0">
                <a:latin typeface="Arial Rounded MT Bold" panose="020F0704030504030204" pitchFamily="34" charset="0"/>
              </a:rPr>
              <a:t> …</a:t>
            </a:r>
          </a:p>
          <a:p>
            <a:pPr algn="just"/>
            <a:r>
              <a:rPr lang="en-US" sz="2800" b="1" dirty="0" smtClean="0">
                <a:latin typeface="Arial Rounded MT Bold" panose="020F0704030504030204" pitchFamily="34" charset="0"/>
              </a:rPr>
              <a:t>…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42868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32240" y="4221088"/>
            <a:ext cx="2160240" cy="2092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https://catherineasquithgallery.com/uploads/posts/2021-03/1614569078_97-p-multyashnie-kartinki-na-belom-fone-11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4664"/>
            <a:ext cx="4824536" cy="271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1097741"/>
            <a:ext cx="61926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Kangaroos</a:t>
            </a:r>
            <a:r>
              <a:rPr lang="en-US" sz="2800" b="1" dirty="0" smtClean="0">
                <a:latin typeface="Arial Rounded MT Bold" panose="020F0704030504030204" pitchFamily="34" charset="0"/>
              </a:rPr>
              <a:t> have got </a:t>
            </a:r>
            <a:r>
              <a:rPr lang="en-US" sz="28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short</a:t>
            </a:r>
            <a:r>
              <a:rPr lang="en-US" sz="2800" b="1" dirty="0" smtClean="0">
                <a:latin typeface="Arial Rounded MT Bold" panose="020F0704030504030204" pitchFamily="34" charset="0"/>
              </a:rPr>
              <a:t> tails.</a:t>
            </a:r>
          </a:p>
          <a:p>
            <a:pPr algn="just"/>
            <a:r>
              <a:rPr lang="en-US" sz="2800" b="1" dirty="0" smtClean="0">
                <a:latin typeface="Arial Rounded MT Bold" panose="020F0704030504030204" pitchFamily="34" charset="0"/>
              </a:rPr>
              <a:t>No! ….</a:t>
            </a:r>
          </a:p>
          <a:p>
            <a:pPr algn="just"/>
            <a:r>
              <a:rPr lang="en-US" sz="2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They</a:t>
            </a:r>
            <a:r>
              <a:rPr lang="en-US" sz="2800" b="1" dirty="0" smtClean="0">
                <a:latin typeface="Arial Rounded MT Bold" panose="020F0704030504030204" pitchFamily="34" charset="0"/>
              </a:rPr>
              <a:t>’ve got ….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4581128"/>
            <a:ext cx="61926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Monkeys</a:t>
            </a:r>
            <a:r>
              <a:rPr lang="en-US" sz="2800" b="1" dirty="0" smtClean="0">
                <a:latin typeface="Arial Rounded MT Bold" panose="020F0704030504030204" pitchFamily="34" charset="0"/>
              </a:rPr>
              <a:t> have got </a:t>
            </a:r>
            <a:r>
              <a:rPr lang="en-US" sz="28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big</a:t>
            </a:r>
            <a:r>
              <a:rPr lang="en-US" sz="2800" b="1" dirty="0" smtClean="0">
                <a:latin typeface="Arial Rounded MT Bold" panose="020F0704030504030204" pitchFamily="34" charset="0"/>
              </a:rPr>
              <a:t> ears.</a:t>
            </a:r>
          </a:p>
          <a:p>
            <a:pPr algn="just"/>
            <a:r>
              <a:rPr lang="en-US" sz="2800" b="1" dirty="0" smtClean="0">
                <a:latin typeface="Arial Rounded MT Bold" panose="020F0704030504030204" pitchFamily="34" charset="0"/>
              </a:rPr>
              <a:t>No! ….</a:t>
            </a:r>
          </a:p>
          <a:p>
            <a:pPr algn="just"/>
            <a:r>
              <a:rPr lang="en-US" sz="2800" b="1" dirty="0" smtClean="0">
                <a:latin typeface="Arial Rounded MT Bold" panose="020F0704030504030204" pitchFamily="34" charset="0"/>
              </a:rPr>
              <a:t>…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09102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What can animals do?</a:t>
            </a:r>
            <a:endParaRPr lang="ru-RU" sz="3600" b="1" dirty="0">
              <a:solidFill>
                <a:srgbClr val="7030A0"/>
              </a:solidFill>
            </a:endParaRPr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2808312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95936" y="2276872"/>
            <a:ext cx="38164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Can</a:t>
            </a:r>
            <a:r>
              <a:rPr lang="en-US" sz="2800" b="1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2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a dog</a:t>
            </a:r>
            <a:r>
              <a:rPr lang="en-US" sz="2800" b="1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 run?</a:t>
            </a:r>
          </a:p>
          <a:p>
            <a:r>
              <a:rPr lang="en-US" sz="2800" b="1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Can</a:t>
            </a:r>
            <a:r>
              <a:rPr lang="en-US" sz="2800" b="1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2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a dog</a:t>
            </a:r>
            <a:r>
              <a:rPr lang="en-US" sz="2800" b="1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 jump?</a:t>
            </a:r>
          </a:p>
          <a:p>
            <a:r>
              <a:rPr lang="en-US" sz="2800" b="1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Can</a:t>
            </a:r>
            <a:r>
              <a:rPr lang="en-US" sz="2800" b="1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2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a dog</a:t>
            </a:r>
            <a:r>
              <a:rPr lang="en-US" sz="2800" b="1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 fly?</a:t>
            </a:r>
            <a:endParaRPr lang="ru-RU" sz="2800" b="1" dirty="0">
              <a:solidFill>
                <a:srgbClr val="00B0F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11760" y="5173165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 Rounded MT Bold" panose="020F0704030504030204" pitchFamily="34" charset="0"/>
              </a:rPr>
              <a:t>Yes, </a:t>
            </a:r>
            <a:r>
              <a:rPr lang="en-US" sz="2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it</a:t>
            </a:r>
            <a:r>
              <a:rPr lang="en-US" sz="2800" b="1" dirty="0" smtClean="0">
                <a:latin typeface="Arial Rounded MT Bold" panose="020F0704030504030204" pitchFamily="34" charset="0"/>
              </a:rPr>
              <a:t> </a:t>
            </a:r>
            <a:r>
              <a:rPr lang="en-US" sz="2800" b="1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can</a:t>
            </a:r>
            <a:r>
              <a:rPr lang="en-US" sz="2800" b="1" dirty="0" smtClean="0">
                <a:latin typeface="Arial Rounded MT Bold" panose="020F0704030504030204" pitchFamily="34" charset="0"/>
              </a:rPr>
              <a:t>.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822996" y="5173165"/>
            <a:ext cx="2603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 Rounded MT Bold" panose="020F0704030504030204" pitchFamily="34" charset="0"/>
              </a:rPr>
              <a:t>No, </a:t>
            </a:r>
            <a:r>
              <a:rPr lang="en-US" sz="2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it</a:t>
            </a:r>
            <a:r>
              <a:rPr lang="en-US" sz="2800" b="1" dirty="0" smtClean="0">
                <a:latin typeface="Arial Rounded MT Bold" panose="020F0704030504030204" pitchFamily="34" charset="0"/>
              </a:rPr>
              <a:t> </a:t>
            </a:r>
            <a:r>
              <a:rPr lang="en-US" sz="2800" b="1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can</a:t>
            </a:r>
            <a:r>
              <a:rPr lang="en-US" sz="2800" b="1" dirty="0" smtClean="0">
                <a:latin typeface="Arial Rounded MT Bold" panose="020F0704030504030204" pitchFamily="34" charset="0"/>
              </a:rPr>
              <a:t>’t.</a:t>
            </a:r>
            <a:endParaRPr lang="ru-RU" sz="2800" b="1" dirty="0"/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5822996" y="3681314"/>
            <a:ext cx="1368152" cy="15113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661865"/>
            <a:ext cx="1670374" cy="1530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5964104"/>
            <a:ext cx="777686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A dog </a:t>
            </a:r>
            <a:r>
              <a:rPr lang="en-US" sz="2800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can</a:t>
            </a:r>
            <a:r>
              <a:rPr lang="en-US" sz="2800" dirty="0" smtClean="0">
                <a:latin typeface="Arial Rounded MT Bold" panose="020F0704030504030204" pitchFamily="34" charset="0"/>
              </a:rPr>
              <a:t> </a:t>
            </a:r>
            <a:r>
              <a:rPr lang="en-US" sz="2800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run</a:t>
            </a:r>
            <a:r>
              <a:rPr lang="en-US" sz="2800" dirty="0" smtClean="0">
                <a:latin typeface="Arial Rounded MT Bold" panose="020F0704030504030204" pitchFamily="34" charset="0"/>
              </a:rPr>
              <a:t> and </a:t>
            </a:r>
            <a:r>
              <a:rPr lang="en-US" sz="2800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jump</a:t>
            </a:r>
            <a:r>
              <a:rPr lang="en-US" sz="2800" dirty="0" smtClean="0">
                <a:latin typeface="Arial Rounded MT Bold" panose="020F0704030504030204" pitchFamily="34" charset="0"/>
              </a:rPr>
              <a:t>, but </a:t>
            </a:r>
            <a:r>
              <a:rPr lang="en-US" sz="28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it</a:t>
            </a:r>
            <a:r>
              <a:rPr lang="en-US" sz="2800" dirty="0" smtClean="0">
                <a:latin typeface="Arial Rounded MT Bold" panose="020F0704030504030204" pitchFamily="34" charset="0"/>
              </a:rPr>
              <a:t> </a:t>
            </a:r>
            <a:r>
              <a:rPr lang="en-US" sz="2800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can</a:t>
            </a:r>
            <a:r>
              <a:rPr lang="en-US" sz="2800" dirty="0" smtClean="0">
                <a:latin typeface="Arial Rounded MT Bold" panose="020F0704030504030204" pitchFamily="34" charset="0"/>
              </a:rPr>
              <a:t>’t </a:t>
            </a:r>
            <a:r>
              <a:rPr lang="en-US" sz="2800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fly</a:t>
            </a:r>
            <a:r>
              <a:rPr lang="en-US" sz="2800" dirty="0" smtClean="0">
                <a:latin typeface="Arial Rounded MT Bold" panose="020F0704030504030204" pitchFamily="34" charset="0"/>
              </a:rPr>
              <a:t>.</a:t>
            </a:r>
            <a:endParaRPr lang="ru-RU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6963918" y="1331476"/>
            <a:ext cx="216024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 Rounded MT Bold" panose="020F0704030504030204" pitchFamily="34" charset="0"/>
              </a:rPr>
              <a:t>c</a:t>
            </a:r>
            <a:r>
              <a:rPr lang="en-US" dirty="0" smtClean="0">
                <a:latin typeface="Arial Rounded MT Bold" panose="020F0704030504030204" pitchFamily="34" charset="0"/>
              </a:rPr>
              <a:t>an’t = can not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5543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Эксперт\Desktop\для презентации\bear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3290580"/>
            <a:ext cx="2972215" cy="3534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1" y="3861048"/>
            <a:ext cx="2840773" cy="2964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2708920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rial Rounded MT Bold" panose="020F0704030504030204" pitchFamily="34" charset="0"/>
              </a:rPr>
              <a:t>What </a:t>
            </a:r>
            <a:r>
              <a:rPr lang="en-US" sz="2400" b="1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can</a:t>
            </a:r>
            <a:r>
              <a:rPr lang="en-US" sz="2400" b="1" dirty="0" smtClean="0">
                <a:latin typeface="Arial Rounded MT Bold" panose="020F0704030504030204" pitchFamily="34" charset="0"/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a bear </a:t>
            </a:r>
            <a:r>
              <a:rPr lang="en-US" sz="2400" b="1" dirty="0" smtClean="0">
                <a:latin typeface="Arial Rounded MT Bold" panose="020F0704030504030204" pitchFamily="34" charset="0"/>
              </a:rPr>
              <a:t>do?</a:t>
            </a:r>
            <a:endParaRPr lang="ru-RU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443428" y="3322985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rial Rounded MT Bold" panose="020F0704030504030204" pitchFamily="34" charset="0"/>
              </a:rPr>
              <a:t>What </a:t>
            </a:r>
            <a:r>
              <a:rPr lang="en-US" sz="2400" b="1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can</a:t>
            </a:r>
            <a:r>
              <a:rPr lang="en-US" sz="2400" b="1" dirty="0" smtClean="0">
                <a:latin typeface="Arial Rounded MT Bold" panose="020F0704030504030204" pitchFamily="34" charset="0"/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a fox </a:t>
            </a:r>
            <a:r>
              <a:rPr lang="en-US" sz="2400" b="1" dirty="0" smtClean="0">
                <a:latin typeface="Arial Rounded MT Bold" panose="020F0704030504030204" pitchFamily="34" charset="0"/>
              </a:rPr>
              <a:t>do?</a:t>
            </a:r>
            <a:endParaRPr lang="ru-RU" sz="2400" b="1" dirty="0"/>
          </a:p>
        </p:txBody>
      </p:sp>
      <p:pic>
        <p:nvPicPr>
          <p:cNvPr id="8" name="Picture 2" descr="C:\Users\Эксперт\Desktop\для презентации\parro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5151">
            <a:off x="3302096" y="962628"/>
            <a:ext cx="2494943" cy="325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455096" y="620688"/>
            <a:ext cx="4824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rial Rounded MT Bold" panose="020F0704030504030204" pitchFamily="34" charset="0"/>
              </a:rPr>
              <a:t>What </a:t>
            </a:r>
            <a:r>
              <a:rPr lang="en-US" sz="2400" b="1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can</a:t>
            </a:r>
            <a:r>
              <a:rPr lang="en-US" sz="2400" b="1" dirty="0" smtClean="0">
                <a:latin typeface="Arial Rounded MT Bold" panose="020F0704030504030204" pitchFamily="34" charset="0"/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a parrot </a:t>
            </a:r>
            <a:r>
              <a:rPr lang="en-US" sz="2400" b="1" dirty="0" smtClean="0">
                <a:latin typeface="Arial Rounded MT Bold" panose="020F0704030504030204" pitchFamily="34" charset="0"/>
              </a:rPr>
              <a:t>do?</a:t>
            </a:r>
          </a:p>
          <a:p>
            <a:pPr algn="ctr"/>
            <a:r>
              <a:rPr lang="en-US" sz="24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A parrot</a:t>
            </a:r>
            <a:r>
              <a:rPr lang="en-US" sz="2400" b="1" dirty="0" smtClean="0">
                <a:latin typeface="Arial Rounded MT Bold" panose="020F0704030504030204" pitchFamily="34" charset="0"/>
              </a:rPr>
              <a:t> </a:t>
            </a:r>
            <a:r>
              <a:rPr lang="en-US" sz="2400" b="1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can</a:t>
            </a:r>
            <a:r>
              <a:rPr lang="en-US" sz="2400" b="1" dirty="0" smtClean="0">
                <a:latin typeface="Arial Rounded MT Bold" panose="020F0704030504030204" pitchFamily="34" charset="0"/>
              </a:rPr>
              <a:t> …, but </a:t>
            </a:r>
            <a:r>
              <a:rPr lang="en-US" sz="24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it</a:t>
            </a:r>
            <a:r>
              <a:rPr lang="en-US" sz="2400" b="1" dirty="0" smtClean="0">
                <a:latin typeface="Arial Rounded MT Bold" panose="020F0704030504030204" pitchFamily="34" charset="0"/>
              </a:rPr>
              <a:t> </a:t>
            </a:r>
            <a:r>
              <a:rPr lang="en-US" sz="2400" b="1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can</a:t>
            </a:r>
            <a:r>
              <a:rPr lang="en-US" sz="2400" b="1" dirty="0" smtClean="0">
                <a:latin typeface="Arial Rounded MT Bold" panose="020F0704030504030204" pitchFamily="34" charset="0"/>
              </a:rPr>
              <a:t>’t …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55974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3960440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блако 3"/>
          <p:cNvSpPr/>
          <p:nvPr/>
        </p:nvSpPr>
        <p:spPr>
          <a:xfrm>
            <a:off x="323528" y="1628800"/>
            <a:ext cx="4248472" cy="3960440"/>
          </a:xfrm>
          <a:prstGeom prst="cloud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756000" y="1767297"/>
            <a:ext cx="42484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en-US" sz="2800" dirty="0" smtClean="0">
                <a:latin typeface="Arial Rounded MT Bold" panose="020F0704030504030204" pitchFamily="34" charset="0"/>
              </a:rPr>
              <a:t>It is white and fluffy. It has got a small black nose and small eyes. It’s got four legs, a fat body and a short tail. It can run and jump. It can’t fly and swim. It likes eating grass.</a:t>
            </a:r>
            <a:endParaRPr lang="ru-RU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1299052" y="260648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Read and guess </a:t>
            </a:r>
            <a:r>
              <a:rPr lang="en-US" sz="36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the animal!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5805264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a</a:t>
            </a:r>
            <a:r>
              <a:rPr lang="en-US" sz="2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 sheep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30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3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Эксперт\Desktop\для презентации\parro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49303"/>
            <a:ext cx="3214860" cy="4195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лако 3"/>
          <p:cNvSpPr/>
          <p:nvPr/>
        </p:nvSpPr>
        <p:spPr>
          <a:xfrm>
            <a:off x="323528" y="1628800"/>
            <a:ext cx="4248472" cy="3960440"/>
          </a:xfrm>
          <a:prstGeom prst="cloud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756000" y="1767297"/>
            <a:ext cx="42484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en-US" sz="2800" dirty="0" smtClean="0">
                <a:latin typeface="Arial Rounded MT Bold" panose="020F0704030504030204" pitchFamily="34" charset="0"/>
              </a:rPr>
              <a:t>It is red, blue and green. It has got small eyes and a small head. It’s got two thin legs, a small body and a long tail. It can fly and jump. It can’t swim. </a:t>
            </a:r>
            <a:endParaRPr lang="ru-RU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1259632" y="5805264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a</a:t>
            </a:r>
            <a:r>
              <a:rPr lang="en-US" sz="2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 parrot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193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P spid="10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C:\Users\Эксперт\Desktop\для презентации\tige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2914">
            <a:off x="460141" y="1420954"/>
            <a:ext cx="3975770" cy="3883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56000" y="1767297"/>
            <a:ext cx="42484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en-US" sz="2800" dirty="0" smtClean="0">
                <a:latin typeface="Arial Rounded MT Bold" panose="020F0704030504030204" pitchFamily="34" charset="0"/>
              </a:rPr>
              <a:t>It is orange and black. It’s got four legs, a big body and a long tail. It can run, jump and swim. It can’t fly. It’s dangerous.</a:t>
            </a:r>
            <a:endParaRPr lang="ru-RU" sz="2800" dirty="0"/>
          </a:p>
        </p:txBody>
      </p:sp>
      <p:sp>
        <p:nvSpPr>
          <p:cNvPr id="6" name="Облако 5"/>
          <p:cNvSpPr/>
          <p:nvPr/>
        </p:nvSpPr>
        <p:spPr>
          <a:xfrm>
            <a:off x="17168" y="1340768"/>
            <a:ext cx="4648496" cy="4248472"/>
          </a:xfrm>
          <a:prstGeom prst="cloud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259632" y="5805264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a</a:t>
            </a:r>
            <a:r>
              <a:rPr lang="en-US" sz="2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 tiger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958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9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C:\Users\Эксперт\Desktop\для презентации\great jo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374" y="462205"/>
            <a:ext cx="6183929" cy="59191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90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70127BE4-896F-405B-8699-428F82B2D8D9}"/>
              </a:ext>
            </a:extLst>
          </p:cNvPr>
          <p:cNvSpPr txBox="1">
            <a:spLocks/>
          </p:cNvSpPr>
          <p:nvPr/>
        </p:nvSpPr>
        <p:spPr>
          <a:xfrm>
            <a:off x="2469023" y="476672"/>
            <a:ext cx="4266474" cy="93583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dirty="0">
                <a:solidFill>
                  <a:srgbClr val="7030A0"/>
                </a:solidFill>
                <a:latin typeface="Arial Rounded MT Bold" panose="020F0704030504030204" pitchFamily="34" charset="0"/>
              </a:rPr>
              <a:t>I feel…</a:t>
            </a:r>
            <a:endParaRPr lang="ru-RU" sz="6600" dirty="0">
              <a:solidFill>
                <a:srgbClr val="7030A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82F6C47-F1B3-40DC-B69F-753BBBC84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4048" y="2881182"/>
            <a:ext cx="3465187" cy="308401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762C475-66C3-458F-B6AF-8380145A64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64" b="95455" l="2895" r="9894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6691" y="2204864"/>
            <a:ext cx="3499588" cy="4436653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B2E18374-4B65-415A-A08E-DAF87A3634B6}"/>
              </a:ext>
            </a:extLst>
          </p:cNvPr>
          <p:cNvSpPr txBox="1">
            <a:spLocks/>
          </p:cNvSpPr>
          <p:nvPr/>
        </p:nvSpPr>
        <p:spPr>
          <a:xfrm>
            <a:off x="5436096" y="1936241"/>
            <a:ext cx="2502280" cy="93583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>
                <a:solidFill>
                  <a:srgbClr val="07B90F"/>
                </a:solidFill>
                <a:latin typeface="Arial Rounded MT Bold" panose="020F0704030504030204" pitchFamily="34" charset="0"/>
              </a:rPr>
              <a:t>happy</a:t>
            </a:r>
            <a:endParaRPr lang="ru-RU" sz="4800" b="1" dirty="0">
              <a:solidFill>
                <a:srgbClr val="07B90F"/>
              </a:solidFill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C9223320-6D55-4FF4-AC8D-3C310C2CCEBD}"/>
              </a:ext>
            </a:extLst>
          </p:cNvPr>
          <p:cNvSpPr txBox="1">
            <a:spLocks/>
          </p:cNvSpPr>
          <p:nvPr/>
        </p:nvSpPr>
        <p:spPr>
          <a:xfrm>
            <a:off x="539552" y="1936242"/>
            <a:ext cx="3078342" cy="93583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>
                <a:solidFill>
                  <a:srgbClr val="C75E00">
                    <a:lumMod val="75000"/>
                  </a:srgbClr>
                </a:solidFill>
                <a:latin typeface="Arial Rounded MT Bold" panose="020F0704030504030204" pitchFamily="34" charset="0"/>
              </a:rPr>
              <a:t>sad</a:t>
            </a:r>
            <a:endParaRPr lang="ru-RU" sz="4800" b="1" dirty="0">
              <a:solidFill>
                <a:srgbClr val="C75E0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6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berserkon.com/images/teaching-clipart-college-professor-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96" y="1323348"/>
            <a:ext cx="2837426" cy="531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Группа 7"/>
          <p:cNvGrpSpPr/>
          <p:nvPr/>
        </p:nvGrpSpPr>
        <p:grpSpPr>
          <a:xfrm>
            <a:off x="4484004" y="337784"/>
            <a:ext cx="4352456" cy="3528392"/>
            <a:chOff x="4499992" y="116632"/>
            <a:chExt cx="4352456" cy="3528392"/>
          </a:xfrm>
        </p:grpSpPr>
        <p:sp>
          <p:nvSpPr>
            <p:cNvPr id="4" name="Скругленная прямоугольная выноска 3"/>
            <p:cNvSpPr/>
            <p:nvPr/>
          </p:nvSpPr>
          <p:spPr>
            <a:xfrm>
              <a:off x="4499992" y="116632"/>
              <a:ext cx="4320480" cy="3528392"/>
            </a:xfrm>
            <a:prstGeom prst="wedgeRoundRectCallout">
              <a:avLst>
                <a:gd name="adj1" fmla="val -74864"/>
                <a:gd name="adj2" fmla="val 22072"/>
                <a:gd name="adj3" fmla="val 16667"/>
              </a:avLst>
            </a:prstGeom>
            <a:noFill/>
            <a:ln w="317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143848" y="629929"/>
              <a:ext cx="37086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 smtClean="0">
                  <a:solidFill>
                    <a:prstClr val="black"/>
                  </a:solidFill>
                  <a:latin typeface="Comic Sans MS" panose="030F0702030302020204" pitchFamily="66" charset="0"/>
                </a:rPr>
                <a:t> </a:t>
              </a:r>
              <a:r>
                <a:rPr lang="en-US" sz="2000" b="1" dirty="0" smtClean="0">
                  <a:solidFill>
                    <a:prstClr val="black"/>
                  </a:solidFill>
                  <a:latin typeface="Comic Sans MS" panose="030F0702030302020204" pitchFamily="66" charset="0"/>
                </a:rPr>
                <a:t>Can you describe animals?</a:t>
              </a:r>
              <a:endParaRPr lang="ru-RU" sz="2000" b="1" dirty="0" smtClean="0">
                <a:solidFill>
                  <a:prstClr val="black"/>
                </a:solidFill>
                <a:latin typeface="Comic Sans MS" panose="030F0702030302020204" pitchFamily="66" charset="0"/>
              </a:endParaRPr>
            </a:p>
          </p:txBody>
        </p:sp>
        <p:pic>
          <p:nvPicPr>
            <p:cNvPr id="2056" name="Picture 8" descr="https://static.tildacdn.com/tild3861-3865-4065-b731-366339663439/kisspng-check-mark-l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9264" y="404664"/>
              <a:ext cx="778632" cy="7786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5269956" y="1484784"/>
              <a:ext cx="3456384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Can you talk about what animals can do? </a:t>
              </a:r>
              <a:endParaRPr lang="ru-RU" sz="2000" b="1" dirty="0">
                <a:solidFill>
                  <a:prstClr val="black"/>
                </a:solidFill>
                <a:latin typeface="Comic Sans MS" panose="030F0702030302020204" pitchFamily="66" charset="0"/>
              </a:endParaRPr>
            </a:p>
            <a:p>
              <a:endParaRPr lang="ru-RU" b="1" dirty="0">
                <a:solidFill>
                  <a:prstClr val="black"/>
                </a:solidFill>
                <a:latin typeface="Comic Sans MS" panose="030F0702030302020204" pitchFamily="66" charset="0"/>
              </a:endParaRPr>
            </a:p>
          </p:txBody>
        </p:sp>
        <p:pic>
          <p:nvPicPr>
            <p:cNvPr id="11" name="Picture 8" descr="https://static.tildacdn.com/tild3861-3865-4065-b731-366339663439/kisspng-check-mark-l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9264" y="1323348"/>
              <a:ext cx="778632" cy="7786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5269956" y="2780928"/>
              <a:ext cx="254240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prstClr val="black"/>
                  </a:solidFill>
                  <a:latin typeface="Comic Sans MS" panose="030F0702030302020204" pitchFamily="66" charset="0"/>
                </a:rPr>
                <a:t>Our lesson is over! Good-bye!</a:t>
              </a:r>
              <a:endParaRPr lang="ru-RU" sz="2000" b="1" dirty="0">
                <a:solidFill>
                  <a:prstClr val="black"/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9" name="AutoShape 16" descr="https://yt3.ggpht.com/8BX3EsMFJ9Qy0ENrB5icGKMJPp72Wf5pa82GpveTuEmwzga8uG7TtKfl8bX8nTnlGpiJv1cHIg=s900-c-k-c0x00ffffff-no-rj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77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plate">
  <a:themeElements>
    <a:clrScheme name="template 4">
      <a:dk1>
        <a:srgbClr val="4D4D4D"/>
      </a:dk1>
      <a:lt1>
        <a:srgbClr val="FFFFFF"/>
      </a:lt1>
      <a:dk2>
        <a:srgbClr val="000000"/>
      </a:dk2>
      <a:lt2>
        <a:srgbClr val="9B6902"/>
      </a:lt2>
      <a:accent1>
        <a:srgbClr val="C75E00"/>
      </a:accent1>
      <a:accent2>
        <a:srgbClr val="FED416"/>
      </a:accent2>
      <a:accent3>
        <a:srgbClr val="FFFFFF"/>
      </a:accent3>
      <a:accent4>
        <a:srgbClr val="404040"/>
      </a:accent4>
      <a:accent5>
        <a:srgbClr val="E0B6AA"/>
      </a:accent5>
      <a:accent6>
        <a:srgbClr val="E6C013"/>
      </a:accent6>
      <a:hlink>
        <a:srgbClr val="EE6600"/>
      </a:hlink>
      <a:folHlink>
        <a:srgbClr val="EAEAEA"/>
      </a:folHlink>
    </a:clrScheme>
    <a:fontScheme name="template">
      <a:majorFont>
        <a:latin typeface="Futura LT Boo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0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Futura LT Book" pitchFamily="2" charset="0"/>
            <a:ea typeface="굴림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0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Futura LT Book" pitchFamily="2" charset="0"/>
            <a:ea typeface="굴림" charset="-127"/>
          </a:defRPr>
        </a:defPPr>
      </a:lstStyle>
    </a:lnDef>
  </a:objectDefaults>
  <a:extraClrSchemeLst>
    <a:extraClrScheme>
      <a:clrScheme name="template 1">
        <a:dk1>
          <a:srgbClr val="4D4D4D"/>
        </a:dk1>
        <a:lt1>
          <a:srgbClr val="FFFFFF"/>
        </a:lt1>
        <a:dk2>
          <a:srgbClr val="000000"/>
        </a:dk2>
        <a:lt2>
          <a:srgbClr val="D5E1F3"/>
        </a:lt2>
        <a:accent1>
          <a:srgbClr val="BC4417"/>
        </a:accent1>
        <a:accent2>
          <a:srgbClr val="CF9C1C"/>
        </a:accent2>
        <a:accent3>
          <a:srgbClr val="FFFFFF"/>
        </a:accent3>
        <a:accent4>
          <a:srgbClr val="404040"/>
        </a:accent4>
        <a:accent5>
          <a:srgbClr val="DAB0AB"/>
        </a:accent5>
        <a:accent6>
          <a:srgbClr val="BB8D18"/>
        </a:accent6>
        <a:hlink>
          <a:srgbClr val="E8C97C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000000"/>
        </a:dk2>
        <a:lt2>
          <a:srgbClr val="986615"/>
        </a:lt2>
        <a:accent1>
          <a:srgbClr val="BF4413"/>
        </a:accent1>
        <a:accent2>
          <a:srgbClr val="FFAB21"/>
        </a:accent2>
        <a:accent3>
          <a:srgbClr val="FFFFFF"/>
        </a:accent3>
        <a:accent4>
          <a:srgbClr val="404040"/>
        </a:accent4>
        <a:accent5>
          <a:srgbClr val="DCB0AA"/>
        </a:accent5>
        <a:accent6>
          <a:srgbClr val="E79B1D"/>
        </a:accent6>
        <a:hlink>
          <a:srgbClr val="C5A379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000000"/>
        </a:dk2>
        <a:lt2>
          <a:srgbClr val="4A1B17"/>
        </a:lt2>
        <a:accent1>
          <a:srgbClr val="C66C00"/>
        </a:accent1>
        <a:accent2>
          <a:srgbClr val="FED416"/>
        </a:accent2>
        <a:accent3>
          <a:srgbClr val="FFFFFF"/>
        </a:accent3>
        <a:accent4>
          <a:srgbClr val="404040"/>
        </a:accent4>
        <a:accent5>
          <a:srgbClr val="DFBAAA"/>
        </a:accent5>
        <a:accent6>
          <a:srgbClr val="E6C013"/>
        </a:accent6>
        <a:hlink>
          <a:srgbClr val="FFDE93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000000"/>
        </a:dk2>
        <a:lt2>
          <a:srgbClr val="9B6902"/>
        </a:lt2>
        <a:accent1>
          <a:srgbClr val="C75E00"/>
        </a:accent1>
        <a:accent2>
          <a:srgbClr val="FED416"/>
        </a:accent2>
        <a:accent3>
          <a:srgbClr val="FFFFFF"/>
        </a:accent3>
        <a:accent4>
          <a:srgbClr val="404040"/>
        </a:accent4>
        <a:accent5>
          <a:srgbClr val="E0B6AA"/>
        </a:accent5>
        <a:accent6>
          <a:srgbClr val="E6C013"/>
        </a:accent6>
        <a:hlink>
          <a:srgbClr val="EE6600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000000"/>
        </a:dk2>
        <a:lt2>
          <a:srgbClr val="570301"/>
        </a:lt2>
        <a:accent1>
          <a:srgbClr val="D37E00"/>
        </a:accent1>
        <a:accent2>
          <a:srgbClr val="F5CB03"/>
        </a:accent2>
        <a:accent3>
          <a:srgbClr val="FFFFFF"/>
        </a:accent3>
        <a:accent4>
          <a:srgbClr val="404040"/>
        </a:accent4>
        <a:accent5>
          <a:srgbClr val="E6C0AA"/>
        </a:accent5>
        <a:accent6>
          <a:srgbClr val="DEB802"/>
        </a:accent6>
        <a:hlink>
          <a:srgbClr val="D86001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000000"/>
        </a:dk2>
        <a:lt2>
          <a:srgbClr val="713C0C"/>
        </a:lt2>
        <a:accent1>
          <a:srgbClr val="E4B058"/>
        </a:accent1>
        <a:accent2>
          <a:srgbClr val="FDD912"/>
        </a:accent2>
        <a:accent3>
          <a:srgbClr val="FFFFFF"/>
        </a:accent3>
        <a:accent4>
          <a:srgbClr val="404040"/>
        </a:accent4>
        <a:accent5>
          <a:srgbClr val="EFD4B4"/>
        </a:accent5>
        <a:accent6>
          <a:srgbClr val="E5C40F"/>
        </a:accent6>
        <a:hlink>
          <a:srgbClr val="E06301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7">
        <a:dk1>
          <a:srgbClr val="4D4D4D"/>
        </a:dk1>
        <a:lt1>
          <a:srgbClr val="FFFFFF"/>
        </a:lt1>
        <a:dk2>
          <a:srgbClr val="000000"/>
        </a:dk2>
        <a:lt2>
          <a:srgbClr val="953900"/>
        </a:lt2>
        <a:accent1>
          <a:srgbClr val="B65300"/>
        </a:accent1>
        <a:accent2>
          <a:srgbClr val="CE6A00"/>
        </a:accent2>
        <a:accent3>
          <a:srgbClr val="FFFFFF"/>
        </a:accent3>
        <a:accent4>
          <a:srgbClr val="404040"/>
        </a:accent4>
        <a:accent5>
          <a:srgbClr val="D7B3AA"/>
        </a:accent5>
        <a:accent6>
          <a:srgbClr val="BA5F00"/>
        </a:accent6>
        <a:hlink>
          <a:srgbClr val="F0A806"/>
        </a:hlink>
        <a:folHlink>
          <a:srgbClr val="FFE6C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8">
        <a:dk1>
          <a:srgbClr val="4D4D4D"/>
        </a:dk1>
        <a:lt1>
          <a:srgbClr val="FFFFFF"/>
        </a:lt1>
        <a:dk2>
          <a:srgbClr val="000000"/>
        </a:dk2>
        <a:lt2>
          <a:srgbClr val="D87200"/>
        </a:lt2>
        <a:accent1>
          <a:srgbClr val="E29B07"/>
        </a:accent1>
        <a:accent2>
          <a:srgbClr val="EDBF03"/>
        </a:accent2>
        <a:accent3>
          <a:srgbClr val="FFFFFF"/>
        </a:accent3>
        <a:accent4>
          <a:srgbClr val="404040"/>
        </a:accent4>
        <a:accent5>
          <a:srgbClr val="EECBAA"/>
        </a:accent5>
        <a:accent6>
          <a:srgbClr val="D7AD02"/>
        </a:accent6>
        <a:hlink>
          <a:srgbClr val="7CA43F"/>
        </a:hlink>
        <a:folHlink>
          <a:srgbClr val="FFE6C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9">
        <a:dk1>
          <a:srgbClr val="4D4D4D"/>
        </a:dk1>
        <a:lt1>
          <a:srgbClr val="FFFFFF"/>
        </a:lt1>
        <a:dk2>
          <a:srgbClr val="000000"/>
        </a:dk2>
        <a:lt2>
          <a:srgbClr val="D24D06"/>
        </a:lt2>
        <a:accent1>
          <a:srgbClr val="E59709"/>
        </a:accent1>
        <a:accent2>
          <a:srgbClr val="E9AC24"/>
        </a:accent2>
        <a:accent3>
          <a:srgbClr val="FFFFFF"/>
        </a:accent3>
        <a:accent4>
          <a:srgbClr val="404040"/>
        </a:accent4>
        <a:accent5>
          <a:srgbClr val="F0C9AA"/>
        </a:accent5>
        <a:accent6>
          <a:srgbClr val="D39B20"/>
        </a:accent6>
        <a:hlink>
          <a:srgbClr val="F7B80B"/>
        </a:hlink>
        <a:folHlink>
          <a:srgbClr val="FFE6C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0">
        <a:dk1>
          <a:srgbClr val="4D4D4D"/>
        </a:dk1>
        <a:lt1>
          <a:srgbClr val="FFFFFF"/>
        </a:lt1>
        <a:dk2>
          <a:srgbClr val="000000"/>
        </a:dk2>
        <a:lt2>
          <a:srgbClr val="CD5003"/>
        </a:lt2>
        <a:accent1>
          <a:srgbClr val="419DCF"/>
        </a:accent1>
        <a:accent2>
          <a:srgbClr val="BC1F1F"/>
        </a:accent2>
        <a:accent3>
          <a:srgbClr val="FFFFFF"/>
        </a:accent3>
        <a:accent4>
          <a:srgbClr val="404040"/>
        </a:accent4>
        <a:accent5>
          <a:srgbClr val="B0CCE4"/>
        </a:accent5>
        <a:accent6>
          <a:srgbClr val="AA1B1B"/>
        </a:accent6>
        <a:hlink>
          <a:srgbClr val="FFE42F"/>
        </a:hlink>
        <a:folHlink>
          <a:srgbClr val="FFE6C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1">
        <a:dk1>
          <a:srgbClr val="4D4D4D"/>
        </a:dk1>
        <a:lt1>
          <a:srgbClr val="FFFFFF"/>
        </a:lt1>
        <a:dk2>
          <a:srgbClr val="000000"/>
        </a:dk2>
        <a:lt2>
          <a:srgbClr val="DF2905"/>
        </a:lt2>
        <a:accent1>
          <a:srgbClr val="D05203"/>
        </a:accent1>
        <a:accent2>
          <a:srgbClr val="72A3E1"/>
        </a:accent2>
        <a:accent3>
          <a:srgbClr val="FFFFFF"/>
        </a:accent3>
        <a:accent4>
          <a:srgbClr val="404040"/>
        </a:accent4>
        <a:accent5>
          <a:srgbClr val="E4B3AA"/>
        </a:accent5>
        <a:accent6>
          <a:srgbClr val="6793CC"/>
        </a:accent6>
        <a:hlink>
          <a:srgbClr val="F3A105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934</TotalTime>
  <Words>471</Words>
  <Application>Microsoft Office PowerPoint</Application>
  <PresentationFormat>Экран (4:3)</PresentationFormat>
  <Paragraphs>95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Тема Office</vt:lpstr>
      <vt:lpstr>template</vt:lpstr>
      <vt:lpstr>1_Тема Office</vt:lpstr>
      <vt:lpstr>Презентация к уроку  по учебному предмету «Английский язык» в 3 классе на тему «Умные животные»  </vt:lpstr>
      <vt:lpstr>Clever animals</vt:lpstr>
      <vt:lpstr>Let’s train our tongues!</vt:lpstr>
      <vt:lpstr>Презентация PowerPoint</vt:lpstr>
      <vt:lpstr>Parts of animal’s body</vt:lpstr>
      <vt:lpstr>Remember!</vt:lpstr>
      <vt:lpstr>Презентация PowerPoint</vt:lpstr>
      <vt:lpstr>Презентация PowerPoint</vt:lpstr>
      <vt:lpstr>What do animals look like?</vt:lpstr>
      <vt:lpstr>Презентация PowerPoint</vt:lpstr>
      <vt:lpstr>Презентация PowerPoint</vt:lpstr>
      <vt:lpstr>Презентация PowerPoint</vt:lpstr>
      <vt:lpstr>What can animals do?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Эксперт</dc:creator>
  <cp:lastModifiedBy>Эксперт</cp:lastModifiedBy>
  <cp:revision>52</cp:revision>
  <dcterms:created xsi:type="dcterms:W3CDTF">2022-03-21T13:52:19Z</dcterms:created>
  <dcterms:modified xsi:type="dcterms:W3CDTF">2022-10-20T14:52:14Z</dcterms:modified>
</cp:coreProperties>
</file>