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19"/>
  </p:notesMasterIdLst>
  <p:sldIdLst>
    <p:sldId id="283" r:id="rId2"/>
    <p:sldId id="256" r:id="rId3"/>
    <p:sldId id="284" r:id="rId4"/>
    <p:sldId id="285" r:id="rId5"/>
    <p:sldId id="280" r:id="rId6"/>
    <p:sldId id="278" r:id="rId7"/>
    <p:sldId id="281" r:id="rId8"/>
    <p:sldId id="279" r:id="rId9"/>
    <p:sldId id="286" r:id="rId10"/>
    <p:sldId id="259" r:id="rId11"/>
    <p:sldId id="260" r:id="rId12"/>
    <p:sldId id="267" r:id="rId13"/>
    <p:sldId id="282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215" autoAdjust="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EDDB-2E3B-4C9B-986D-ACF17EF8B4D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8297A-6D32-4C15-9AEA-58528548B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297A-6D32-4C15-9AEA-58528548B9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5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319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8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90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07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26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836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9171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1967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B8CF-39C4-4F1E-8099-706CED87F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48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3911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4046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40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574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870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5699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3891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268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4ED28BC-486C-42EF-9874-6203999D0E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7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074" y="476672"/>
            <a:ext cx="8271398" cy="36773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Творческая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 к уроку русского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языка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 2 классе по теме «Единственное и множественное число имён существительных»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Сойко Татьяна </a:t>
            </a:r>
            <a:r>
              <a:rPr lang="ru-RU" sz="2000" b="1" dirty="0">
                <a:solidFill>
                  <a:schemeClr val="accent1"/>
                </a:solidFill>
              </a:rPr>
              <a:t>А</a:t>
            </a:r>
            <a:r>
              <a:rPr lang="ru-RU" sz="2000" b="1" dirty="0" smtClean="0">
                <a:solidFill>
                  <a:schemeClr val="accent1"/>
                </a:solidFill>
              </a:rPr>
              <a:t>натольевна, учитель начальных классов МАОУ «Гимназия №23» города Троицка Челябинской области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710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dirty="0" smtClean="0">
                <a:solidFill>
                  <a:schemeClr val="folHlink"/>
                </a:solidFill>
              </a:rPr>
              <a:t> </a:t>
            </a:r>
            <a:r>
              <a:rPr lang="ru-RU" altLang="ru-RU" sz="3800" b="1" dirty="0" smtClean="0">
                <a:solidFill>
                  <a:srgbClr val="C00000"/>
                </a:solidFill>
              </a:rPr>
              <a:t>Имена существительные</a:t>
            </a:r>
            <a:br>
              <a:rPr lang="ru-RU" altLang="ru-RU" sz="3800" b="1" dirty="0" smtClean="0">
                <a:solidFill>
                  <a:srgbClr val="C00000"/>
                </a:solidFill>
              </a:rPr>
            </a:br>
            <a:r>
              <a:rPr lang="ru-RU" altLang="ru-RU" sz="3800" b="1" dirty="0" smtClean="0">
                <a:solidFill>
                  <a:srgbClr val="C00000"/>
                </a:solidFill>
              </a:rPr>
              <a:t>изменяются по числам</a:t>
            </a:r>
            <a:r>
              <a:rPr lang="ru-RU" altLang="ru-RU" sz="3800" dirty="0" smtClean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413" y="1484313"/>
            <a:ext cx="2287587" cy="8064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1484313"/>
            <a:ext cx="2212975" cy="8064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11188" y="2420938"/>
            <a:ext cx="29511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1"/>
                </a:solidFill>
              </a:rPr>
              <a:t>Единственное число</a:t>
            </a:r>
            <a:r>
              <a:rPr lang="ru-RU" altLang="ru-RU" b="1" dirty="0">
                <a:solidFill>
                  <a:schemeClr val="accent1"/>
                </a:solidFill>
              </a:rPr>
              <a:t> </a:t>
            </a:r>
          </a:p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(ед. ч.)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725" y="2349500"/>
            <a:ext cx="3095625" cy="865188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5"/>
          <p:cNvSpPr/>
          <p:nvPr/>
        </p:nvSpPr>
        <p:spPr>
          <a:xfrm>
            <a:off x="684213" y="2349500"/>
            <a:ext cx="3097212" cy="792163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5219700" y="2492375"/>
            <a:ext cx="324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1"/>
                </a:solidFill>
              </a:rPr>
              <a:t>Множественное число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</a:rPr>
              <a:t>(мн. ч.)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684213" y="3357563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Обозначают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один предмет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219700" y="3357563"/>
            <a:ext cx="37433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Обозначают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несколько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предметов</a:t>
            </a:r>
          </a:p>
          <a:p>
            <a:pPr algn="ctr" eaLnBrk="1" hangingPunct="1"/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/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chemeClr val="accent1"/>
                </a:solidFill>
              </a:rPr>
              <a:t>бабочки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1115616" y="4653136"/>
            <a:ext cx="19442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б</a:t>
            </a:r>
            <a:r>
              <a:rPr lang="ru-RU" altLang="ru-RU" sz="2400" b="1" dirty="0" smtClean="0">
                <a:solidFill>
                  <a:schemeClr val="accent1"/>
                </a:solidFill>
              </a:rPr>
              <a:t>абушка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accent1"/>
                </a:solidFill>
              </a:rPr>
              <a:t>баран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accent1"/>
                </a:solidFill>
              </a:rPr>
              <a:t>барабан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pic>
        <p:nvPicPr>
          <p:cNvPr id="8211" name="Picture 23" descr="koyXre5yy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76250"/>
            <a:ext cx="12112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u="sng" dirty="0" smtClean="0">
                <a:solidFill>
                  <a:schemeClr val="accent1"/>
                </a:solidFill>
              </a:rPr>
              <a:t>Правило </a:t>
            </a:r>
            <a:r>
              <a:rPr lang="ru-RU" altLang="ru-RU" b="1" u="sng" dirty="0" smtClean="0">
                <a:solidFill>
                  <a:schemeClr val="accent1"/>
                </a:solidFill>
              </a:rPr>
              <a:t>мудрой</a:t>
            </a:r>
            <a:r>
              <a:rPr lang="ru-RU" altLang="ru-RU" b="1" u="sng" dirty="0" smtClean="0">
                <a:solidFill>
                  <a:schemeClr val="accent1"/>
                </a:solidFill>
              </a:rPr>
              <a:t> </a:t>
            </a:r>
            <a:r>
              <a:rPr lang="ru-RU" altLang="ru-RU" b="1" u="sng" dirty="0" smtClean="0">
                <a:solidFill>
                  <a:schemeClr val="accent1"/>
                </a:solidFill>
              </a:rPr>
              <a:t>Совы</a:t>
            </a:r>
          </a:p>
        </p:txBody>
      </p:sp>
      <p:sp>
        <p:nvSpPr>
          <p:cNvPr id="9219" name="Text Box 42"/>
          <p:cNvSpPr txBox="1">
            <a:spLocks noChangeArrowheads="1"/>
          </p:cNvSpPr>
          <p:nvPr/>
        </p:nvSpPr>
        <p:spPr bwMode="auto">
          <a:xfrm>
            <a:off x="611560" y="1420813"/>
            <a:ext cx="619268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Имена существительные изменяются по числам: </a:t>
            </a:r>
          </a:p>
          <a:p>
            <a:pPr eaLnBrk="1" hangingPunct="1"/>
            <a:endParaRPr lang="ru-RU" altLang="ru-RU" sz="2800" b="1" dirty="0" smtClean="0">
              <a:solidFill>
                <a:schemeClr val="accent1"/>
              </a:solidFill>
              <a:latin typeface="+mj-lt"/>
            </a:endParaRPr>
          </a:p>
          <a:p>
            <a:pPr eaLnBrk="1" hangingPunct="1"/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книга</a:t>
            </a:r>
            <a:r>
              <a:rPr lang="ru-RU" altLang="ru-RU" sz="2800" b="1" dirty="0" smtClean="0">
                <a:latin typeface="+mj-lt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книги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latin typeface="+mj-lt"/>
              </a:rPr>
              <a:t>машина</a:t>
            </a:r>
            <a:r>
              <a:rPr lang="ru-RU" altLang="ru-RU" sz="2800" b="1" dirty="0">
                <a:latin typeface="+mj-lt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машины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latin typeface="+mj-lt"/>
              </a:rPr>
              <a:t>письмо</a:t>
            </a:r>
            <a:r>
              <a:rPr lang="ru-RU" altLang="ru-RU" sz="2800" b="1" dirty="0">
                <a:latin typeface="+mj-lt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письма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220" name="Text Box 44"/>
          <p:cNvSpPr txBox="1">
            <a:spLocks noChangeArrowheads="1"/>
          </p:cNvSpPr>
          <p:nvPr/>
        </p:nvSpPr>
        <p:spPr bwMode="auto">
          <a:xfrm>
            <a:off x="755650" y="4868863"/>
            <a:ext cx="828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 изменении числа имени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существительного изменяется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его </a:t>
            </a:r>
            <a:r>
              <a:rPr lang="ru-RU" altLang="ru-RU" sz="2800" b="1" i="1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форма</a:t>
            </a:r>
            <a:r>
              <a:rPr lang="ru-RU" altLang="ru-RU" sz="28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eaLnBrk="1" hangingPunct="1"/>
            <a:endParaRPr lang="ru-RU" altLang="ru-RU" sz="2800" dirty="0"/>
          </a:p>
        </p:txBody>
      </p:sp>
      <p:pic>
        <p:nvPicPr>
          <p:cNvPr id="8194" name="Picture 2" descr="http://gsmc.ucoz.ru/mer/vceznat/ehkhmblema_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39" y="1557183"/>
            <a:ext cx="2112169" cy="26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1"/>
                </a:solidFill>
              </a:rPr>
              <a:t>Выполните задание</a:t>
            </a:r>
            <a:endParaRPr lang="ru-RU" altLang="ru-RU" b="1" dirty="0" smtClean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992243" cy="4530725"/>
          </a:xfrm>
        </p:spPr>
        <p:txBody>
          <a:bodyPr/>
          <a:lstStyle/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Измени число каждого имени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существительного:</a:t>
            </a: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</a:t>
            </a:r>
            <a:r>
              <a:rPr lang="ru-RU" altLang="ru-RU" u="sng" dirty="0" smtClean="0">
                <a:solidFill>
                  <a:schemeClr val="accent1"/>
                </a:solidFill>
              </a:rPr>
              <a:t>1вариант</a:t>
            </a:r>
            <a:r>
              <a:rPr lang="ru-RU" altLang="ru-RU" dirty="0" smtClean="0">
                <a:solidFill>
                  <a:schemeClr val="accent1"/>
                </a:solidFill>
              </a:rPr>
              <a:t>                                                  </a:t>
            </a:r>
            <a:r>
              <a:rPr lang="ru-RU" altLang="ru-RU" u="sng" dirty="0" smtClean="0">
                <a:solidFill>
                  <a:schemeClr val="accent1"/>
                </a:solidFill>
              </a:rPr>
              <a:t>2 вариант </a:t>
            </a:r>
          </a:p>
          <a:p>
            <a:pPr marL="533400" indent="-533400"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  Туфля </a:t>
            </a:r>
            <a:r>
              <a:rPr lang="ru-RU" altLang="ru-RU" sz="2000" b="1" dirty="0"/>
              <a:t>– </a:t>
            </a:r>
            <a:r>
              <a:rPr lang="ru-RU" altLang="ru-RU" sz="2000" b="1" dirty="0" smtClean="0"/>
              <a:t>туфли                          </a:t>
            </a:r>
            <a:r>
              <a:rPr lang="ru-RU" altLang="ru-RU" sz="2000" b="1" dirty="0" smtClean="0"/>
              <a:t>Простыни </a:t>
            </a:r>
            <a:r>
              <a:rPr lang="ru-RU" altLang="ru-RU" sz="2000" b="1" dirty="0" smtClean="0"/>
              <a:t>– </a:t>
            </a:r>
            <a:r>
              <a:rPr lang="ru-RU" altLang="ru-RU" sz="2000" b="1" dirty="0" smtClean="0"/>
              <a:t>простыня</a:t>
            </a:r>
            <a:endParaRPr lang="ru-RU" altLang="ru-RU" sz="2000" b="1" dirty="0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    </a:t>
            </a:r>
            <a:r>
              <a:rPr lang="ru-RU" altLang="ru-RU" sz="2000" b="1" dirty="0" smtClean="0"/>
              <a:t>   ягода </a:t>
            </a:r>
            <a:r>
              <a:rPr lang="ru-RU" altLang="ru-RU" sz="2000" b="1" dirty="0" smtClean="0"/>
              <a:t>- </a:t>
            </a:r>
            <a:r>
              <a:rPr lang="ru-RU" altLang="ru-RU" sz="2000" b="1" dirty="0" smtClean="0"/>
              <a:t>…                                    улицы </a:t>
            </a:r>
            <a:r>
              <a:rPr lang="ru-RU" altLang="ru-RU" sz="2000" b="1" dirty="0" smtClean="0"/>
              <a:t>- </a:t>
            </a:r>
            <a:r>
              <a:rPr lang="ru-RU" altLang="ru-RU" sz="2000" b="1" dirty="0" smtClean="0"/>
              <a:t>…</a:t>
            </a:r>
            <a:endParaRPr lang="ru-RU" altLang="ru-RU" sz="2000" b="1" dirty="0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    </a:t>
            </a:r>
            <a:r>
              <a:rPr lang="ru-RU" altLang="ru-RU" sz="2000" b="1" dirty="0" smtClean="0"/>
              <a:t>   море- …                                     </a:t>
            </a:r>
            <a:r>
              <a:rPr lang="ru-RU" altLang="ru-RU" sz="2000" b="1" dirty="0" smtClean="0"/>
              <a:t>блюдца - </a:t>
            </a:r>
            <a:r>
              <a:rPr lang="ru-RU" altLang="ru-RU" sz="2000" b="1" dirty="0" smtClean="0"/>
              <a:t>…</a:t>
            </a:r>
            <a:endParaRPr lang="ru-RU" altLang="ru-RU" sz="2000" b="1" dirty="0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    </a:t>
            </a:r>
            <a:r>
              <a:rPr lang="ru-RU" altLang="ru-RU" sz="2000" b="1" dirty="0" smtClean="0"/>
              <a:t>   облако </a:t>
            </a:r>
            <a:r>
              <a:rPr lang="ru-RU" altLang="ru-RU" sz="2000" b="1" dirty="0" smtClean="0"/>
              <a:t>- … </a:t>
            </a:r>
            <a:r>
              <a:rPr lang="ru-RU" altLang="ru-RU" sz="2000" b="1" dirty="0" smtClean="0"/>
              <a:t>                                </a:t>
            </a:r>
            <a:r>
              <a:rPr lang="ru-RU" altLang="ru-RU" sz="2000" b="1" dirty="0" smtClean="0"/>
              <a:t>одеяла - … </a:t>
            </a:r>
          </a:p>
        </p:txBody>
      </p:sp>
      <p:pic>
        <p:nvPicPr>
          <p:cNvPr id="9218" name="Picture 2" descr="https://img2.freepng.ru/20190114/opk/kisspng-image-clip-art-illustration-child-drawing-5c3cf1b1957256.8703138115474979056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5184"/>
            <a:ext cx="2016224" cy="14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27285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b="1" dirty="0" smtClean="0">
                <a:solidFill>
                  <a:schemeClr val="accent1"/>
                </a:solidFill>
              </a:rPr>
              <a:t>Проверим!</a:t>
            </a:r>
            <a:r>
              <a:rPr lang="ru-RU" altLang="ru-RU" sz="3800" b="1" dirty="0" smtClean="0">
                <a:solidFill>
                  <a:schemeClr val="accent2"/>
                </a:solidFill>
              </a:rPr>
              <a:t/>
            </a:r>
            <a:br>
              <a:rPr lang="ru-RU" altLang="ru-RU" sz="3800" b="1" dirty="0" smtClean="0">
                <a:solidFill>
                  <a:schemeClr val="accent2"/>
                </a:solidFill>
              </a:rPr>
            </a:br>
            <a:endParaRPr lang="ru-RU" altLang="ru-RU" sz="3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2772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chemeClr val="accent2"/>
                </a:solidFill>
              </a:rPr>
              <a:t>      </a:t>
            </a:r>
            <a:r>
              <a:rPr lang="ru-RU" altLang="ru-RU" sz="2000" u="sng" dirty="0" smtClean="0">
                <a:solidFill>
                  <a:schemeClr val="accent1"/>
                </a:solidFill>
              </a:rPr>
              <a:t>1</a:t>
            </a:r>
            <a:r>
              <a:rPr lang="ru-RU" altLang="ru-RU" sz="2000" u="sng" dirty="0" smtClean="0">
                <a:solidFill>
                  <a:schemeClr val="accent1"/>
                </a:solidFill>
              </a:rPr>
              <a:t>вариант</a:t>
            </a:r>
            <a:r>
              <a:rPr lang="ru-RU" altLang="ru-RU" sz="2000" dirty="0" smtClean="0">
                <a:solidFill>
                  <a:schemeClr val="accent1"/>
                </a:solidFill>
              </a:rPr>
              <a:t> </a:t>
            </a:r>
            <a:r>
              <a:rPr lang="ru-RU" altLang="ru-RU" sz="2000" dirty="0" smtClean="0">
                <a:solidFill>
                  <a:schemeClr val="accent1"/>
                </a:solidFill>
              </a:rPr>
              <a:t>                                                     </a:t>
            </a:r>
            <a:r>
              <a:rPr lang="ru-RU" altLang="ru-RU" sz="2000" u="sng" dirty="0" smtClean="0">
                <a:solidFill>
                  <a:schemeClr val="accent1"/>
                </a:solidFill>
              </a:rPr>
              <a:t>2</a:t>
            </a:r>
            <a:r>
              <a:rPr lang="ru-RU" altLang="ru-RU" sz="2000" u="sng" dirty="0" smtClean="0">
                <a:solidFill>
                  <a:schemeClr val="accent1"/>
                </a:solidFill>
              </a:rPr>
              <a:t> вариант</a:t>
            </a:r>
          </a:p>
          <a:p>
            <a:pPr>
              <a:buNone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Туфля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</a:rPr>
              <a:t>– туфли                                   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Простыни простыня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ягода -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ягоды                                         улицы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улица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море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моря                                      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блюдца -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блюдце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облако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облака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одеяла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одеяло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dirty="0" smtClean="0"/>
          </a:p>
        </p:txBody>
      </p:sp>
      <p:pic>
        <p:nvPicPr>
          <p:cNvPr id="5" name="Picture 2" descr="https://img2.freepng.ru/20190114/opk/kisspng-image-clip-art-illustration-child-drawing-5c3cf1b1957256.8703138115474979056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016224" cy="14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1"/>
                </a:solidFill>
              </a:rPr>
              <a:t>Работаем </a:t>
            </a:r>
            <a:r>
              <a:rPr lang="ru-RU" altLang="ru-RU" b="1" dirty="0">
                <a:solidFill>
                  <a:schemeClr val="accent1"/>
                </a:solidFill>
              </a:rPr>
              <a:t>по учебнику</a:t>
            </a:r>
            <a:br>
              <a:rPr lang="ru-RU" altLang="ru-RU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33600"/>
            <a:ext cx="3674368" cy="377762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стр</a:t>
            </a:r>
            <a:r>
              <a:rPr lang="ru-RU" altLang="ru-RU" sz="3600" b="1" dirty="0">
                <a:solidFill>
                  <a:srgbClr val="C00000"/>
                </a:solidFill>
              </a:rPr>
              <a:t>. 64-65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у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пр</a:t>
            </a:r>
            <a:r>
              <a:rPr lang="ru-RU" altLang="ru-RU" sz="3600" b="1" dirty="0">
                <a:solidFill>
                  <a:srgbClr val="C00000"/>
                </a:solidFill>
              </a:rPr>
              <a:t>. 111-114</a:t>
            </a:r>
          </a:p>
          <a:p>
            <a:endParaRPr lang="ru-RU" sz="3600" dirty="0"/>
          </a:p>
        </p:txBody>
      </p:sp>
      <p:pic>
        <p:nvPicPr>
          <p:cNvPr id="10242" name="Picture 2" descr="http://static.ozone.ru/multimedia/books_covers/1003852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82422" cy="42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415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080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Поиграем?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05000"/>
            <a:ext cx="6984776" cy="4404320"/>
          </a:xfrm>
        </p:spPr>
        <p:txBody>
          <a:bodyPr>
            <a:normAutofit fontScale="25000" lnSpcReduction="20000"/>
          </a:bodyPr>
          <a:lstStyle/>
          <a:p>
            <a:endParaRPr lang="ru-RU" sz="11200" b="1" dirty="0" smtClean="0">
              <a:solidFill>
                <a:schemeClr val="accent1"/>
              </a:solidFill>
            </a:endParaRPr>
          </a:p>
          <a:p>
            <a:r>
              <a:rPr lang="ru-RU" sz="11200" b="1" u="sng" dirty="0" smtClean="0">
                <a:solidFill>
                  <a:schemeClr val="accent1"/>
                </a:solidFill>
              </a:rPr>
              <a:t>Один </a:t>
            </a:r>
            <a:r>
              <a:rPr lang="ru-RU" sz="11200" b="1" dirty="0" smtClean="0">
                <a:solidFill>
                  <a:schemeClr val="accent1"/>
                </a:solidFill>
              </a:rPr>
              <a:t>               </a:t>
            </a:r>
            <a:r>
              <a:rPr lang="ru-RU" sz="11200" b="1" u="sng" dirty="0" smtClean="0">
                <a:solidFill>
                  <a:schemeClr val="accent1"/>
                </a:solidFill>
              </a:rPr>
              <a:t>Много</a:t>
            </a:r>
          </a:p>
          <a:p>
            <a:pPr marL="0" indent="0">
              <a:buNone/>
            </a:pPr>
            <a:r>
              <a:rPr lang="ru-RU" sz="11200" b="1" dirty="0" smtClean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1200" b="1" dirty="0"/>
              <a:t>  </a:t>
            </a:r>
            <a:r>
              <a:rPr lang="ru-RU" sz="11200" b="1" dirty="0" smtClean="0"/>
              <a:t>  яблоко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пенал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газета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парта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птица</a:t>
            </a:r>
          </a:p>
          <a:p>
            <a:pPr marL="0" indent="0">
              <a:buNone/>
            </a:pPr>
            <a:r>
              <a:rPr lang="ru-RU" sz="11200" b="1" dirty="0"/>
              <a:t> </a:t>
            </a:r>
            <a:r>
              <a:rPr lang="ru-RU" sz="11200" b="1" dirty="0" smtClean="0"/>
              <a:t>   волк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9651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  <a:cs typeface="Calibri" pitchFamily="34" charset="0"/>
              </a:rPr>
              <a:t>Выбери утверждение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133600"/>
            <a:ext cx="8066856" cy="3777622"/>
          </a:xfrm>
        </p:spPr>
        <p:txBody>
          <a:bodyPr/>
          <a:lstStyle/>
          <a:p>
            <a:pPr marL="0" lvl="0" indent="0"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4508" y="1618664"/>
            <a:ext cx="4120548" cy="1142196"/>
            <a:chOff x="-137042" y="934518"/>
            <a:chExt cx="2765913" cy="121760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1374" y="934518"/>
              <a:ext cx="2650245" cy="12176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-137042" y="969480"/>
              <a:ext cx="2554984" cy="1037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На уроке я работал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74541" y="1635114"/>
            <a:ext cx="4746955" cy="1106696"/>
            <a:chOff x="4834129" y="-1123644"/>
            <a:chExt cx="5034286" cy="1106696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6891558" y="-3086138"/>
              <a:ext cx="919427" cy="5034286"/>
            </a:xfrm>
            <a:prstGeom prst="round2Same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053214" y="-1123644"/>
              <a:ext cx="4572321" cy="1106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активно, пассивно</a:t>
              </a: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3993" y="2623907"/>
            <a:ext cx="4128806" cy="1477033"/>
            <a:chOff x="-236305" y="1085149"/>
            <a:chExt cx="2841499" cy="129065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171121" y="1321763"/>
              <a:ext cx="2776315" cy="105403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-236305" y="1085149"/>
              <a:ext cx="2680588" cy="1037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>
                <a:latin typeface="Calibri" pitchFamily="34" charset="0"/>
                <a:cs typeface="Calibri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Своей </a:t>
              </a: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работой я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79825" y="3015764"/>
            <a:ext cx="4741671" cy="919427"/>
            <a:chOff x="2977413" y="671430"/>
            <a:chExt cx="4741671" cy="919427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888535" y="-1239692"/>
              <a:ext cx="919427" cy="4741671"/>
            </a:xfrm>
            <a:prstGeom prst="round2SameRect">
              <a:avLst/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3214220" y="872785"/>
              <a:ext cx="4275847" cy="671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доволен , недоволен.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48989" y="4251343"/>
            <a:ext cx="4951109" cy="1260311"/>
            <a:chOff x="4635117" y="4297833"/>
            <a:chExt cx="4741671" cy="919427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5400000">
              <a:off x="6546239" y="2386711"/>
              <a:ext cx="919427" cy="4741671"/>
            </a:xfrm>
            <a:prstGeom prst="round2Same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 rot="10800000" flipV="1">
              <a:off x="5238058" y="4486027"/>
              <a:ext cx="3652728" cy="670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понятен</a:t>
              </a: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, интересен;   </a:t>
              </a:r>
              <a:endParaRPr lang="ru-RU" sz="2800" kern="1200" dirty="0" smtClean="0">
                <a:latin typeface="Calibri" pitchFamily="34" charset="0"/>
                <a:cs typeface="Calibri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бесполезен</a:t>
              </a: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5759" y="4216064"/>
            <a:ext cx="4042654" cy="1295590"/>
            <a:chOff x="-36603" y="2263638"/>
            <a:chExt cx="2667190" cy="114928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36603" y="2263638"/>
              <a:ext cx="2667190" cy="11492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6103" y="2356357"/>
              <a:ext cx="2554984" cy="1037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Материал </a:t>
              </a:r>
              <a:r>
                <a:rPr lang="ru-RU" sz="2800" kern="1200" dirty="0" smtClean="0">
                  <a:latin typeface="Calibri" pitchFamily="34" charset="0"/>
                  <a:cs typeface="Calibri" pitchFamily="34" charset="0"/>
                </a:rPr>
                <a:t>урока мне</a:t>
              </a: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8708" y="5582195"/>
            <a:ext cx="4108854" cy="1199944"/>
            <a:chOff x="-2776305" y="2901170"/>
            <a:chExt cx="2763391" cy="114928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2776305" y="2901170"/>
              <a:ext cx="2763391" cy="11492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-2624001" y="2901170"/>
              <a:ext cx="2554984" cy="103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14404" y="5911222"/>
            <a:ext cx="30214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 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444448" y="5649784"/>
            <a:ext cx="4664787" cy="1084621"/>
            <a:chOff x="2667190" y="215462"/>
            <a:chExt cx="4741671" cy="919427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4578312" y="-1695660"/>
              <a:ext cx="919427" cy="4741671"/>
            </a:xfrm>
            <a:prstGeom prst="round2Same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2667191" y="260344"/>
              <a:ext cx="4696788" cy="829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562633" y="5979172"/>
            <a:ext cx="38257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устал, не устал.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030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СПАСИБО ЗА РАБОТУ!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Домашнее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задание.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Упражнение  №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114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с.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65.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Правило на с.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64.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static.ozone.ru/multimedia/books_covers/1003852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9786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4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484783"/>
            <a:ext cx="7560839" cy="192199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Единственное и множественное число имён существительных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962400"/>
            <a:ext cx="7704138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accent1"/>
                </a:solidFill>
              </a:rPr>
              <a:t>                     2 класс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dirty="0" smtClean="0">
                <a:solidFill>
                  <a:schemeClr val="accent1"/>
                </a:solidFill>
              </a:rPr>
              <a:t>        УМК «Школа России»</a:t>
            </a:r>
            <a:endParaRPr lang="ru-RU" altLang="ru-RU" sz="36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251685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Нужно дров нам напилить, Напилить и нарубить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Вышли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 братом мы во двор: Мне - пила, ему - ...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4149080"/>
            <a:ext cx="6591985" cy="17621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ТОПОР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boys.raskraski.link/uploads/2/8/7/Topor_2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478361" cy="26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643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960619"/>
            <a:ext cx="6589199" cy="9242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            Т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ПОР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348880"/>
            <a:ext cx="6591985" cy="3777622"/>
          </a:xfrm>
        </p:spPr>
        <p:txBody>
          <a:bodyPr>
            <a:normAutofit/>
          </a:bodyPr>
          <a:lstStyle/>
          <a:p>
            <a:r>
              <a:rPr lang="ru-RU" altLang="ru-RU" sz="4000" b="1" i="1" dirty="0">
                <a:solidFill>
                  <a:schemeClr val="accent6">
                    <a:lumMod val="50000"/>
                  </a:schemeClr>
                </a:solidFill>
              </a:rPr>
              <a:t>Без топора по дрова не ходят.</a:t>
            </a:r>
          </a:p>
          <a:p>
            <a:r>
              <a:rPr lang="ru-RU" altLang="ru-RU" sz="4000" b="1" i="1" dirty="0">
                <a:solidFill>
                  <a:schemeClr val="accent6">
                    <a:lumMod val="50000"/>
                  </a:schemeClr>
                </a:solidFill>
              </a:rPr>
              <a:t>Крепкую дружбу и топором не разрубишь.</a:t>
            </a:r>
          </a:p>
          <a:p>
            <a:endParaRPr lang="ru-RU" sz="4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130395" y="666671"/>
            <a:ext cx="216024" cy="2939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405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800" b="1" dirty="0" smtClean="0">
                <a:solidFill>
                  <a:schemeClr val="accent1"/>
                </a:solidFill>
              </a:rPr>
              <a:t>Миля </a:t>
            </a:r>
            <a:r>
              <a:rPr lang="ru-RU" altLang="ru-RU" sz="3800" b="1" dirty="0" smtClean="0">
                <a:solidFill>
                  <a:schemeClr val="accent1"/>
                </a:solidFill>
              </a:rPr>
              <a:t>разделила слова на группы  так: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59113" y="2565400"/>
            <a:ext cx="59053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бабушка        барабан</a:t>
            </a:r>
          </a:p>
          <a:p>
            <a:pPr eaLnBrk="1" hangingPunct="1"/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бабочки</a:t>
            </a:r>
          </a:p>
          <a:p>
            <a:pPr eaLnBrk="1" hangingPunct="1"/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баран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75007" y="5081543"/>
            <a:ext cx="63898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accent1"/>
                </a:solidFill>
                <a:latin typeface="+mj-lt"/>
              </a:rPr>
              <a:t>По какому признаку </a:t>
            </a:r>
            <a:r>
              <a:rPr lang="ru-RU" altLang="ru-RU" sz="3600" b="1" dirty="0" smtClean="0">
                <a:solidFill>
                  <a:schemeClr val="accent1"/>
                </a:solidFill>
                <a:latin typeface="+mj-lt"/>
              </a:rPr>
              <a:t>Миля</a:t>
            </a:r>
            <a:r>
              <a:rPr lang="ru-RU" altLang="ru-RU" sz="3600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ru-RU" altLang="ru-RU" sz="3600" b="1" dirty="0">
              <a:solidFill>
                <a:schemeClr val="accent1"/>
              </a:solidFill>
              <a:latin typeface="+mj-lt"/>
            </a:endParaRPr>
          </a:p>
          <a:p>
            <a:pPr algn="ctr" eaLnBrk="1" hangingPunct="1"/>
            <a:r>
              <a:rPr lang="ru-RU" altLang="ru-RU" sz="3600" b="1" dirty="0">
                <a:solidFill>
                  <a:schemeClr val="accent1"/>
                </a:solidFill>
                <a:latin typeface="+mj-lt"/>
              </a:rPr>
              <a:t>разделила слова?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133600"/>
            <a:ext cx="4898504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us.123rf.com/450wm/studiolaut/studiolaut1709/studiolaut170900172/86912774-school-girl-thinking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160959" cy="21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908050"/>
            <a:ext cx="8348662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 </a:t>
            </a:r>
            <a:r>
              <a:rPr lang="ru-RU" altLang="ru-RU" dirty="0" smtClean="0"/>
              <a:t>         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Кто?                           Что?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      (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одушевлённые)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неодушевлённые)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бабушка                    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барабан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баран</a:t>
            </a:r>
            <a:endParaRPr lang="ru-RU" alt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бабочки</a:t>
            </a:r>
            <a:endParaRPr lang="ru-RU" alt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600" b="1" dirty="0" smtClean="0"/>
          </a:p>
        </p:txBody>
      </p:sp>
      <p:pic>
        <p:nvPicPr>
          <p:cNvPr id="4" name="Picture 2" descr="https://us.123rf.com/450wm/studiolaut/studiolaut1709/studiolaut170900172/86912774-school-girl-thinking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2160959" cy="21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800" b="1" dirty="0" smtClean="0">
                <a:solidFill>
                  <a:srgbClr val="C00000"/>
                </a:solidFill>
              </a:rPr>
              <a:t>Матвей </a:t>
            </a:r>
            <a:r>
              <a:rPr lang="ru-RU" altLang="ru-RU" sz="3800" b="1" dirty="0" smtClean="0">
                <a:solidFill>
                  <a:srgbClr val="C00000"/>
                </a:solidFill>
              </a:rPr>
              <a:t>разделил слова на группы так: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619250" y="2060575"/>
            <a:ext cx="64087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бабушка       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бабочки</a:t>
            </a:r>
          </a:p>
          <a:p>
            <a:pPr eaLnBrk="1" hangingPunct="1"/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баран</a:t>
            </a:r>
            <a:endParaRPr lang="ru-RU" altLang="ru-RU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/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барабан </a:t>
            </a:r>
            <a:endParaRPr lang="ru-RU" altLang="ru-RU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195737" y="4797425"/>
            <a:ext cx="66247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+mj-lt"/>
              </a:rPr>
              <a:t>По какому признаку </a:t>
            </a:r>
            <a:r>
              <a:rPr lang="ru-RU" altLang="ru-RU" sz="3600" b="1" dirty="0" smtClean="0">
                <a:solidFill>
                  <a:srgbClr val="C00000"/>
                </a:solidFill>
                <a:latin typeface="+mj-lt"/>
              </a:rPr>
              <a:t>Матвей</a:t>
            </a:r>
            <a:r>
              <a:rPr lang="ru-RU" altLang="ru-RU" sz="36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altLang="ru-RU" sz="3600" b="1" dirty="0">
              <a:solidFill>
                <a:srgbClr val="C00000"/>
              </a:solidFill>
              <a:latin typeface="+mj-lt"/>
            </a:endParaRPr>
          </a:p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+mj-lt"/>
              </a:rPr>
              <a:t>разделил слова?</a:t>
            </a:r>
          </a:p>
        </p:txBody>
      </p:sp>
      <p:pic>
        <p:nvPicPr>
          <p:cNvPr id="4098" name="Picture 2" descr="https://avatars.mds.yandex.net/get-pdb/1879296/1008526d-67d3-406c-84aa-aa0e9a948d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883811" cy="26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606549" y="548680"/>
            <a:ext cx="6850063" cy="302433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 smtClean="0"/>
              <a:t>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Один                                 Много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предмет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                     предметов                                       </a:t>
            </a:r>
            <a:endParaRPr lang="ru-RU" altLang="ru-RU" sz="36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600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бабушка                           бабочки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баран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барабан</a:t>
            </a:r>
          </a:p>
        </p:txBody>
      </p:sp>
      <p:pic>
        <p:nvPicPr>
          <p:cNvPr id="7" name="Picture 2" descr="https://avatars.mds.yandex.net/get-pdb/1879296/1008526d-67d3-406c-84aa-aa0e9a948d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52" y="3356992"/>
            <a:ext cx="2304256" cy="32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ФИЗМИНУТКА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sdelfin.ucoz.ru/_nw/1/78605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451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1729</TotalTime>
  <Words>358</Words>
  <Application>Microsoft Office PowerPoint</Application>
  <PresentationFormat>Экран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Легкий дым</vt:lpstr>
      <vt:lpstr>     Творческая презентация к уроку русского языка во 2 классе по теме «Единственное и множественное число имён существительных»</vt:lpstr>
      <vt:lpstr>Единственное и множественное число имён существительных</vt:lpstr>
      <vt:lpstr>Нужно дров нам напилить, Напилить и нарубить. Вышли с братом мы во двор: Мне - пила, ему - ...</vt:lpstr>
      <vt:lpstr>             ТОПОР </vt:lpstr>
      <vt:lpstr>Миля разделила слова на группы  так:</vt:lpstr>
      <vt:lpstr>Презентация PowerPoint</vt:lpstr>
      <vt:lpstr>Матвей разделил слова на группы так:</vt:lpstr>
      <vt:lpstr>Презентация PowerPoint</vt:lpstr>
      <vt:lpstr>        ФИЗМИНУТКА</vt:lpstr>
      <vt:lpstr> Имена существительные изменяются по числам </vt:lpstr>
      <vt:lpstr>Правило мудрой Совы</vt:lpstr>
      <vt:lpstr>Выполните задание</vt:lpstr>
      <vt:lpstr>Проверим! </vt:lpstr>
      <vt:lpstr>Работаем по учебнику </vt:lpstr>
      <vt:lpstr>Поиграем?</vt:lpstr>
      <vt:lpstr>Выбери утверждение </vt:lpstr>
      <vt:lpstr>СПАСИБО ЗА РАБОТУ!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окончаний имён существительных  в Дательном падеже.</dc:title>
  <dc:creator>Виталий</dc:creator>
  <cp:lastModifiedBy>User</cp:lastModifiedBy>
  <cp:revision>37</cp:revision>
  <dcterms:created xsi:type="dcterms:W3CDTF">2015-11-29T12:27:42Z</dcterms:created>
  <dcterms:modified xsi:type="dcterms:W3CDTF">2020-08-09T14:29:42Z</dcterms:modified>
</cp:coreProperties>
</file>