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7"/>
  </p:notesMasterIdLst>
  <p:sldIdLst>
    <p:sldId id="301" r:id="rId2"/>
    <p:sldId id="256" r:id="rId3"/>
    <p:sldId id="257" r:id="rId4"/>
    <p:sldId id="302" r:id="rId5"/>
    <p:sldId id="303" r:id="rId6"/>
    <p:sldId id="304" r:id="rId7"/>
    <p:sldId id="305" r:id="rId8"/>
    <p:sldId id="306" r:id="rId9"/>
    <p:sldId id="308" r:id="rId10"/>
    <p:sldId id="307" r:id="rId11"/>
    <p:sldId id="259" r:id="rId12"/>
    <p:sldId id="260" r:id="rId13"/>
    <p:sldId id="309" r:id="rId14"/>
    <p:sldId id="261" r:id="rId15"/>
    <p:sldId id="262" r:id="rId16"/>
    <p:sldId id="263" r:id="rId17"/>
    <p:sldId id="266" r:id="rId18"/>
    <p:sldId id="291" r:id="rId19"/>
    <p:sldId id="293" r:id="rId20"/>
    <p:sldId id="269" r:id="rId21"/>
    <p:sldId id="268" r:id="rId22"/>
    <p:sldId id="294" r:id="rId23"/>
    <p:sldId id="270" r:id="rId24"/>
    <p:sldId id="272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1A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5E89D-6E64-40C9-A32C-E5FAC0DDE00A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6EED9-F8AB-40E0-B1BF-E521E4F343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2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6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1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8924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59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2399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17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67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4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9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1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0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7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0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8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7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A4D4-4540-442D-8DF2-1ACD070459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BC0FBE-40E3-444A-90BF-694214AAA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0%D1%80%D1%85%D0%B8%D0%B2%D0%BD%D1%8B%D0%B5%20%D1%84%D0%BE%D1%82%D0%BE%20%D1%81%D0%B5%D1%80%D0%B3%D0%B5%D1%8F%20%D0%BC%D0%B8%D1%85%D0%B0%D0%BB%D0%BA%D0%BE%D0%B2%D0%B0&amp;noreask=1&amp;pos=26&amp;lr=213&amp;rpt=simage&amp;uinfo=ww-1349-wh-673-fw-1124-fh-467-pd-1&amp;img_url=http://ria.ru/images/18259/19/182591922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source=wiz&amp;fp=0&amp;text=%D1%81%D0%B5%D1%80%D0%B3%D0%B5%D0%B9%20%D0%BC%D0%B8%D1%85%D0%B0%D0%BB%D0%BA%D0%BE%D0%B2%20%D0%B2%D0%BE%D0%B9%D0%BD%D0%B0&amp;noreask=1&amp;pos=10&amp;lr=213&amp;rpt=simage&amp;uinfo=ww-1349-wh-673-fw-1124-fh-467-pd-1&amp;img_url=http://s00.yaplakal.com/pics/pics_original/3/4/5/37354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340768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9900"/>
                </a:solidFill>
              </a:rPr>
              <a:t>Презентация к уроку по учебному предмету «Литература»</a:t>
            </a:r>
          </a:p>
          <a:p>
            <a:pPr algn="ctr"/>
            <a:r>
              <a:rPr lang="ru-RU" sz="2400" b="1" i="1" dirty="0" smtClean="0">
                <a:solidFill>
                  <a:srgbClr val="009900"/>
                </a:solidFill>
              </a:rPr>
              <a:t>в 5 – ом классе на тему</a:t>
            </a:r>
          </a:p>
          <a:p>
            <a:pPr algn="ctr"/>
            <a:r>
              <a:rPr lang="ru-RU" sz="2400" b="1" i="1" dirty="0" smtClean="0">
                <a:solidFill>
                  <a:srgbClr val="009900"/>
                </a:solidFill>
              </a:rPr>
              <a:t>«Басни </a:t>
            </a:r>
            <a:r>
              <a:rPr lang="en-US" sz="2400" b="1" i="1" dirty="0" smtClean="0">
                <a:solidFill>
                  <a:srgbClr val="009900"/>
                </a:solidFill>
              </a:rPr>
              <a:t>XX </a:t>
            </a:r>
            <a:r>
              <a:rPr lang="ru-RU" sz="2400" b="1" i="1" dirty="0" smtClean="0">
                <a:solidFill>
                  <a:srgbClr val="009900"/>
                </a:solidFill>
              </a:rPr>
              <a:t>века. Басни </a:t>
            </a:r>
            <a:r>
              <a:rPr lang="ru-RU" sz="2400" b="1" i="1" dirty="0" err="1" smtClean="0">
                <a:solidFill>
                  <a:srgbClr val="009900"/>
                </a:solidFill>
              </a:rPr>
              <a:t>С.В.Михалкова</a:t>
            </a:r>
            <a:r>
              <a:rPr lang="ru-RU" sz="2400" b="1" i="1" dirty="0" smtClean="0">
                <a:solidFill>
                  <a:srgbClr val="009900"/>
                </a:solidFill>
              </a:rPr>
              <a:t>»</a:t>
            </a:r>
          </a:p>
          <a:p>
            <a:pPr algn="ctr"/>
            <a:endParaRPr lang="ru-RU" sz="2400" b="1" i="1" dirty="0">
              <a:solidFill>
                <a:srgbClr val="009900"/>
              </a:solidFill>
            </a:endParaRPr>
          </a:p>
          <a:p>
            <a:pPr algn="ctr"/>
            <a:endParaRPr lang="ru-RU" sz="2400" b="1" i="1" dirty="0" smtClean="0">
              <a:solidFill>
                <a:srgbClr val="0099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9900"/>
                </a:solidFill>
              </a:rPr>
              <a:t>Автор презентации Севостьянова Виктория </a:t>
            </a:r>
            <a:r>
              <a:rPr lang="ru-RU" sz="2400" b="1" i="1" dirty="0" smtClean="0">
                <a:solidFill>
                  <a:srgbClr val="009900"/>
                </a:solidFill>
              </a:rPr>
              <a:t>Станиславовна</a:t>
            </a:r>
            <a:r>
              <a:rPr lang="ru-RU" sz="2400" b="1" i="1" dirty="0" smtClean="0">
                <a:solidFill>
                  <a:srgbClr val="009900"/>
                </a:solidFill>
              </a:rPr>
              <a:t>,</a:t>
            </a:r>
          </a:p>
          <a:p>
            <a:pPr algn="ctr"/>
            <a:r>
              <a:rPr lang="ru-RU" sz="2400" b="1" i="1" dirty="0" smtClean="0">
                <a:solidFill>
                  <a:srgbClr val="009900"/>
                </a:solidFill>
              </a:rPr>
              <a:t>Учитель русского языка и литературы,</a:t>
            </a:r>
          </a:p>
          <a:p>
            <a:pPr algn="ctr"/>
            <a:r>
              <a:rPr lang="ru-RU" sz="2400" b="1" i="1" dirty="0" smtClean="0">
                <a:solidFill>
                  <a:srgbClr val="009900"/>
                </a:solidFill>
              </a:rPr>
              <a:t>Липецкая </a:t>
            </a:r>
            <a:r>
              <a:rPr lang="ru-RU" sz="2400" b="1" i="1" dirty="0" err="1" smtClean="0">
                <a:solidFill>
                  <a:srgbClr val="009900"/>
                </a:solidFill>
              </a:rPr>
              <a:t>обл.,Лебедянский</a:t>
            </a:r>
            <a:r>
              <a:rPr lang="ru-RU" sz="2400" b="1" i="1" dirty="0" smtClean="0">
                <a:solidFill>
                  <a:srgbClr val="009900"/>
                </a:solidFill>
              </a:rPr>
              <a:t> район,</a:t>
            </a:r>
          </a:p>
          <a:p>
            <a:pPr algn="ctr"/>
            <a:r>
              <a:rPr lang="ru-RU" sz="2400" b="1" i="1" dirty="0" smtClean="0">
                <a:solidFill>
                  <a:srgbClr val="009900"/>
                </a:solidFill>
              </a:rPr>
              <a:t>МБОУ СОШ </a:t>
            </a:r>
            <a:r>
              <a:rPr lang="ru-RU" sz="2400" b="1" i="1" dirty="0" err="1" smtClean="0">
                <a:solidFill>
                  <a:srgbClr val="009900"/>
                </a:solidFill>
              </a:rPr>
              <a:t>п.свх.Агроном</a:t>
            </a:r>
            <a:r>
              <a:rPr lang="ru-RU" sz="2400" b="1" i="1" dirty="0" smtClean="0">
                <a:solidFill>
                  <a:srgbClr val="009900"/>
                </a:solidFill>
              </a:rPr>
              <a:t>.</a:t>
            </a:r>
            <a:endParaRPr lang="ru-RU" sz="2400" b="1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 descr="http://f.mypage.ru/f5d3d42a2c4cc1908cf2aca30bf7b183_b819d5789cf3aca7e0df4d76b288b4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928934"/>
            <a:ext cx="2381250" cy="3371851"/>
          </a:xfrm>
          <a:prstGeom prst="rect">
            <a:avLst/>
          </a:prstGeom>
          <a:noFill/>
        </p:spPr>
      </p:pic>
      <p:pic>
        <p:nvPicPr>
          <p:cNvPr id="4" name="Picture 7" descr="http://omn-omn-omn.ru/images/17011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496"/>
            <a:ext cx="2928958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9532" y="160121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Басни С.В. Михалкова - замечательное явление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отечественной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литературы.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 временем они не утратили своей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злободневности. Они так же современны,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и в момент своего рождения. 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7oom.ru/powerpoint/abstraktnye-fony-dlya-prezentacii-volny-09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93"/>
            <a:ext cx="9144000" cy="68381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857232"/>
            <a:ext cx="4043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2F11AF"/>
                </a:solidFill>
              </a:rPr>
              <a:t>Тема урока: « Басня </a:t>
            </a:r>
            <a:r>
              <a:rPr lang="en-US" sz="2400" b="1" i="1" dirty="0" smtClean="0">
                <a:solidFill>
                  <a:srgbClr val="2F11AF"/>
                </a:solidFill>
              </a:rPr>
              <a:t>xx </a:t>
            </a:r>
            <a:r>
              <a:rPr lang="ru-RU" sz="2400" b="1" i="1" dirty="0" smtClean="0">
                <a:solidFill>
                  <a:srgbClr val="2F11AF"/>
                </a:solidFill>
              </a:rPr>
              <a:t>века. </a:t>
            </a:r>
          </a:p>
          <a:p>
            <a:pPr algn="ctr"/>
            <a:r>
              <a:rPr lang="ru-RU" sz="2400" b="1" i="1" dirty="0" smtClean="0">
                <a:solidFill>
                  <a:srgbClr val="2F11AF"/>
                </a:solidFill>
              </a:rPr>
              <a:t>Басни С.В.Михалкова»</a:t>
            </a:r>
            <a:endParaRPr lang="ru-RU" sz="2400" b="1" i="1" dirty="0">
              <a:solidFill>
                <a:srgbClr val="2F11A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00240"/>
            <a:ext cx="2968625" cy="431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1.postila.ru/resize?w=500&amp;src=%2Fdata%2F87%2F87%2Fad%2F1b%2F8787ad1bbcf51150506fcdd1c21c756b495bbf40018ac663c77b41ecf9ea49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788869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              Басня «  Грибы»</a:t>
            </a:r>
          </a:p>
          <a:p>
            <a:endParaRPr lang="ru-RU" dirty="0" smtClean="0"/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Рос яркий Мухомор среди лесной полянки.</a:t>
            </a:r>
            <a:br>
              <a:rPr lang="ru-RU" sz="2400" b="1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rgbClr val="00B050"/>
                </a:solidFill>
              </a:rPr>
              <a:t>Бросался всем в глаза его нахальный вид:</a:t>
            </a:r>
            <a:br>
              <a:rPr lang="ru-RU" sz="2400" b="1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rgbClr val="00B050"/>
                </a:solidFill>
              </a:rPr>
              <a:t>- Смотрите на меня! Заметней нет и не было поганки!</a:t>
            </a:r>
            <a:br>
              <a:rPr lang="ru-RU" sz="2400" b="1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rgbClr val="00B050"/>
                </a:solidFill>
              </a:rPr>
              <a:t>Ну как же я красив! Красив и ядовит!</a:t>
            </a: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А Белый Гриб в тени под елочкой молчал.</a:t>
            </a:r>
            <a:br>
              <a:rPr lang="ru-RU" sz="2400" b="1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rgbClr val="00B050"/>
                </a:solidFill>
              </a:rPr>
              <a:t>И потому его никто не замечал...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13314" name="Picture 2" descr="Картинки по запросу мухомор крас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86190"/>
            <a:ext cx="2381250" cy="2857500"/>
          </a:xfrm>
          <a:prstGeom prst="rect">
            <a:avLst/>
          </a:prstGeom>
          <a:noFill/>
        </p:spPr>
      </p:pic>
      <p:pic>
        <p:nvPicPr>
          <p:cNvPr id="13316" name="Picture 4" descr="Картинки по запросу белый гри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9" y="3857628"/>
            <a:ext cx="350046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ловые фоны для презентаций (6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" y="0"/>
            <a:ext cx="9109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93356"/>
            <a:ext cx="804098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парах.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Прочтите басню.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Выполните задания в тетради:</a:t>
            </a:r>
          </a:p>
          <a:p>
            <a:pPr marL="342900" indent="-342900">
              <a:buAutoNum type="arabicParenR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каких строках содержится мораль?</a:t>
            </a:r>
          </a:p>
          <a:p>
            <a:pPr marL="342900" indent="-342900">
              <a:buAutoNum type="arabicParenR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чем иронизирует автор?</a:t>
            </a:r>
          </a:p>
          <a:p>
            <a:pPr marL="342900" indent="-342900">
              <a:buAutoNum type="arabicParenR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бы вы сами сформулировали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61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rstyle.org/uploads/posts/2009-12/1262219585_1254424882_003prev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18118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Картинки по запросу картинки сказочных персонажей русских сказо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8763" y="1628800"/>
            <a:ext cx="3643338" cy="507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528" y="90154"/>
            <a:ext cx="8732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встаёт, когда на слайде отрицательный персонаж.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вариант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всатёт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на слайде положительный персонаж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017.radikal.ru/i441/1202/f8/a8be9ce8d6b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" descr="http://s017.radikal.ru/i441/1202/f8/a8be9ce8d6b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296399" cy="6858000"/>
          </a:xfrm>
          <a:prstGeom prst="rect">
            <a:avLst/>
          </a:prstGeom>
          <a:noFill/>
        </p:spPr>
      </p:pic>
      <p:pic>
        <p:nvPicPr>
          <p:cNvPr id="4" name="Рисунок 3" descr="Картинки по запросу картинки отрицательных сказочных персонаж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7" y="1386979"/>
            <a:ext cx="5940425" cy="408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ashionblog4fall.info/photo/56e50769bc7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6749"/>
          </a:xfrm>
          <a:prstGeom prst="rect">
            <a:avLst/>
          </a:prstGeom>
          <a:noFill/>
        </p:spPr>
      </p:pic>
      <p:pic>
        <p:nvPicPr>
          <p:cNvPr id="3" name="Рисунок 2" descr="Картинки по запросу картинки сказочных персонажей русских сказ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-772413"/>
            <a:ext cx="5940425" cy="840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narand.com/images/qss/background/big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0832"/>
          </a:xfrm>
          <a:prstGeom prst="rect">
            <a:avLst/>
          </a:prstGeom>
          <a:noFill/>
        </p:spPr>
      </p:pic>
      <p:pic>
        <p:nvPicPr>
          <p:cNvPr id="3" name="Рисунок 2" descr="Картинки по запросу картинки к народным сказкам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7" y="423351"/>
            <a:ext cx="5940425" cy="601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017.radikal.ru/i441/1202/f8/a8be9ce8d6b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" descr="http://s017.radikal.ru/i441/1202/f8/a8be9ce8d6b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296399" cy="6858000"/>
          </a:xfrm>
          <a:prstGeom prst="rect">
            <a:avLst/>
          </a:prstGeom>
          <a:noFill/>
        </p:spPr>
      </p:pic>
      <p:pic>
        <p:nvPicPr>
          <p:cNvPr id="5" name="Рисунок 4" descr="Картинки по запросу картинки к положительным героям сказо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85860"/>
            <a:ext cx="535784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rstyle.org/uploads/posts/2009-12/1262219585_1254424882_003prev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Картинки по запросу картинки отрицательных сказочных персонаж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000108"/>
            <a:ext cx="49292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m1-tub-ru.yandex.net/i?id=65a12d10478a4b4129d3654b0033d512&amp;n=33&amp;h=215&amp;w=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100010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857232"/>
            <a:ext cx="617226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 июле , в самый зной, в полуденную пору,</a:t>
            </a:r>
          </a:p>
          <a:p>
            <a:r>
              <a:rPr lang="ru-RU" b="1" i="1" dirty="0" smtClean="0"/>
              <a:t>Сыпучими песками ,в гору,</a:t>
            </a:r>
          </a:p>
          <a:p>
            <a:r>
              <a:rPr lang="ru-RU" b="1" i="1" dirty="0" smtClean="0"/>
              <a:t>Из дальних странствий </a:t>
            </a:r>
            <a:r>
              <a:rPr lang="ru-RU" b="1" i="1" dirty="0" err="1" smtClean="0"/>
              <a:t>возвратясь</a:t>
            </a:r>
            <a:r>
              <a:rPr lang="ru-RU" b="1" i="1" dirty="0" smtClean="0"/>
              <a:t>,</a:t>
            </a:r>
          </a:p>
          <a:p>
            <a:r>
              <a:rPr lang="ru-RU" b="1" i="1" dirty="0" smtClean="0"/>
              <a:t>По улицам слона водили, как видно напоказ:</a:t>
            </a:r>
          </a:p>
          <a:p>
            <a:r>
              <a:rPr lang="ru-RU" b="1" i="1" dirty="0" smtClean="0"/>
              <a:t>Известно , что слоны в диковинку у нас, - </a:t>
            </a:r>
          </a:p>
          <a:p>
            <a:r>
              <a:rPr lang="ru-RU" b="1" i="1" dirty="0" smtClean="0"/>
              <a:t>Так за слоном толпы зевак ходили…</a:t>
            </a:r>
          </a:p>
          <a:p>
            <a:r>
              <a:rPr lang="ru-RU" b="1" i="1" dirty="0" smtClean="0"/>
              <a:t>Какой-то повар-грамотей</a:t>
            </a:r>
          </a:p>
          <a:p>
            <a:r>
              <a:rPr lang="ru-RU" b="1" i="1" dirty="0" smtClean="0"/>
              <a:t>С поварни убежал своей,</a:t>
            </a:r>
          </a:p>
          <a:p>
            <a:r>
              <a:rPr lang="ru-RU" b="1" i="1" dirty="0" smtClean="0"/>
              <a:t>Со всех дворов собак </a:t>
            </a:r>
            <a:r>
              <a:rPr lang="ru-RU" b="1" i="1" dirty="0" err="1" smtClean="0"/>
              <a:t>сбежалося</a:t>
            </a:r>
            <a:r>
              <a:rPr lang="ru-RU" b="1" i="1" dirty="0" smtClean="0"/>
              <a:t> с полсотни…</a:t>
            </a:r>
          </a:p>
          <a:p>
            <a:r>
              <a:rPr lang="ru-RU" b="1" i="1" dirty="0" smtClean="0"/>
              <a:t>Как вдруг из подворотни</a:t>
            </a:r>
          </a:p>
          <a:p>
            <a:r>
              <a:rPr lang="ru-RU" b="1" i="1" dirty="0" smtClean="0"/>
              <a:t>Проказница-мартышка, </a:t>
            </a:r>
            <a:r>
              <a:rPr lang="ru-RU" b="1" i="1" dirty="0" err="1" smtClean="0"/>
              <a:t>Осёл</a:t>
            </a:r>
            <a:r>
              <a:rPr lang="ru-RU" b="1" i="1" dirty="0" smtClean="0"/>
              <a:t>, Козёл да косолапый Мишка</a:t>
            </a:r>
          </a:p>
          <a:p>
            <a:r>
              <a:rPr lang="ru-RU" b="1" i="1" dirty="0" smtClean="0"/>
              <a:t>Затеяли сыграть квартет.</a:t>
            </a:r>
          </a:p>
          <a:p>
            <a:r>
              <a:rPr lang="ru-RU" b="1" i="1" dirty="0" smtClean="0"/>
              <a:t>Когда в товарищах согласья нет,</a:t>
            </a:r>
          </a:p>
          <a:p>
            <a:r>
              <a:rPr lang="ru-RU" b="1" i="1" dirty="0" smtClean="0"/>
              <a:t>На лад их дело не пойдёт,</a:t>
            </a:r>
          </a:p>
          <a:p>
            <a:r>
              <a:rPr lang="ru-RU" b="1" i="1" dirty="0" smtClean="0"/>
              <a:t>И выйдет из него не дело – только мука.</a:t>
            </a:r>
          </a:p>
          <a:p>
            <a:r>
              <a:rPr lang="ru-RU" b="1" i="1" dirty="0" smtClean="0"/>
              <a:t>Однажды лебедь, рак да щука</a:t>
            </a:r>
          </a:p>
          <a:p>
            <a:r>
              <a:rPr lang="ru-RU" b="1" i="1" dirty="0" smtClean="0"/>
              <a:t>Везти с поклажей воз </a:t>
            </a:r>
            <a:r>
              <a:rPr lang="ru-RU" b="1" i="1" dirty="0" err="1" smtClean="0"/>
              <a:t>взялиь</a:t>
            </a:r>
            <a:endParaRPr lang="ru-RU" b="1" i="1" dirty="0" smtClean="0"/>
          </a:p>
          <a:p>
            <a:r>
              <a:rPr lang="ru-RU" b="1" i="1" dirty="0" smtClean="0"/>
              <a:t>И вместе все в него впряглись…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tratraza.ru/photo/16/bliki_cvetnoy_yarkiy_krasochnyy_fon_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Картинки по запросу картинки к положительным героям сказо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1787" y="1470930"/>
            <a:ext cx="5940425" cy="391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lassicbus.ru/default/image/aHR0cDovL2ZyZWUtaWxsdXN0cmF0aW9ucy1sczAxLmdhdGFnLm5ldC9pbWFnZXMvbGdpMDFhMjAxNDA0MjIyMTAwLmpwZw=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69" y="0"/>
            <a:ext cx="9501222" cy="7058551"/>
          </a:xfrm>
          <a:prstGeom prst="rect">
            <a:avLst/>
          </a:prstGeom>
          <a:noFill/>
        </p:spPr>
      </p:pic>
      <p:pic>
        <p:nvPicPr>
          <p:cNvPr id="3" name="Рисунок 2" descr="Полкан и шав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450" y="1450975"/>
            <a:ext cx="40005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50611" y="1700808"/>
            <a:ext cx="3365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Басня «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Полкан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и </a:t>
            </a:r>
            <a:r>
              <a:rPr lang="ru-RU" sz="3200" b="1" i="1" dirty="0" err="1">
                <a:solidFill>
                  <a:srgbClr val="FF0000"/>
                </a:solidFill>
              </a:rPr>
              <a:t>Ш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авка</a:t>
            </a:r>
            <a:r>
              <a:rPr lang="ru-RU" sz="3200" b="1" i="1" dirty="0" smtClean="0">
                <a:solidFill>
                  <a:srgbClr val="FF0000"/>
                </a:solidFill>
              </a:rPr>
              <a:t>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1219" y="3031102"/>
            <a:ext cx="53653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Объясните смысл последней строчки.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Почему в данной басне нет морали?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Сформулируйте мораль самостоятельно.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2"/>
                </a:solidFill>
              </a:rPr>
              <a:t>Охарактеризуйте </a:t>
            </a:r>
            <a:r>
              <a:rPr lang="ru-RU" sz="2800" dirty="0" err="1" smtClean="0">
                <a:solidFill>
                  <a:schemeClr val="tx2"/>
                </a:solidFill>
              </a:rPr>
              <a:t>Полкана</a:t>
            </a:r>
            <a:r>
              <a:rPr lang="ru-RU" sz="2800" dirty="0" smtClean="0">
                <a:solidFill>
                  <a:schemeClr val="tx2"/>
                </a:solidFill>
              </a:rPr>
              <a:t> и </a:t>
            </a:r>
            <a:r>
              <a:rPr lang="ru-RU" sz="2800" dirty="0" err="1">
                <a:solidFill>
                  <a:schemeClr val="tx2"/>
                </a:solidFill>
              </a:rPr>
              <a:t>Ш</a:t>
            </a:r>
            <a:r>
              <a:rPr lang="ru-RU" sz="2800" dirty="0" err="1" smtClean="0">
                <a:solidFill>
                  <a:schemeClr val="tx2"/>
                </a:solidFill>
              </a:rPr>
              <a:t>авку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 Эпитеты запишите в тетрадь.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7351" y="1198761"/>
            <a:ext cx="5256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chemeClr val="tx2"/>
                </a:solidFill>
              </a:rPr>
              <a:t>Работа в группах. 1 группа.</a:t>
            </a:r>
            <a:endParaRPr lang="ru-RU" sz="3200" b="1" i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tratraza.ru/photo/16/bliki_cvetnoy_yarkiy_krasochnyy_fon_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Басня Михалкова Ромашка и роз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1120087"/>
            <a:ext cx="4752528" cy="368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23728" y="350646"/>
            <a:ext cx="70952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Басня « Ромашка и </a:t>
            </a:r>
            <a:r>
              <a:rPr lang="ru-RU" sz="4400" b="1" i="1" dirty="0" smtClean="0">
                <a:solidFill>
                  <a:srgbClr val="FF0000"/>
                </a:solidFill>
              </a:rPr>
              <a:t>Роза</a:t>
            </a:r>
            <a:r>
              <a:rPr lang="ru-RU" sz="4400" b="1" i="1" dirty="0" smtClean="0">
                <a:solidFill>
                  <a:srgbClr val="FF0000"/>
                </a:solidFill>
              </a:rPr>
              <a:t>»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262"/>
            <a:ext cx="4642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РАБОТА В ГРУППАХ. 2 группа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37809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В каких строчках содержится мораль?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Какие пороки высмеивает автор?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Подберите синонимы к слову </a:t>
            </a:r>
            <a:r>
              <a:rPr lang="ru-RU" sz="3200" b="1" i="1" dirty="0" smtClean="0">
                <a:solidFill>
                  <a:schemeClr val="bg1"/>
                </a:solidFill>
              </a:rPr>
              <a:t>высокомерный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Запишите их в тетрадь.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717032"/>
            <a:ext cx="5040560" cy="2932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50321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Работа в группах. 3 группа.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Басня «Муха и Пчела»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84784"/>
            <a:ext cx="5832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Какую басню напоминает вам сюжет этой басни?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Чем похожи главные герои этих басен?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Охарактеризуйте Муху и Пчелу. Эпитеты запишите в тетрадь.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Как вы понимаете мораль басни?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bob.ru/img/picture/Apr/04/c7fff9a06f1b029780cb3957cda567a1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785926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«Чтение без размышления - пустое занятие»</a:t>
            </a:r>
            <a:r>
              <a:rPr lang="ru-RU" sz="48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– Какое отношение имеет эта пословица к изучению басен? 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plin-music.ru/assents/image/5664939e4b2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2000240"/>
            <a:ext cx="5266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</a:t>
            </a:r>
            <a:r>
              <a:rPr lang="ru-RU" sz="2400" dirty="0" smtClean="0">
                <a:solidFill>
                  <a:schemeClr val="bg1"/>
                </a:solidFill>
              </a:rPr>
              <a:t>Домашнее задание: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Прочитать басню С.В.Михалкова «Зеркало»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Сочинить </a:t>
            </a:r>
            <a:r>
              <a:rPr lang="ru-RU" sz="2400" dirty="0" err="1" smtClean="0">
                <a:solidFill>
                  <a:schemeClr val="bg1"/>
                </a:solidFill>
              </a:rPr>
              <a:t>центон</a:t>
            </a:r>
            <a:r>
              <a:rPr lang="ru-RU" sz="2400" dirty="0" smtClean="0">
                <a:solidFill>
                  <a:schemeClr val="bg1"/>
                </a:solidFill>
              </a:rPr>
              <a:t> из строк басен С.В.Михалкова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granddecor12.ru/forum/imgs/56048fa345c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35719"/>
            <a:ext cx="9191625" cy="68937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257174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57161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Центон</a:t>
            </a: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произведение, главным образом стихотворное,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составленное из отрывков и строк,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собранных из различных произведений одного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или нескольких авторов.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8" y="2348880"/>
            <a:ext cx="356116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59961"/>
            <a:ext cx="4432176" cy="18289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8419" y="23488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i="1" dirty="0">
                <a:solidFill>
                  <a:srgbClr val="1F497D"/>
                </a:solidFill>
              </a:rPr>
              <a:t>писатель, поэт, драматург, баснописец, переводчик, председатель Союза писателей России, автор текста двух гимнов Советского Союза и гимна Российской Федерации, председатель Союза писателей РСФСР, общественный и политический деятель</a:t>
            </a:r>
            <a:r>
              <a:rPr lang="ru-RU" sz="2400" i="1" dirty="0">
                <a:solidFill>
                  <a:srgbClr val="1F497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46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374381"/>
            <a:ext cx="6669602" cy="44748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0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Сергей Михалков родился 13 марта 1913 года в Москве.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3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cdn4.img22.rian.ru/images/18259/18/18259186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90" y="2564904"/>
            <a:ext cx="599485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771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В 1930 году , окончив школу, переехал в Москву, где работал разнорабочим на Москворецкой ткацко-отделочной фабрике, младшим наблюдателем геологоразведочной экспедиции Ленинградского Геодезического института на Алтае, внештатным сотрудником отдела писем газеты 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Известия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7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" y="1935366"/>
            <a:ext cx="3384376" cy="481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pics2.pokazuha.ru/p442/j/4/6871634n4j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5289531" cy="361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6669" y="441036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srgbClr val="2F11AF"/>
                </a:solidFill>
              </a:rPr>
              <a:t>В годы Великой Отечественной войны Сергей Михалков работал военным корреспондентом</a:t>
            </a:r>
            <a:r>
              <a:rPr lang="ru-RU" b="1" dirty="0">
                <a:solidFill>
                  <a:srgbClr val="2F11A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7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3068960"/>
            <a:ext cx="3971925" cy="343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220" y="1124744"/>
            <a:ext cx="4165600" cy="552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32002" y="66282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dirty="0">
                <a:solidFill>
                  <a:srgbClr val="0070C0"/>
                </a:solidFill>
              </a:rPr>
              <a:t>В 1935 году выходит первое известное произведение, ставшее классикой советской детской литературы, — поэма «Дядя Стёпа» </a:t>
            </a:r>
          </a:p>
        </p:txBody>
      </p:sp>
    </p:spTree>
    <p:extLst>
      <p:ext uri="{BB962C8B-B14F-4D97-AF65-F5344CB8AC3E}">
        <p14:creationId xmlns:p14="http://schemas.microsoft.com/office/powerpoint/2010/main" val="18358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514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-6000" contrast="24000"/>
          </a:blip>
          <a:srcRect/>
          <a:stretch>
            <a:fillRect/>
          </a:stretch>
        </p:blipFill>
        <p:spPr bwMode="auto">
          <a:xfrm>
            <a:off x="4114800" y="0"/>
            <a:ext cx="50292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Рисунок 3" descr="Картинки по запросу картинки к басням михалкова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383" y="0"/>
            <a:ext cx="33575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кукушка и скворец басня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3352800"/>
            <a:ext cx="302433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слон-живописец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367314"/>
            <a:ext cx="5572132" cy="349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78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</TotalTime>
  <Words>534</Words>
  <Application>Microsoft Office PowerPoint</Application>
  <PresentationFormat>Экран (4:3)</PresentationFormat>
  <Paragraphs>84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40</cp:revision>
  <dcterms:created xsi:type="dcterms:W3CDTF">2016-10-17T16:00:32Z</dcterms:created>
  <dcterms:modified xsi:type="dcterms:W3CDTF">2021-10-03T11:56:31Z</dcterms:modified>
</cp:coreProperties>
</file>