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6" r:id="rId3"/>
    <p:sldId id="277" r:id="rId4"/>
    <p:sldId id="275" r:id="rId5"/>
    <p:sldId id="276" r:id="rId6"/>
    <p:sldId id="258" r:id="rId7"/>
    <p:sldId id="259" r:id="rId8"/>
    <p:sldId id="270" r:id="rId9"/>
    <p:sldId id="260" r:id="rId10"/>
    <p:sldId id="269" r:id="rId11"/>
    <p:sldId id="272" r:id="rId12"/>
    <p:sldId id="261" r:id="rId13"/>
    <p:sldId id="262" r:id="rId14"/>
    <p:sldId id="263" r:id="rId15"/>
    <p:sldId id="267" r:id="rId16"/>
    <p:sldId id="264" r:id="rId17"/>
    <p:sldId id="265" r:id="rId18"/>
    <p:sldId id="268" r:id="rId19"/>
    <p:sldId id="271" r:id="rId20"/>
    <p:sldId id="273" r:id="rId21"/>
    <p:sldId id="266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>
        <p:scale>
          <a:sx n="66" d="100"/>
          <a:sy n="66" d="100"/>
        </p:scale>
        <p:origin x="653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83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1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38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6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7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8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6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9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4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6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6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1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7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0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4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1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BB43CC-B054-4348-B40D-1C0C8803269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6AB351-CFFC-4D21-83D9-5552BB3CE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p6.poznan.pl/assets/Galeria/sp6_foto/ang1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ithfriendship.com/images/h/38469/Antonine_Wall-wallpaper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ingvaflavor.com/wp-content/uploads/2012/01/alfavit.jpe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36.ltalk.ru/1/9/260901/51/10432051/alfavit.jpe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0.liveinternet.ru/images/attach/c/7/97/200/97200218_44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xun.ge/uploads/posts/2012-07/1341514485_punctuation-marks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si.org.ru/wp-content/uploads/2014/03/Strelki-v-raznye-storony.pn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8/Royal_Coat_of_Arms_of_the_United_Kingdom.svg" TargetMode="External"/><Relationship Id="rId2" Type="http://schemas.openxmlformats.org/officeDocument/2006/relationships/hyperlink" Target="http://ru.wikipedia.org/wiki/Dieu_et_mon_droi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glishgid.ru/wp-content/uploads/2013/12/Charles-I_equestrian-statue4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kotomatrix.ru/images/lolz/2012/02/07/1105013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enpl.org/images/childrens/src-11/Kid-riding-snake.p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1.endata.cx/data/games/35913/99-52973285231046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ashadoska.com/upload/normal/uslugi_chastnogo_detektiva_v_rostovskoy_oblasti_i_g_shahty_99293.jpe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.amur.net/images/forum/10666/originals/5d04bb021672ce67cf861c707db69b3e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0300" y="3446463"/>
            <a:ext cx="9144000" cy="2387600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-387783" y="940338"/>
            <a:ext cx="11742820" cy="550333"/>
          </a:xfrm>
        </p:spPr>
        <p:txBody>
          <a:bodyPr>
            <a:noAutofit/>
          </a:bodyPr>
          <a:lstStyle/>
          <a:p>
            <a:pPr algn="ctr"/>
            <a:r>
              <a:rPr lang="ru-RU" sz="3600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Презентация к уроку по учебному предмету «Английский язык» (</a:t>
            </a:r>
            <a:r>
              <a:rPr lang="ru-RU" sz="3600" b="0" i="1" cap="non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 7-ом классе</a:t>
            </a:r>
            <a:r>
              <a:rPr lang="ru-RU" sz="3600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ctr"/>
            <a:r>
              <a:rPr lang="ru-RU" sz="3600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на тему</a:t>
            </a:r>
          </a:p>
          <a:p>
            <a:pPr algn="ctr"/>
            <a:r>
              <a:rPr lang="ru-RU" sz="3600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«Лингвострановедческая викторина»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FAFB6052-1EF0-CD78-8C29-60083A4E9BAA}"/>
              </a:ext>
            </a:extLst>
          </p:cNvPr>
          <p:cNvSpPr txBox="1">
            <a:spLocks/>
          </p:cNvSpPr>
          <p:nvPr/>
        </p:nvSpPr>
        <p:spPr>
          <a:xfrm rot="21420000">
            <a:off x="-387928" y="4476765"/>
            <a:ext cx="11955194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i="1" cap="none" dirty="0">
                <a:solidFill>
                  <a:schemeClr val="tx1"/>
                </a:solidFill>
                <a:latin typeface="Roboto" panose="02000000000000000000" pitchFamily="2" charset="0"/>
              </a:rPr>
              <a:t>Автор-составитель: Сизова Наталья Владимировна,</a:t>
            </a:r>
          </a:p>
          <a:p>
            <a:pPr algn="ctr"/>
            <a:r>
              <a:rPr lang="ru-RU" sz="2600" i="1" cap="none" dirty="0">
                <a:solidFill>
                  <a:schemeClr val="tx1"/>
                </a:solidFill>
                <a:latin typeface="Roboto" panose="02000000000000000000" pitchFamily="2" charset="0"/>
              </a:rPr>
              <a:t>учитель английского языка ГБОУ СОШ №200 с углубленным изучением финского языка Красносельского района Санкт-Петербурга</a:t>
            </a:r>
            <a:endParaRPr lang="ru-RU" sz="2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Stonehenge</a:t>
            </a:r>
            <a:r>
              <a:rPr lang="en-US" sz="4000" dirty="0"/>
              <a:t> was being built for 10 days?</a:t>
            </a:r>
            <a:endParaRPr lang="ru-RU" sz="4000" dirty="0"/>
          </a:p>
          <a:p>
            <a:r>
              <a:rPr lang="en-US" sz="4000" dirty="0"/>
              <a:t>Of course, not</a:t>
            </a:r>
          </a:p>
        </p:txBody>
      </p:sp>
      <p:pic>
        <p:nvPicPr>
          <p:cNvPr id="14339" name="Picture 3" descr="http://sp6.poznan.pl/assets/Galeria/sp6_foto/ang1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3" y="2063750"/>
            <a:ext cx="464252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Great Wall </a:t>
            </a:r>
            <a:r>
              <a:rPr lang="en-US" sz="4000" dirty="0"/>
              <a:t>separates England from Scotland?</a:t>
            </a:r>
            <a:endParaRPr lang="ru-RU" sz="4000" dirty="0"/>
          </a:p>
          <a:p>
            <a:r>
              <a:rPr lang="en-US" sz="4000" b="1" dirty="0" err="1"/>
              <a:t>Antonine</a:t>
            </a:r>
            <a:r>
              <a:rPr lang="en-US" sz="4000" b="1" dirty="0"/>
              <a:t> wall </a:t>
            </a:r>
            <a:r>
              <a:rPr lang="ru-RU" sz="4000" dirty="0"/>
              <a:t>(</a:t>
            </a:r>
            <a:r>
              <a:rPr lang="ru-RU" sz="4000" dirty="0" err="1"/>
              <a:t>антонианов</a:t>
            </a:r>
            <a:r>
              <a:rPr lang="ru-RU" sz="4000" dirty="0"/>
              <a:t> вал) </a:t>
            </a:r>
            <a:r>
              <a:rPr lang="en-US" sz="4000" dirty="0"/>
              <a:t>separates Scotland from England</a:t>
            </a:r>
          </a:p>
        </p:txBody>
      </p:sp>
      <p:pic>
        <p:nvPicPr>
          <p:cNvPr id="17411" name="Picture 3" descr="http://www.withfriendship.com/images/h/38469/Antonine_Wall-wallpaper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21" y="1843940"/>
            <a:ext cx="3549825" cy="37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6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52400" y="1843940"/>
            <a:ext cx="8166100" cy="3750099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The sentence                                                                       </a:t>
            </a:r>
            <a:r>
              <a:rPr lang="en-US" sz="4000" b="1" dirty="0">
                <a:latin typeface="Arial Narrow" panose="020B0606020202030204" pitchFamily="34" charset="0"/>
              </a:rPr>
              <a:t>«The quick brown fox                                                                        jumps over the lazy dog»                                        </a:t>
            </a:r>
            <a:r>
              <a:rPr lang="en-US" sz="4000" dirty="0"/>
              <a:t>unique in that there are all the letters of the English alphabet?</a:t>
            </a:r>
          </a:p>
          <a:p>
            <a:r>
              <a:rPr lang="en-US" sz="4000" dirty="0"/>
              <a:t>That’s true</a:t>
            </a:r>
            <a:endParaRPr lang="ru-RU" sz="4000" dirty="0"/>
          </a:p>
        </p:txBody>
      </p:sp>
      <p:pic>
        <p:nvPicPr>
          <p:cNvPr id="8" name="Объект 7" descr=" Интересные Факты об Английском Языке.">
            <a:hlinkClick r:id="rId2"/>
          </p:cNvPr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92" y="1843940"/>
            <a:ext cx="3378199" cy="3311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22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6511414" cy="33111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«&amp;» </a:t>
            </a:r>
            <a:r>
              <a:rPr lang="en-US" sz="4000" dirty="0"/>
              <a:t>used to be in the English alphabet?</a:t>
            </a:r>
          </a:p>
          <a:p>
            <a:r>
              <a:rPr lang="en-US" sz="4000" dirty="0"/>
              <a:t>once upon a time it was a letter </a:t>
            </a:r>
            <a:r>
              <a:rPr lang="en-US" sz="4000" dirty="0">
                <a:sym typeface="Wingdings" panose="05000000000000000000" pitchFamily="2" charset="2"/>
              </a:rPr>
              <a:t></a:t>
            </a:r>
            <a:endParaRPr lang="ru-RU" sz="4000" dirty="0"/>
          </a:p>
        </p:txBody>
      </p:sp>
      <p:pic>
        <p:nvPicPr>
          <p:cNvPr id="6147" name="Picture 3" descr="http://i36.ltalk.ru/1/9/260901/51/10432051/alfavit.jpe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28" y="1962150"/>
            <a:ext cx="2599772" cy="35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7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In English there is a word pronunciation of which will not change, if you remove the last four letters?</a:t>
            </a:r>
          </a:p>
          <a:p>
            <a:r>
              <a:rPr lang="en-US" sz="4000" dirty="0"/>
              <a:t>The world is </a:t>
            </a:r>
            <a:r>
              <a:rPr lang="ru-RU" sz="5100" b="1" dirty="0"/>
              <a:t>«</a:t>
            </a:r>
            <a:r>
              <a:rPr lang="ru-RU" sz="5100" b="1" dirty="0" err="1"/>
              <a:t>queue</a:t>
            </a:r>
            <a:r>
              <a:rPr lang="ru-RU" sz="5100" b="1" dirty="0"/>
              <a:t>»</a:t>
            </a:r>
            <a:r>
              <a:rPr lang="ru-RU" sz="5100" dirty="0"/>
              <a:t> </a:t>
            </a:r>
          </a:p>
        </p:txBody>
      </p:sp>
      <p:pic>
        <p:nvPicPr>
          <p:cNvPr id="5123" name="Picture 3" descr="http://img0.liveinternet.ru/images/attach/c/7/97/200/97200218_44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074926"/>
            <a:ext cx="5086350" cy="32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8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In English there is a word with 6 letters “</a:t>
            </a:r>
            <a:r>
              <a:rPr lang="en-US" sz="5600" b="1" cap="none" dirty="0" err="1"/>
              <a:t>i</a:t>
            </a:r>
            <a:r>
              <a:rPr lang="en-US" sz="4000" dirty="0"/>
              <a:t>” in it?</a:t>
            </a:r>
          </a:p>
          <a:p>
            <a:r>
              <a:rPr lang="en-US" sz="4000" dirty="0"/>
              <a:t>The world is </a:t>
            </a:r>
            <a:r>
              <a:rPr lang="ru-RU" sz="5100" b="1" dirty="0"/>
              <a:t>«</a:t>
            </a:r>
            <a:r>
              <a:rPr lang="ru-RU" sz="5400" b="1" i="1" dirty="0" err="1"/>
              <a:t>indivisibility</a:t>
            </a:r>
            <a:r>
              <a:rPr lang="ru-RU" sz="5100" b="1" dirty="0"/>
              <a:t>»</a:t>
            </a:r>
            <a:r>
              <a:rPr lang="ru-RU" sz="5100" dirty="0"/>
              <a:t> </a:t>
            </a:r>
          </a:p>
        </p:txBody>
      </p:sp>
      <p:pic>
        <p:nvPicPr>
          <p:cNvPr id="12293" name="Picture 5" descr="http://cache.tare.ro/thumb/4ac9ae5bcde2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18" y="2063750"/>
            <a:ext cx="440771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0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06478" y="1674529"/>
            <a:ext cx="6582061" cy="3658115"/>
          </a:xfrm>
        </p:spPr>
        <p:txBody>
          <a:bodyPr>
            <a:noAutofit/>
          </a:bodyPr>
          <a:lstStyle/>
          <a:p>
            <a:r>
              <a:rPr lang="en-US" sz="3000" dirty="0"/>
              <a:t>The English word slave (</a:t>
            </a:r>
            <a:r>
              <a:rPr lang="ru-RU" sz="3000" dirty="0"/>
              <a:t>раб</a:t>
            </a:r>
            <a:r>
              <a:rPr lang="en-US" sz="3000" dirty="0"/>
              <a:t>) is directly related to the Slavs</a:t>
            </a:r>
            <a:r>
              <a:rPr lang="ru-RU" sz="3000" dirty="0"/>
              <a:t> (к славянам)</a:t>
            </a:r>
            <a:r>
              <a:rPr lang="en-US" sz="3000" dirty="0"/>
              <a:t>: in ancient times, the Germanic tribes were selling Slav tribes into slavery to the Romans?</a:t>
            </a:r>
          </a:p>
          <a:p>
            <a:r>
              <a:rPr lang="en-US" sz="3000" dirty="0"/>
              <a:t>It’s really true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19270" y="2116589"/>
            <a:ext cx="4353348" cy="31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Punctuation in the English language only appeared in the </a:t>
            </a:r>
            <a:r>
              <a:rPr lang="en-US" sz="4000" b="1" dirty="0"/>
              <a:t>XIV</a:t>
            </a:r>
            <a:r>
              <a:rPr lang="en-US" sz="4000" dirty="0"/>
              <a:t> century?</a:t>
            </a:r>
          </a:p>
          <a:p>
            <a:r>
              <a:rPr lang="en-US" sz="4000" dirty="0"/>
              <a:t>It appeared only in the </a:t>
            </a:r>
            <a:r>
              <a:rPr lang="en-US" sz="4000" b="1" dirty="0"/>
              <a:t>XV</a:t>
            </a:r>
            <a:r>
              <a:rPr lang="en-US" sz="4000" dirty="0"/>
              <a:t> century.</a:t>
            </a:r>
            <a:endParaRPr lang="ru-RU" sz="4000" dirty="0"/>
          </a:p>
        </p:txBody>
      </p:sp>
      <p:pic>
        <p:nvPicPr>
          <p:cNvPr id="3075" name="Picture 3" descr="http://oxun.ge/uploads/posts/2012-07/1341514485_punctuation-marks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30" y="1843940"/>
            <a:ext cx="4959924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9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823132"/>
            <a:ext cx="6268065" cy="4194209"/>
          </a:xfrm>
        </p:spPr>
        <p:txBody>
          <a:bodyPr>
            <a:normAutofit fontScale="47500" lnSpcReduction="20000"/>
          </a:bodyPr>
          <a:lstStyle/>
          <a:p>
            <a:r>
              <a:rPr lang="en-US" sz="6300" dirty="0"/>
              <a:t>there are some words that can be read the same from left to right and from right to left?</a:t>
            </a:r>
          </a:p>
          <a:p>
            <a:r>
              <a:rPr lang="en-US" sz="6300" dirty="0"/>
              <a:t>For example,                            </a:t>
            </a:r>
            <a:r>
              <a:rPr lang="ru-RU" sz="6300" b="1" dirty="0" err="1"/>
              <a:t>kayak</a:t>
            </a:r>
            <a:r>
              <a:rPr lang="ru-RU" sz="6300" dirty="0"/>
              <a:t> (байдарка), </a:t>
            </a:r>
            <a:r>
              <a:rPr lang="en-US" sz="6300" dirty="0"/>
              <a:t>                   </a:t>
            </a:r>
            <a:r>
              <a:rPr lang="ru-RU" sz="6300" b="1" dirty="0" err="1"/>
              <a:t>level</a:t>
            </a:r>
            <a:r>
              <a:rPr lang="ru-RU" sz="6300" dirty="0"/>
              <a:t> (уровень), </a:t>
            </a:r>
            <a:r>
              <a:rPr lang="en-US" sz="6300" dirty="0"/>
              <a:t>                                </a:t>
            </a:r>
            <a:r>
              <a:rPr lang="ru-RU" sz="6300" b="1" dirty="0" err="1"/>
              <a:t>racecar</a:t>
            </a:r>
            <a:r>
              <a:rPr lang="ru-RU" sz="6300" dirty="0"/>
              <a:t> (гоночная машина).</a:t>
            </a:r>
          </a:p>
          <a:p>
            <a:endParaRPr lang="ru-RU" sz="2800" dirty="0"/>
          </a:p>
          <a:p>
            <a:endParaRPr lang="ru-RU" sz="4000" dirty="0"/>
          </a:p>
        </p:txBody>
      </p:sp>
      <p:pic>
        <p:nvPicPr>
          <p:cNvPr id="13315" name="Picture 3" descr="http://www.asi.org.ru/wp-content/uploads/2014/03/Strelki-v-raznye-storony.pn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3" y="2049002"/>
            <a:ext cx="4884499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4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823132"/>
            <a:ext cx="6720797" cy="4194209"/>
          </a:xfrm>
        </p:spPr>
        <p:txBody>
          <a:bodyPr>
            <a:normAutofit fontScale="55000" lnSpcReduction="20000"/>
          </a:bodyPr>
          <a:lstStyle/>
          <a:p>
            <a:r>
              <a:rPr lang="en-US" sz="6300" dirty="0"/>
              <a:t>The motto on the coat of arms of the United Kingdom was written in French?</a:t>
            </a:r>
          </a:p>
          <a:p>
            <a:r>
              <a:rPr lang="en-US" sz="6300" dirty="0"/>
              <a:t>Look at the picture  →               </a:t>
            </a:r>
            <a:r>
              <a:rPr lang="ru-RU" sz="4800" i="1" dirty="0"/>
              <a:t>«</a:t>
            </a:r>
            <a:r>
              <a:rPr lang="ru-RU" sz="4800" i="1" dirty="0" err="1">
                <a:hlinkClick r:id="rId2" action="ppaction://hlinkfile" tooltip="Dieu et mon droit"/>
              </a:rPr>
              <a:t>Dieu</a:t>
            </a:r>
            <a:r>
              <a:rPr lang="ru-RU" sz="4800" i="1" dirty="0">
                <a:hlinkClick r:id="rId2" action="ppaction://hlinkfile" tooltip="Dieu et mon droit"/>
              </a:rPr>
              <a:t> </a:t>
            </a:r>
            <a:r>
              <a:rPr lang="ru-RU" sz="4800" i="1" dirty="0" err="1">
                <a:hlinkClick r:id="rId2" action="ppaction://hlinkfile" tooltip="Dieu et mon droit"/>
              </a:rPr>
              <a:t>et</a:t>
            </a:r>
            <a:r>
              <a:rPr lang="ru-RU" sz="4800" i="1" dirty="0">
                <a:hlinkClick r:id="rId2" action="ppaction://hlinkfile" tooltip="Dieu et mon droit"/>
              </a:rPr>
              <a:t> </a:t>
            </a:r>
            <a:r>
              <a:rPr lang="ru-RU" sz="4800" i="1" dirty="0" err="1">
                <a:hlinkClick r:id="rId2" action="ppaction://hlinkfile" tooltip="Dieu et mon droit"/>
              </a:rPr>
              <a:t>mon</a:t>
            </a:r>
            <a:r>
              <a:rPr lang="ru-RU" sz="4800" i="1" dirty="0">
                <a:hlinkClick r:id="rId2" action="ppaction://hlinkfile" tooltip="Dieu et mon droit"/>
              </a:rPr>
              <a:t> </a:t>
            </a:r>
            <a:r>
              <a:rPr lang="ru-RU" sz="4800" i="1" dirty="0" err="1">
                <a:hlinkClick r:id="rId2" action="ppaction://hlinkfile" tooltip="Dieu et mon droit"/>
              </a:rPr>
              <a:t>droit</a:t>
            </a:r>
            <a:r>
              <a:rPr lang="ru-RU" sz="4800" i="1" dirty="0"/>
              <a:t>» </a:t>
            </a:r>
            <a:r>
              <a:rPr lang="en-US" sz="4800" i="1" dirty="0"/>
              <a:t> 			 	</a:t>
            </a:r>
            <a:r>
              <a:rPr lang="ru-RU" sz="4800" i="1" dirty="0"/>
              <a:t>«(Бог и моё право)»</a:t>
            </a:r>
            <a:r>
              <a:rPr lang="en-US" sz="6300" dirty="0"/>
              <a:t>                         </a:t>
            </a:r>
            <a:endParaRPr lang="ru-RU" sz="2800" dirty="0"/>
          </a:p>
          <a:p>
            <a:endParaRPr lang="ru-RU" sz="4000" dirty="0"/>
          </a:p>
        </p:txBody>
      </p:sp>
      <p:pic>
        <p:nvPicPr>
          <p:cNvPr id="16387" name="Picture 3" descr="File:Royal Coat of Arms of the United Kingdom.svg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97" y="1843941"/>
            <a:ext cx="4632555" cy="44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42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7245" y="384081"/>
            <a:ext cx="10396882" cy="11581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игровой форме языковой компетенции на уроке английского языка, путем закрепления имеющихся знаний в области английского языка и страноведения англоязычных стран.</a:t>
            </a:r>
            <a:endParaRPr lang="ru-RU" sz="8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41890" y="1876098"/>
            <a:ext cx="11414234" cy="4412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</a:t>
            </a:r>
            <a:r>
              <a:rPr lang="ru-RU" dirty="0"/>
              <a:t> – создать положительную мотивацию к изучению английского языка;</a:t>
            </a:r>
          </a:p>
          <a:p>
            <a:r>
              <a:rPr lang="ru-RU" dirty="0"/>
              <a:t>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</a:t>
            </a:r>
            <a:r>
              <a:rPr lang="ru-RU" dirty="0"/>
              <a:t> – расширить кругозор учащихся и формировать у них интерес к культуре стран изучаемого языка;</a:t>
            </a:r>
          </a:p>
          <a:p>
            <a:r>
              <a:rPr lang="ru-RU" dirty="0"/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развивающая </a:t>
            </a:r>
            <a:r>
              <a:rPr lang="ru-RU" dirty="0"/>
              <a:t>– совершенствовать у учащихся аналитические способности, память, воображение, внимание, логическое мышление;</a:t>
            </a:r>
          </a:p>
          <a:p>
            <a:r>
              <a:rPr lang="ru-RU" dirty="0"/>
              <a:t> 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</a:t>
            </a:r>
            <a:r>
              <a:rPr lang="ru-RU" dirty="0"/>
              <a:t> – систематизировать и обобщить знания учащихся.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0526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823132"/>
            <a:ext cx="6720797" cy="4194209"/>
          </a:xfrm>
        </p:spPr>
        <p:txBody>
          <a:bodyPr>
            <a:normAutofit fontScale="55000" lnSpcReduction="20000"/>
          </a:bodyPr>
          <a:lstStyle/>
          <a:p>
            <a:r>
              <a:rPr lang="en-US" sz="6300" dirty="0"/>
              <a:t>In the Trafalgar square there is the monument to </a:t>
            </a:r>
            <a:r>
              <a:rPr lang="en-US" sz="6300" dirty="0" err="1"/>
              <a:t>karl</a:t>
            </a:r>
            <a:r>
              <a:rPr lang="en-US" sz="6300" dirty="0"/>
              <a:t> I ?</a:t>
            </a:r>
          </a:p>
          <a:p>
            <a:r>
              <a:rPr lang="en-US" sz="6300" dirty="0"/>
              <a:t>IT’s true. this monument is the first equestrian </a:t>
            </a:r>
            <a:r>
              <a:rPr lang="ru-RU" sz="6300" dirty="0"/>
              <a:t>(конная) </a:t>
            </a:r>
            <a:r>
              <a:rPr lang="en-US" sz="6300" dirty="0"/>
              <a:t>statue in England                         </a:t>
            </a:r>
            <a:endParaRPr lang="ru-RU" sz="2800" dirty="0"/>
          </a:p>
          <a:p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13632036" y="6168074"/>
            <a:ext cx="4853785" cy="3209302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38065" y="1987051"/>
            <a:ext cx="11634111" cy="428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2849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sz="2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Памятник Карлу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5" name="Picture 3" descr="Памятник Карлу 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5" y="1985364"/>
            <a:ext cx="2723413" cy="36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/>
              <a:t>«</a:t>
            </a:r>
            <a:r>
              <a:rPr lang="en-US" sz="4000" dirty="0"/>
              <a:t>Therein</a:t>
            </a:r>
            <a:r>
              <a:rPr lang="ru-RU" sz="4000" dirty="0"/>
              <a:t>»</a:t>
            </a:r>
            <a:r>
              <a:rPr lang="en-US" sz="4000" dirty="0"/>
              <a:t>is the only word in which 10 other words are hidden (without changing the order of the letters) ?</a:t>
            </a:r>
          </a:p>
          <a:p>
            <a:r>
              <a:rPr lang="en-US" sz="4000" dirty="0"/>
              <a:t>Let’s count: </a:t>
            </a:r>
            <a:r>
              <a:rPr lang="ru-RU" sz="2800" b="1" i="1" dirty="0" err="1"/>
              <a:t>the</a:t>
            </a:r>
            <a:r>
              <a:rPr lang="ru-RU" sz="2800" b="1" dirty="0"/>
              <a:t> </a:t>
            </a:r>
            <a:r>
              <a:rPr lang="ru-RU" sz="2800" dirty="0"/>
              <a:t>(определенный артикль), </a:t>
            </a:r>
            <a:r>
              <a:rPr lang="ru-RU" sz="2800" b="1" i="1" dirty="0" err="1"/>
              <a:t>there</a:t>
            </a:r>
            <a:r>
              <a:rPr lang="ru-RU" sz="2800" dirty="0"/>
              <a:t> (там), </a:t>
            </a:r>
            <a:r>
              <a:rPr lang="ru-RU" sz="2800" b="1" i="1" dirty="0" err="1"/>
              <a:t>he</a:t>
            </a:r>
            <a:r>
              <a:rPr lang="ru-RU" sz="2800" b="1" dirty="0"/>
              <a:t> </a:t>
            </a:r>
            <a:r>
              <a:rPr lang="ru-RU" sz="2800" dirty="0"/>
              <a:t>(он), </a:t>
            </a:r>
            <a:r>
              <a:rPr lang="ru-RU" sz="2800" b="1" i="1" dirty="0" err="1"/>
              <a:t>in</a:t>
            </a:r>
            <a:r>
              <a:rPr lang="ru-RU" sz="2800" b="1" dirty="0"/>
              <a:t> </a:t>
            </a:r>
            <a:r>
              <a:rPr lang="ru-RU" sz="2800" dirty="0"/>
              <a:t>(в), </a:t>
            </a:r>
            <a:r>
              <a:rPr lang="ru-RU" sz="2800" b="1" i="1" dirty="0" err="1"/>
              <a:t>rein</a:t>
            </a:r>
            <a:r>
              <a:rPr lang="ru-RU" sz="2800" b="1" dirty="0"/>
              <a:t> </a:t>
            </a:r>
            <a:r>
              <a:rPr lang="ru-RU" sz="2800" dirty="0"/>
              <a:t>(вожжи), </a:t>
            </a:r>
            <a:r>
              <a:rPr lang="ru-RU" sz="2800" b="1" i="1" dirty="0" err="1"/>
              <a:t>her</a:t>
            </a:r>
            <a:r>
              <a:rPr lang="ru-RU" sz="2800" dirty="0"/>
              <a:t> (её), </a:t>
            </a:r>
            <a:r>
              <a:rPr lang="ru-RU" sz="2800" b="1" i="1" dirty="0" err="1"/>
              <a:t>here</a:t>
            </a:r>
            <a:r>
              <a:rPr lang="ru-RU" sz="2800" dirty="0"/>
              <a:t> (здесь), </a:t>
            </a:r>
            <a:r>
              <a:rPr lang="ru-RU" sz="2800" b="1" i="1" dirty="0" err="1"/>
              <a:t>ere</a:t>
            </a:r>
            <a:r>
              <a:rPr lang="ru-RU" sz="2800" b="1" dirty="0"/>
              <a:t> </a:t>
            </a:r>
            <a:r>
              <a:rPr lang="ru-RU" sz="2800" dirty="0"/>
              <a:t>(до</a:t>
            </a:r>
            <a:r>
              <a:rPr lang="ru-RU" sz="2800" b="1" dirty="0"/>
              <a:t>), </a:t>
            </a:r>
            <a:r>
              <a:rPr lang="ru-RU" sz="2800" b="1" i="1" dirty="0" err="1"/>
              <a:t>therein</a:t>
            </a:r>
            <a:r>
              <a:rPr lang="ru-RU" sz="2800" b="1" dirty="0"/>
              <a:t> </a:t>
            </a:r>
            <a:r>
              <a:rPr lang="ru-RU" sz="2800" dirty="0"/>
              <a:t>(в этом отношении), </a:t>
            </a:r>
            <a:r>
              <a:rPr lang="ru-RU" sz="2800" b="1" i="1" dirty="0" err="1"/>
              <a:t>herein</a:t>
            </a:r>
            <a:r>
              <a:rPr lang="ru-RU" sz="2800" dirty="0"/>
              <a:t> (в этом).</a:t>
            </a:r>
          </a:p>
          <a:p>
            <a:endParaRPr lang="ru-RU" sz="4000" dirty="0"/>
          </a:p>
        </p:txBody>
      </p:sp>
      <p:pic>
        <p:nvPicPr>
          <p:cNvPr id="2051" name="Picture 3" descr="http://kotomatrix.ru/images/lolz/2012/02/07/1105013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7" y="2063396"/>
            <a:ext cx="5600009" cy="42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7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55465" y="3169185"/>
            <a:ext cx="1506061" cy="743480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-387783" y="940338"/>
            <a:ext cx="11742820" cy="55033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Thank you very much !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It was a real fun !</a:t>
            </a:r>
          </a:p>
          <a:p>
            <a:pPr algn="ctr"/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FAFB6052-1EF0-CD78-8C29-60083A4E9BAA}"/>
              </a:ext>
            </a:extLst>
          </p:cNvPr>
          <p:cNvSpPr txBox="1">
            <a:spLocks/>
          </p:cNvSpPr>
          <p:nvPr/>
        </p:nvSpPr>
        <p:spPr>
          <a:xfrm rot="21420000">
            <a:off x="-387928" y="4476765"/>
            <a:ext cx="11955194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600" cap="none" dirty="0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8D3F679-1486-EAFC-9B55-5C65BF0A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947">
            <a:off x="4451520" y="2615462"/>
            <a:ext cx="2805524" cy="18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37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072" y="-126124"/>
            <a:ext cx="10396882" cy="115814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811924"/>
            <a:ext cx="12029091" cy="52341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Перед началом игры класс делится на команды по 4-5 человек.</a:t>
            </a:r>
          </a:p>
          <a:p>
            <a:r>
              <a:rPr lang="ru-RU" dirty="0"/>
              <a:t>В начале урока Каждая команда занимает место за отдельным столом, где уже лежат бланки для записи ответов. Команда выбирает название и  капитана, который будет заносить ответы в банки.</a:t>
            </a:r>
          </a:p>
          <a:p>
            <a:r>
              <a:rPr lang="ru-RU" dirty="0"/>
              <a:t>На доске размещается таблица, в которую заносятся результаты по итогам ответов на каждый вопрос.</a:t>
            </a:r>
          </a:p>
          <a:p>
            <a:r>
              <a:rPr lang="ru-RU" dirty="0"/>
              <a:t>На экране один за одним демонстрируются вопросы викторины. Задача Команд  за  30 секунд, посовещавшись решить, согласны они с утверждением на экране или нет,   и чтобы записать ответ в бланк и, при желании, дать некий комментарий, пояснение или детализацию ответа. Когда все команды сдали бланки ответов на экране демонстрируется правильный ответ.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(Если ответ дан верный, то команда получает 1 очко,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если верен и комментарий к ответу, то команда получает еще 1 очко.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Если комментарий дан неполный, то команда получает 0,5 балла) .</a:t>
            </a:r>
          </a:p>
          <a:p>
            <a:pPr>
              <a:spcBef>
                <a:spcPts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Команда, набравшая наибольшее количество баллов, становится победителем!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7B87F-F057-8265-7C00-6786CB85BB30}"/>
              </a:ext>
            </a:extLst>
          </p:cNvPr>
          <p:cNvSpPr txBox="1"/>
          <p:nvPr/>
        </p:nvSpPr>
        <p:spPr>
          <a:xfrm>
            <a:off x="4473770" y="5595720"/>
            <a:ext cx="6302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Good luck!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2561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0300" y="3446463"/>
            <a:ext cx="9144000" cy="2387600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a game!</a:t>
            </a: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-552720" y="3591943"/>
            <a:ext cx="11209674" cy="550333"/>
          </a:xfrm>
        </p:spPr>
        <p:txBody>
          <a:bodyPr>
            <a:normAutofit fontScale="25000" lnSpcReduction="20000"/>
          </a:bodyPr>
          <a:lstStyle/>
          <a:p>
            <a:r>
              <a:rPr lang="en-US" sz="35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you believe ?”</a:t>
            </a:r>
            <a:endParaRPr lang="ru-RU" sz="35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7103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English is the most popular language in the world?</a:t>
            </a:r>
          </a:p>
          <a:p>
            <a:r>
              <a:rPr lang="en-US" sz="4000" dirty="0"/>
              <a:t>It’s false. The most common language is Chinese, and the second is Spanish</a:t>
            </a:r>
            <a:endParaRPr lang="ru-RU" sz="4000" dirty="0"/>
          </a:p>
        </p:txBody>
      </p:sp>
      <p:pic>
        <p:nvPicPr>
          <p:cNvPr id="1026" name="Picture 2" descr="http://iloveenglish.ru/img/thumbs/o/561x334_3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400" y="2205394"/>
            <a:ext cx="5086350" cy="30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5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960157"/>
            <a:ext cx="8708923" cy="4189920"/>
          </a:xfrm>
        </p:spPr>
        <p:txBody>
          <a:bodyPr>
            <a:normAutofit fontScale="62500" lnSpcReduction="20000"/>
          </a:bodyPr>
          <a:lstStyle/>
          <a:p>
            <a:r>
              <a:rPr lang="en-US" sz="5700" dirty="0"/>
              <a:t>The longest word in the English language consists   of 45 letters?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i="1" dirty="0" err="1">
                <a:latin typeface="Arial Narrow" panose="020B0606020202030204" pitchFamily="34" charset="0"/>
              </a:rPr>
              <a:t>pneumonoultramicroscopicsilicovolcanoconiosis</a:t>
            </a:r>
            <a:r>
              <a:rPr lang="en-US" sz="4000" i="1" dirty="0">
                <a:latin typeface="Arial Narrow" panose="020B0606020202030204" pitchFamily="34" charset="0"/>
              </a:rPr>
              <a:t>.</a:t>
            </a:r>
            <a:r>
              <a:rPr lang="en-US" sz="40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dirty="0"/>
              <a:t>It is the name of respiratory diseases by inhalation of volcanic dust and other small </a:t>
            </a:r>
            <a:r>
              <a:rPr lang="en-US" sz="4000" dirty="0" err="1"/>
              <a:t>nasties</a:t>
            </a:r>
            <a:r>
              <a:rPr lang="en-US" sz="4000" dirty="0"/>
              <a:t> in the form of dust</a:t>
            </a:r>
            <a:endParaRPr lang="ru-RU" sz="4000" dirty="0"/>
          </a:p>
        </p:txBody>
      </p:sp>
      <p:sp>
        <p:nvSpPr>
          <p:cNvPr id="12" name="Объект 4"/>
          <p:cNvSpPr>
            <a:spLocks noGrp="1"/>
          </p:cNvSpPr>
          <p:nvPr/>
        </p:nvSpPr>
        <p:spPr>
          <a:xfrm>
            <a:off x="5293042" y="9429115"/>
            <a:ext cx="6194629" cy="7791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000" kern="1200" cap="all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longest word in the English language consists of 45 letters?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000" i="1" kern="1200" cap="all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pneumonoultramicroscopicsilicovolcanoconiosis.</a:t>
            </a:r>
            <a:r>
              <a:rPr lang="en-US" sz="4000" kern="1200" cap="all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4000" kern="1200" cap="all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the name of respiratory diseases by inhalation of volcanic dust and other small nasties in the form of dust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" descr="http://www.nenpl.org/images/childrens/src-11/Kid-riding-snake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2" y="2303784"/>
            <a:ext cx="3187383" cy="1975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61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0342" y="1922441"/>
            <a:ext cx="8263558" cy="3311189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English poets are lucky because they can not find a rhyme for only 4 words?</a:t>
            </a:r>
          </a:p>
          <a:p>
            <a:r>
              <a:rPr lang="en-US" sz="3200" dirty="0"/>
              <a:t>They are </a:t>
            </a:r>
            <a:r>
              <a:rPr lang="en-US" sz="3200" b="1" dirty="0"/>
              <a:t>: </a:t>
            </a:r>
            <a:r>
              <a:rPr lang="ru-RU" sz="3200" b="1" dirty="0" err="1">
                <a:latin typeface="Arial Narrow" panose="020B0606020202030204" pitchFamily="34" charset="0"/>
              </a:rPr>
              <a:t>month</a:t>
            </a:r>
            <a:r>
              <a:rPr lang="ru-RU" sz="3200" b="1" dirty="0">
                <a:latin typeface="Arial Narrow" panose="020B0606020202030204" pitchFamily="34" charset="0"/>
              </a:rPr>
              <a:t>, </a:t>
            </a:r>
            <a:r>
              <a:rPr lang="ru-RU" sz="3200" b="1" dirty="0" err="1">
                <a:latin typeface="Arial Narrow" panose="020B0606020202030204" pitchFamily="34" charset="0"/>
              </a:rPr>
              <a:t>orange</a:t>
            </a:r>
            <a:r>
              <a:rPr lang="ru-RU" sz="3200" b="1" dirty="0">
                <a:latin typeface="Arial Narrow" panose="020B0606020202030204" pitchFamily="34" charset="0"/>
              </a:rPr>
              <a:t>, </a:t>
            </a:r>
            <a:r>
              <a:rPr lang="ru-RU" sz="3200" b="1" dirty="0" err="1">
                <a:latin typeface="Arial Narrow" panose="020B0606020202030204" pitchFamily="34" charset="0"/>
              </a:rPr>
              <a:t>silver</a:t>
            </a:r>
            <a:r>
              <a:rPr lang="ru-RU" sz="3200" b="1" dirty="0">
                <a:latin typeface="Arial Narrow" panose="020B0606020202030204" pitchFamily="34" charset="0"/>
              </a:rPr>
              <a:t>, </a:t>
            </a:r>
            <a:r>
              <a:rPr lang="ru-RU" sz="3200" b="1" dirty="0" err="1">
                <a:latin typeface="Arial Narrow" panose="020B0606020202030204" pitchFamily="34" charset="0"/>
              </a:rPr>
              <a:t>purple</a:t>
            </a:r>
            <a:r>
              <a:rPr lang="ru-RU" sz="3200" b="1" i="1" dirty="0">
                <a:latin typeface="Arial Narrow" panose="020B0606020202030204" pitchFamily="34" charset="0"/>
              </a:rPr>
              <a:t>. </a:t>
            </a:r>
            <a:endParaRPr lang="en-US" sz="4000" b="1" i="1" dirty="0">
              <a:latin typeface="Arial Narrow" panose="020B0606020202030204" pitchFamily="34" charset="0"/>
            </a:endParaRPr>
          </a:p>
        </p:txBody>
      </p:sp>
      <p:pic>
        <p:nvPicPr>
          <p:cNvPr id="9219" name="Picture 3" descr="http://d1.endata.cx/data/games/35913/99-52973285231046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922441"/>
            <a:ext cx="232423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0342" y="1922441"/>
            <a:ext cx="8263558" cy="3311189"/>
          </a:xfrm>
        </p:spPr>
        <p:txBody>
          <a:bodyPr>
            <a:normAutofit/>
          </a:bodyPr>
          <a:lstStyle/>
          <a:p>
            <a:r>
              <a:rPr lang="en-US" sz="4400" b="1" dirty="0"/>
              <a:t>Sherlock Holmes </a:t>
            </a:r>
            <a:r>
              <a:rPr lang="en-US" sz="4400" dirty="0"/>
              <a:t>was really a woman?</a:t>
            </a:r>
          </a:p>
          <a:p>
            <a:r>
              <a:rPr lang="en-US" sz="5400" dirty="0"/>
              <a:t>this is nonsense</a:t>
            </a:r>
            <a:r>
              <a:rPr lang="ru-RU" sz="5400" b="1" i="1" dirty="0">
                <a:latin typeface="Arial Narrow" panose="020B0606020202030204" pitchFamily="34" charset="0"/>
              </a:rPr>
              <a:t>. </a:t>
            </a:r>
            <a:endParaRPr lang="en-US" sz="5400" b="1" i="1" dirty="0">
              <a:latin typeface="Arial Narrow" panose="020B0606020202030204" pitchFamily="34" charset="0"/>
            </a:endParaRPr>
          </a:p>
        </p:txBody>
      </p:sp>
      <p:pic>
        <p:nvPicPr>
          <p:cNvPr id="15363" name="Picture 3" descr="http://www.nashadoska.com/upload/normal/uslugi_chastnogo_detektiva_v_rostovskoy_oblasti_i_g_shahty_99293.jpe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48" y="2000606"/>
            <a:ext cx="338584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6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believe that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The oldest word in the English language is </a:t>
            </a:r>
            <a:r>
              <a:rPr lang="ru-RU" sz="4000" dirty="0"/>
              <a:t>«</a:t>
            </a:r>
            <a:r>
              <a:rPr lang="en-US" sz="4000" dirty="0"/>
              <a:t>town</a:t>
            </a:r>
            <a:r>
              <a:rPr lang="ru-RU" sz="4000" dirty="0"/>
              <a:t>»</a:t>
            </a:r>
            <a:r>
              <a:rPr lang="en-US" sz="4000" dirty="0"/>
              <a:t>?</a:t>
            </a:r>
            <a:endParaRPr lang="ru-RU" sz="4000" dirty="0"/>
          </a:p>
          <a:p>
            <a:r>
              <a:rPr lang="en-US" sz="4000" dirty="0"/>
              <a:t>Yes, It’s the oldest</a:t>
            </a:r>
          </a:p>
        </p:txBody>
      </p:sp>
      <p:pic>
        <p:nvPicPr>
          <p:cNvPr id="8195" name="Picture 3" descr="http://s.amur.net/images/forum/10666/originals/5d04bb021672ce67cf861c707db69b3e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32" y="2205036"/>
            <a:ext cx="3179493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3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Impact"/>
        <a:ea typeface=""/>
        <a:cs typeface=""/>
      </a:majorFont>
      <a:minorFont>
        <a:latin typeface="Cambria"/>
        <a:ea typeface=""/>
        <a:cs typeface="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435</TotalTime>
  <Words>915</Words>
  <Application>Microsoft Office PowerPoint</Application>
  <PresentationFormat>Широкоэкранный</PresentationFormat>
  <Paragraphs>86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Impact</vt:lpstr>
      <vt:lpstr>Roboto</vt:lpstr>
      <vt:lpstr>Times New Roman</vt:lpstr>
      <vt:lpstr>Главное мероприятие</vt:lpstr>
      <vt:lpstr>     </vt:lpstr>
      <vt:lpstr>Цель урока:  формирование в игровой форме языковой компетенции на уроке английского языка, путем закрепления имеющихся знаний в области английского языка и страноведения англоязычных стран.</vt:lpstr>
      <vt:lpstr>Правила игры</vt:lpstr>
      <vt:lpstr>    Let’s play a game!  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Do you believe that</vt:lpstr>
      <vt:lpstr>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believe that</dc:title>
  <dc:creator>Snark</dc:creator>
  <cp:lastModifiedBy>Наталья Сизова</cp:lastModifiedBy>
  <cp:revision>42</cp:revision>
  <dcterms:created xsi:type="dcterms:W3CDTF">2014-04-09T17:32:17Z</dcterms:created>
  <dcterms:modified xsi:type="dcterms:W3CDTF">2022-12-14T17:49:20Z</dcterms:modified>
</cp:coreProperties>
</file>