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5" r:id="rId2"/>
    <p:sldId id="256" r:id="rId3"/>
    <p:sldId id="257" r:id="rId4"/>
    <p:sldId id="259" r:id="rId5"/>
    <p:sldId id="260" r:id="rId6"/>
    <p:sldId id="266" r:id="rId7"/>
    <p:sldId id="261" r:id="rId8"/>
    <p:sldId id="262" r:id="rId9"/>
    <p:sldId id="264" r:id="rId10"/>
    <p:sldId id="270" r:id="rId11"/>
    <p:sldId id="272" r:id="rId12"/>
    <p:sldId id="273" r:id="rId13"/>
    <p:sldId id="269" r:id="rId14"/>
    <p:sldId id="267" r:id="rId15"/>
    <p:sldId id="268" r:id="rId16"/>
    <p:sldId id="276" r:id="rId17"/>
    <p:sldId id="277" r:id="rId18"/>
    <p:sldId id="278" r:id="rId19"/>
    <p:sldId id="274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2A193-D974-4890-BCF6-7BDA5AA783D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2A193-D974-4890-BCF6-7BDA5AA783D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2A193-D974-4890-BCF6-7BDA5AA783D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2A193-D974-4890-BCF6-7BDA5AA783D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2A193-D974-4890-BCF6-7BDA5AA783D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2A193-D974-4890-BCF6-7BDA5AA783D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2A193-D974-4890-BCF6-7BDA5AA783D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2A193-D974-4890-BCF6-7BDA5AA783D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2A193-D974-4890-BCF6-7BDA5AA783D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2A193-D974-4890-BCF6-7BDA5AA783D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2A193-D974-4890-BCF6-7BDA5AA783D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972A193-D974-4890-BCF6-7BDA5AA783D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 Лицей №5 имени Ю.А. Гагарина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Центрального района Волгограда»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643050"/>
            <a:ext cx="7358114" cy="4857784"/>
          </a:xfrm>
        </p:spPr>
        <p:txBody>
          <a:bodyPr/>
          <a:lstStyle/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Автор:</a:t>
            </a:r>
          </a:p>
          <a:p>
            <a:pPr algn="r"/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Таболаева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Марина Васильевна –</a:t>
            </a:r>
          </a:p>
          <a:p>
            <a:pPr algn="r"/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r"/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МОУ лицея №5 </a:t>
            </a:r>
          </a:p>
          <a:p>
            <a:pPr algn="r"/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им.Ю.А.Гагарина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Волгограда</a:t>
            </a: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MV\Pictures\2014-02-02\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643314"/>
            <a:ext cx="2786082" cy="22145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00166" y="2214554"/>
            <a:ext cx="7286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«Преобразование графиков функций»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Преобразование графиков функций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ƒ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).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736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Сначала строим график функции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ƒ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а затем, если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&gt;0, то растягиваем полученный график 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 вдоль оси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А если 0&lt;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&lt;1, то сжимаем полученный график в 1 ∕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 вдоль оси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285852" y="3143248"/>
            <a:ext cx="3019032" cy="1928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5000628" y="3143248"/>
            <a:ext cx="3240088" cy="180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000100" y="5786454"/>
            <a:ext cx="8143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50"/>
              </a:spcBef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Замечание</a:t>
            </a:r>
            <a:r>
              <a:rPr lang="en-GB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Точки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пересечения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графика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осью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остаются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неизменными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8286808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Параллельный</a:t>
            </a:r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перенос</a:t>
            </a:r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вдоль</a:t>
            </a:r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f(x)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-а)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7498080" cy="1143008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График функции </a:t>
            </a: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получается параллельным переносом графика функции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вдоль оси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|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| вправо при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&gt;0 и влево при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&lt;0.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5929330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Замечание.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периодической функции с периодом 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изменяется при параллельных переносах вдоль оси 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nZ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5857884" y="2500306"/>
            <a:ext cx="2705100" cy="18335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1000100" y="2643182"/>
            <a:ext cx="4786346" cy="1362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l="16145" t="10321"/>
          <a:stretch>
            <a:fillRect/>
          </a:stretch>
        </p:blipFill>
        <p:spPr bwMode="auto">
          <a:xfrm>
            <a:off x="2643174" y="4071942"/>
            <a:ext cx="4081457" cy="18621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86808" cy="100012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Преобразование </a:t>
            </a:r>
            <a:r>
              <a:rPr lang="en-GB" sz="36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│ƒ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)│. 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357298"/>
            <a:ext cx="7719274" cy="1143008"/>
          </a:xfrm>
        </p:spPr>
        <p:txBody>
          <a:bodyPr>
            <a:normAutofit/>
          </a:bodyPr>
          <a:lstStyle/>
          <a:p>
            <a:pPr marL="0" indent="0">
              <a:spcBef>
                <a:spcPts val="85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Части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графика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y=f(x),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лежащие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выше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x и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остаются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изменения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лежащие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x –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симметрично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ображаются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относительно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этой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вверх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5819254"/>
            <a:ext cx="7858180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8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Замечание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y=|f(x)| 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неотрицательна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расположен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верхней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полуплоскости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spcBef>
                <a:spcPts val="8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7600" t="-2488" r="51867" b="42786"/>
          <a:stretch>
            <a:fillRect/>
          </a:stretch>
        </p:blipFill>
        <p:spPr bwMode="auto">
          <a:xfrm>
            <a:off x="2928926" y="2928934"/>
            <a:ext cx="3714776" cy="2071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5725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Преобразование графиков содержащих модуль</a:t>
            </a:r>
            <a:r>
              <a:rPr lang="ru-RU" dirty="0" smtClean="0"/>
              <a:t>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ƒ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(│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│). 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85860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Сначала строим график функции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ƒ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а затем часть графика, расположенную правее оси ОУ, оставляем без изменения, а левую часть графика заменяем симметричным отображением правой относительно ОУ.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357290" y="3000372"/>
            <a:ext cx="38051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928662" y="5857892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Замечание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y=f(|x|) 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четная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симметричен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относительно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y).</a:t>
            </a:r>
          </a:p>
        </p:txBody>
      </p:sp>
      <p:pic>
        <p:nvPicPr>
          <p:cNvPr id="9" name="Рисунок 8" descr="95_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2928934"/>
            <a:ext cx="2533650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Параллельный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перенос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вдоль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b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f(x)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f(x)+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3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85860"/>
            <a:ext cx="7929618" cy="4800600"/>
          </a:xfrm>
        </p:spPr>
        <p:txBody>
          <a:bodyPr/>
          <a:lstStyle/>
          <a:p>
            <a:pPr algn="just"/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y=f(x)+n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получается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параллельным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переносом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графика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y=f(x)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вдоль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|n|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вверх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n&gt;0 и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вниз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n&lt;0.</a:t>
            </a:r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10453"/>
          <a:stretch>
            <a:fillRect/>
          </a:stretch>
        </p:blipFill>
        <p:spPr bwMode="auto">
          <a:xfrm>
            <a:off x="1500166" y="2857496"/>
            <a:ext cx="2643206" cy="250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 l="11070" t="15958"/>
          <a:stretch>
            <a:fillRect/>
          </a:stretch>
        </p:blipFill>
        <p:spPr bwMode="auto">
          <a:xfrm>
            <a:off x="5429256" y="2571744"/>
            <a:ext cx="2581275" cy="2961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Параллельный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перенос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вдоль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b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f(x-m)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357298"/>
            <a:ext cx="7498080" cy="1552572"/>
          </a:xfrm>
        </p:spPr>
        <p:txBody>
          <a:bodyPr/>
          <a:lstStyle/>
          <a:p>
            <a:pPr algn="just"/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y=f(x-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получается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параллельным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переносом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графика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y=f(x)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вдоль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|m|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вправо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m&gt;0 и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влево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m&lt;0.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142977" y="2643182"/>
            <a:ext cx="4572031" cy="1362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 l="17613"/>
          <a:stretch>
            <a:fillRect/>
          </a:stretch>
        </p:blipFill>
        <p:spPr bwMode="auto">
          <a:xfrm>
            <a:off x="1142976" y="4000504"/>
            <a:ext cx="4295771" cy="2076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>
            <a:off x="6143636" y="2500306"/>
            <a:ext cx="2705100" cy="2333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643570" y="5072074"/>
            <a:ext cx="33575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50"/>
              </a:spcBef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Замечание.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периодической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периодом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изменяется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параллельных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переносах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вдоль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nZ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графиков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 помощью графиков функции можно ответить на целый ряд вопросов: </a:t>
            </a:r>
          </a:p>
          <a:p>
            <a:pPr lvl="0"/>
            <a:r>
              <a:rPr lang="ru-RU" dirty="0" smtClean="0"/>
              <a:t>по заданному значению одной из переменных </a:t>
            </a:r>
            <a:r>
              <a:rPr lang="ru-RU" b="1" dirty="0" err="1" smtClean="0"/>
              <a:t>х</a:t>
            </a:r>
            <a:r>
              <a:rPr lang="ru-RU" b="1" dirty="0" smtClean="0"/>
              <a:t> </a:t>
            </a:r>
            <a:r>
              <a:rPr lang="ru-RU" dirty="0" smtClean="0"/>
              <a:t>или </a:t>
            </a:r>
            <a:r>
              <a:rPr lang="ru-RU" b="1" dirty="0" smtClean="0"/>
              <a:t>у </a:t>
            </a:r>
            <a:r>
              <a:rPr lang="ru-RU" dirty="0" smtClean="0"/>
              <a:t>определить значение другой;</a:t>
            </a:r>
          </a:p>
          <a:p>
            <a:pPr lvl="0"/>
            <a:r>
              <a:rPr lang="ru-RU" dirty="0" smtClean="0"/>
              <a:t>определять промежутки возрастания и убывания функции;</a:t>
            </a:r>
          </a:p>
          <a:p>
            <a:pPr lvl="0"/>
            <a:r>
              <a:rPr lang="ru-RU" dirty="0" smtClean="0"/>
              <a:t>определять промежутки </a:t>
            </a:r>
            <a:r>
              <a:rPr lang="ru-RU" dirty="0" err="1" smtClean="0"/>
              <a:t>знакопостоянства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называть значение аргумента, при котором функция принимает наибольшее (наименьшее) значение, а также определять это значение.</a:t>
            </a:r>
          </a:p>
          <a:p>
            <a:pPr lvl="0"/>
            <a:r>
              <a:rPr lang="ru-RU" dirty="0" smtClean="0"/>
              <a:t>решать уравнения и неравенства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85728"/>
            <a:ext cx="5636722" cy="92869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43042" y="1428736"/>
            <a:ext cx="7290646" cy="4819664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Решить уравнение </a:t>
            </a:r>
          </a:p>
          <a:p>
            <a:pPr>
              <a:buFont typeface="Arial" pitchFamily="34" charset="0"/>
              <a:buChar char="•"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После построения графиков функций 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легко заметить,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что уравнение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имеет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бесчисленное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множество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решений.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6" name="Рисунок 5" descr="ƥ굆。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643182"/>
            <a:ext cx="2648898" cy="366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929190" y="1500174"/>
          <a:ext cx="1828800" cy="409575"/>
        </p:xfrm>
        <a:graphic>
          <a:graphicData uri="http://schemas.openxmlformats.org/presentationml/2006/ole">
            <p:oleObj spid="_x0000_s34819" name="Формула" r:id="rId4" imgW="710891" imgH="203112" progId="Equation.3">
              <p:embed/>
            </p:oleObj>
          </a:graphicData>
        </a:graphic>
      </p:graphicFrame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0" y="0"/>
          <a:ext cx="1504950" cy="228600"/>
        </p:xfrm>
        <a:graphic>
          <a:graphicData uri="http://schemas.openxmlformats.org/presentationml/2006/ole">
            <p:oleObj spid="_x0000_s34820" name="Формула" r:id="rId5" imgW="609600" imgH="228600" progId="Equation.3">
              <p:embed/>
            </p:oleObj>
          </a:graphicData>
        </a:graphic>
      </p:graphicFrame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0" y="0"/>
          <a:ext cx="1504950" cy="228600"/>
        </p:xfrm>
        <a:graphic>
          <a:graphicData uri="http://schemas.openxmlformats.org/presentationml/2006/ole">
            <p:oleObj spid="_x0000_s34822" name="Формула" r:id="rId6" imgW="609600" imgH="228600" progId="Equation.3">
              <p:embed/>
            </p:oleObj>
          </a:graphicData>
        </a:graphic>
      </p:graphicFrame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0" y="0"/>
          <a:ext cx="1504950" cy="228600"/>
        </p:xfrm>
        <a:graphic>
          <a:graphicData uri="http://schemas.openxmlformats.org/presentationml/2006/ole">
            <p:oleObj spid="_x0000_s34824" name="Формула" r:id="rId7" imgW="609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Пример </a:t>
            </a:r>
            <a:endParaRPr lang="ru-RU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214554"/>
            <a:ext cx="34290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285860"/>
            <a:ext cx="221457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14480" y="1214422"/>
            <a:ext cx="2214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Решить уравнение </a:t>
            </a:r>
            <a:endParaRPr lang="ru-RU" sz="2000" dirty="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3571868" y="1928802"/>
          <a:ext cx="1714512" cy="938215"/>
        </p:xfrm>
        <a:graphic>
          <a:graphicData uri="http://schemas.openxmlformats.org/presentationml/2006/ole">
            <p:oleObj spid="_x0000_s33800" name="Формула" r:id="rId5" imgW="1205977" imgH="583947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571605" y="2000240"/>
            <a:ext cx="214313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Запишем это уравнение в виде системы:</a:t>
            </a:r>
          </a:p>
          <a:p>
            <a:endParaRPr lang="ru-RU" sz="2000" dirty="0" smtClean="0"/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Построив графики полученных функций , </a:t>
            </a:r>
          </a:p>
          <a:p>
            <a:r>
              <a:rPr lang="ru-RU" sz="2000" dirty="0" smtClean="0"/>
              <a:t>находим, что уравнение имеет один корень </a:t>
            </a:r>
          </a:p>
          <a:p>
            <a:r>
              <a:rPr lang="en-US" sz="2000" i="1" dirty="0" smtClean="0"/>
              <a:t>x</a:t>
            </a:r>
            <a:r>
              <a:rPr lang="ru-RU" sz="2000" dirty="0" smtClean="0"/>
              <a:t>=3.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Перевод алгебраической задачи на язык графиков позволяет избежать громоздких решений. Овладение рациональными методами построения графиков функций и уравнений  способствует успешно выполнять задания ГИА , конкурсные математические задания, содержащие модуль и параметр.</a:t>
            </a:r>
          </a:p>
          <a:p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90488" y="8667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28662" y="0"/>
            <a:ext cx="8215338" cy="1357322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правила преобразования </a:t>
            </a: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графиков </a:t>
            </a: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функций</a:t>
            </a:r>
            <a:endParaRPr lang="ru-RU" sz="40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214546" y="4286256"/>
            <a:ext cx="5000660" cy="142876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142976" y="1428736"/>
            <a:ext cx="44291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2357422" y="4143380"/>
            <a:ext cx="4500594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lum bright="-20000" contrast="40000"/>
          </a:blip>
          <a:srcRect/>
          <a:stretch>
            <a:fillRect/>
          </a:stretch>
        </p:blipFill>
        <p:spPr bwMode="auto">
          <a:xfrm>
            <a:off x="5857884" y="1643050"/>
            <a:ext cx="2628900" cy="199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dirty="0" smtClean="0"/>
              <a:t> </a:t>
            </a:r>
            <a:r>
              <a:rPr lang="ru-RU" sz="3100" dirty="0" smtClean="0"/>
              <a:t>СПАСИБО           ЗА                ВНИМАНИЕ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</a:t>
            </a:r>
            <a:endParaRPr lang="ru-RU" dirty="0"/>
          </a:p>
        </p:txBody>
      </p:sp>
      <p:pic>
        <p:nvPicPr>
          <p:cNvPr id="35842" name="Picture 2" descr="http://univer-resh.ru/images/stories/dasdas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857364"/>
            <a:ext cx="2857500" cy="2857500"/>
          </a:xfrm>
          <a:prstGeom prst="rect">
            <a:avLst/>
          </a:prstGeom>
          <a:noFill/>
        </p:spPr>
      </p:pic>
      <p:pic>
        <p:nvPicPr>
          <p:cNvPr id="35844" name="Picture 4" descr="https://youclever.org/website/youclever/var/custom/file/2014/08/518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714488"/>
            <a:ext cx="30480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презентации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071546"/>
            <a:ext cx="7715304" cy="4800600"/>
          </a:xfrm>
        </p:spPr>
        <p:txBody>
          <a:bodyPr>
            <a:normAutofit/>
          </a:bodyPr>
          <a:lstStyle/>
          <a:p>
            <a:pPr marL="596646" indent="-5143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Систематизировать приёмы построения графиков.</a:t>
            </a:r>
          </a:p>
          <a:p>
            <a:pPr marL="596646" indent="-51435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Дать понятие преобразования графиков функций</a:t>
            </a:r>
          </a:p>
          <a:p>
            <a:pPr marL="596646" indent="-51435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Показать применение 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при построении графиков функций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x-m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y=f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ƒ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(│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│),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ƒ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),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−ƒ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ƒ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(−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96646" indent="-51435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решение заданий ОГЭ и ЕГЭ.</a:t>
            </a:r>
          </a:p>
          <a:p>
            <a:pPr marL="596646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Функция, область определения и область значений функции.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соответствие между множествами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 котором каждому элементу множества Х соответствует единственный элемент множества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Область определения функции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множество значений аргумента или независимой переменной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Область значений функции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все значения, которые принимает функция.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------~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571480"/>
            <a:ext cx="3286148" cy="2506959"/>
          </a:xfrm>
          <a:prstGeom prst="rect">
            <a:avLst/>
          </a:prstGeom>
          <a:effectLst>
            <a:glow rad="101600">
              <a:schemeClr val="bg1">
                <a:lumMod val="85000"/>
                <a:alpha val="6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5" name="Рисунок 4" descr="------~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571480"/>
            <a:ext cx="3071834" cy="2428892"/>
          </a:xfrm>
          <a:prstGeom prst="rect">
            <a:avLst/>
          </a:prstGeom>
          <a:effectLst>
            <a:glow rad="101600">
              <a:schemeClr val="bg1">
                <a:lumMod val="85000"/>
                <a:alpha val="6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7" name="Рисунок 6" descr="Lineyna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4" y="3286124"/>
            <a:ext cx="4271175" cy="3077083"/>
          </a:xfrm>
          <a:prstGeom prst="rect">
            <a:avLst/>
          </a:prstGeom>
          <a:effectLst>
            <a:glow rad="101600">
              <a:schemeClr val="bg1">
                <a:lumMod val="85000"/>
                <a:alpha val="6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42852"/>
            <a:ext cx="7498080" cy="1643074"/>
          </a:xfrm>
        </p:spPr>
        <p:txBody>
          <a:bodyPr>
            <a:normAutofit/>
          </a:bodyPr>
          <a:lstStyle/>
          <a:p>
            <a:pPr algn="just"/>
            <a:r>
              <a:rPr lang="ru-RU" sz="2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Преобразование графиков функций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это линейные преобразования функции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или её аргумента </a:t>
            </a:r>
            <a:r>
              <a:rPr lang="ru-RU" sz="2400" i="1" u="sng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 виду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также преобразования с использованием модуля.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fr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714488"/>
            <a:ext cx="3162299" cy="2727330"/>
          </a:xfrm>
          <a:prstGeom prst="rect">
            <a:avLst/>
          </a:prstGeom>
        </p:spPr>
      </p:pic>
      <p:pic>
        <p:nvPicPr>
          <p:cNvPr id="8" name="Рисунок 7" descr="fr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1714488"/>
            <a:ext cx="3571900" cy="2714644"/>
          </a:xfrm>
          <a:prstGeom prst="rect">
            <a:avLst/>
          </a:prstGeom>
        </p:spPr>
      </p:pic>
      <p:pic>
        <p:nvPicPr>
          <p:cNvPr id="9" name="Рисунок 8" descr="fr1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04" y="4429132"/>
            <a:ext cx="7467596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8581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правила преобразования графиков функции.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6682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−ƒ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ƒ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(−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ƒ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),</a:t>
            </a:r>
          </a:p>
          <a:p>
            <a:pPr algn="just">
              <a:buNone/>
            </a:pP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ƒ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(│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│), 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y=f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x-m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142976" y="2786058"/>
            <a:ext cx="2714644" cy="171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1214414" y="4643446"/>
            <a:ext cx="56959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>
            <a:off x="4714876" y="2571744"/>
            <a:ext cx="3714776" cy="2071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00"/>
                            </p:stCondLst>
                            <p:childTnLst>
                              <p:par>
                                <p:cTn id="34" presetID="15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358246" cy="135729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Преобразование</a:t>
            </a:r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симметрии</a:t>
            </a:r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относительно</a:t>
            </a:r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f(x)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-f(x)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4000528" cy="2357454"/>
          </a:xfrm>
        </p:spPr>
        <p:txBody>
          <a:bodyPr/>
          <a:lstStyle/>
          <a:p>
            <a:pPr marL="0" indent="0">
              <a:lnSpc>
                <a:spcPct val="87000"/>
              </a:lnSpc>
              <a:spcBef>
                <a:spcPts val="85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y=-f(x)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получается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преобразованием симметрии 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y=f(x)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относительно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x.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6000768"/>
            <a:ext cx="7215238" cy="842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7000"/>
              </a:lnSpc>
              <a:spcBef>
                <a:spcPts val="8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i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Замечание</a:t>
            </a:r>
            <a:r>
              <a:rPr lang="en-GB" sz="28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800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i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Точки</a:t>
            </a:r>
            <a:r>
              <a:rPr lang="en-GB" sz="2800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i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пересечения</a:t>
            </a:r>
            <a:r>
              <a:rPr lang="ru-RU" sz="2800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i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графика</a:t>
            </a:r>
            <a:r>
              <a:rPr lang="en-GB" sz="2800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GB" sz="2800" i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осью</a:t>
            </a:r>
            <a:r>
              <a:rPr lang="en-GB" sz="2800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GB" sz="2800" i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остаются</a:t>
            </a:r>
            <a:r>
              <a:rPr lang="en-GB" sz="2800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i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неиз</a:t>
            </a:r>
            <a:r>
              <a:rPr lang="ru-RU" sz="2800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en-GB" sz="2800" i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ными</a:t>
            </a:r>
            <a:r>
              <a:rPr lang="en-GB" sz="2800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71876"/>
            <a:ext cx="27336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5429256" y="928670"/>
            <a:ext cx="23812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8215370" cy="1143008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Преобразование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симметрии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относительно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GB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x)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5072074"/>
            <a:ext cx="7498080" cy="1785926"/>
          </a:xfrm>
        </p:spPr>
        <p:txBody>
          <a:bodyPr>
            <a:normAutofit/>
          </a:bodyPr>
          <a:lstStyle/>
          <a:p>
            <a:pPr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Замечание</a:t>
            </a:r>
            <a:r>
              <a:rPr lang="en-GB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GB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четной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изменяется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отражении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относительно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y,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поскольку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четной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f(-x)=f(x).</a:t>
            </a:r>
          </a:p>
          <a:p>
            <a:pPr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Замечание</a:t>
            </a:r>
            <a:r>
              <a:rPr lang="en-GB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нечетной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изменяется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одинако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отражении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относительно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отражении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относительно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y,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посольку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нечетной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f(-x)=-f(x).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285861"/>
            <a:ext cx="7786742" cy="1370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1000"/>
              </a:lnSpc>
              <a:spcBef>
                <a:spcPts val="8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y=f(-x)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получается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преобразованием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симметрии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графика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y=f(x)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относительно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оси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y.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1000"/>
              </a:lnSpc>
              <a:spcBef>
                <a:spcPts val="8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1000"/>
              </a:lnSpc>
              <a:spcBef>
                <a:spcPts val="8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214414" y="2500306"/>
            <a:ext cx="2520950" cy="2211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 l="1852" t="14575"/>
          <a:stretch>
            <a:fillRect/>
          </a:stretch>
        </p:blipFill>
        <p:spPr bwMode="auto">
          <a:xfrm>
            <a:off x="4500562" y="2428868"/>
            <a:ext cx="3786214" cy="1889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731</TotalTime>
  <Words>843</Words>
  <Application>Microsoft Office PowerPoint</Application>
  <PresentationFormat>Экран (4:3)</PresentationFormat>
  <Paragraphs>88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Солнцестояние</vt:lpstr>
      <vt:lpstr>Формула</vt:lpstr>
      <vt:lpstr>Муниципальное общеобразовательное учреждение  « Лицей №5 имени Ю.А. Гагарина  Центрального района Волгограда» </vt:lpstr>
      <vt:lpstr>Основные правила преобразования  графиков функций</vt:lpstr>
      <vt:lpstr>Цели презентации</vt:lpstr>
      <vt:lpstr>Функция, область определения и область значений функции.</vt:lpstr>
      <vt:lpstr>Слайд 5</vt:lpstr>
      <vt:lpstr>Слайд 6</vt:lpstr>
      <vt:lpstr>Основные правила преобразования графиков функции.</vt:lpstr>
      <vt:lpstr>Преобразование симметрии относительно оси x f(x) и  -f(x) . </vt:lpstr>
      <vt:lpstr>Преобразование симметрии относительно                        оси y f(x) и f(-x).</vt:lpstr>
      <vt:lpstr>Преобразование графиков функций y = R ƒ(x ).</vt:lpstr>
      <vt:lpstr>Параллельный перенос вдоль оси х  f(x) и f(x-а)</vt:lpstr>
      <vt:lpstr>Преобразование графиков функции y= │ƒ(x)│. </vt:lpstr>
      <vt:lpstr>Преобразование графиков содержащих модуль y = ƒ(│x│). </vt:lpstr>
      <vt:lpstr>Параллельный перенос вдоль оси y   f(x) и f(x)+n</vt:lpstr>
      <vt:lpstr>Параллельный перенос вдоль оси x  f(x) и f(x-m).</vt:lpstr>
      <vt:lpstr>Применение графиков функций</vt:lpstr>
      <vt:lpstr>Пример   </vt:lpstr>
      <vt:lpstr>Пример </vt:lpstr>
      <vt:lpstr>Выводы:</vt:lpstr>
      <vt:lpstr> СПАСИБО           ЗА              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Aleksandr</dc:creator>
  <cp:lastModifiedBy>MV</cp:lastModifiedBy>
  <cp:revision>138</cp:revision>
  <dcterms:created xsi:type="dcterms:W3CDTF">2012-04-10T09:04:39Z</dcterms:created>
  <dcterms:modified xsi:type="dcterms:W3CDTF">2018-02-25T15:59:47Z</dcterms:modified>
</cp:coreProperties>
</file>