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Default Extension="wav" ContentType="audio/wav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9" r:id="rId5"/>
    <p:sldMasterId id="2147483721" r:id="rId6"/>
    <p:sldMasterId id="2147483733" r:id="rId7"/>
    <p:sldMasterId id="2147483745" r:id="rId8"/>
    <p:sldMasterId id="2147483758" r:id="rId9"/>
    <p:sldMasterId id="2147483770" r:id="rId10"/>
    <p:sldMasterId id="2147483782" r:id="rId11"/>
    <p:sldMasterId id="2147483794" r:id="rId12"/>
  </p:sldMasterIdLst>
  <p:notesMasterIdLst>
    <p:notesMasterId r:id="rId40"/>
  </p:notesMasterIdLst>
  <p:sldIdLst>
    <p:sldId id="324" r:id="rId13"/>
    <p:sldId id="280" r:id="rId14"/>
    <p:sldId id="312" r:id="rId15"/>
    <p:sldId id="309" r:id="rId16"/>
    <p:sldId id="311" r:id="rId17"/>
    <p:sldId id="283" r:id="rId18"/>
    <p:sldId id="313" r:id="rId19"/>
    <p:sldId id="284" r:id="rId20"/>
    <p:sldId id="278" r:id="rId21"/>
    <p:sldId id="281" r:id="rId22"/>
    <p:sldId id="287" r:id="rId23"/>
    <p:sldId id="286" r:id="rId24"/>
    <p:sldId id="285" r:id="rId25"/>
    <p:sldId id="289" r:id="rId26"/>
    <p:sldId id="259" r:id="rId27"/>
    <p:sldId id="321" r:id="rId28"/>
    <p:sldId id="322" r:id="rId29"/>
    <p:sldId id="291" r:id="rId30"/>
    <p:sldId id="317" r:id="rId31"/>
    <p:sldId id="319" r:id="rId32"/>
    <p:sldId id="269" r:id="rId33"/>
    <p:sldId id="276" r:id="rId34"/>
    <p:sldId id="297" r:id="rId35"/>
    <p:sldId id="314" r:id="rId36"/>
    <p:sldId id="315" r:id="rId37"/>
    <p:sldId id="306" r:id="rId38"/>
    <p:sldId id="307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99CCFF"/>
    <a:srgbClr val="FF0066"/>
    <a:srgbClr val="0066FF"/>
    <a:srgbClr val="00FF00"/>
    <a:srgbClr val="FFFF00"/>
    <a:srgbClr val="C5E0F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422" autoAdjust="0"/>
    <p:restoredTop sz="94660"/>
  </p:normalViewPr>
  <p:slideViewPr>
    <p:cSldViewPr>
      <p:cViewPr varScale="1">
        <p:scale>
          <a:sx n="77" d="100"/>
          <a:sy n="77" d="100"/>
        </p:scale>
        <p:origin x="-389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1EA361-59E3-455B-B043-F88B533DDDC5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2BAFD-EB91-4DF4-890F-AC8C6118B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A5E9E3-887F-463A-9042-8F5D32985142}" type="slidenum">
              <a:rPr lang="ru-RU" smtClean="0"/>
              <a:pPr/>
              <a:t>19</a:t>
            </a:fld>
            <a:endParaRPr lang="ru-RU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Домик «возвращает» на упражнение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628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F5CC4-26AD-40B5-985B-6B0D1A2FFD8E}" type="datetimeFigureOut">
              <a:rPr lang="ru-RU"/>
              <a:pPr>
                <a:defRPr/>
              </a:pPr>
              <a:t>17.08.2020</a:t>
            </a:fld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B3BEC-EFB7-4E75-ABA4-27134FDCE3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209B1-117B-4454-A7E7-755BED6D4D57}" type="datetimeFigureOut">
              <a:rPr lang="ru-RU"/>
              <a:pPr>
                <a:defRPr/>
              </a:pPr>
              <a:t>17.08.2020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DA695-B647-41C8-A504-A98C7E1CE0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AE0EB-47D0-4515-9249-B793B14CBE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383B1-544D-4BF8-8D50-711F78B025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E1A8C-D1BF-4203-83AB-56793E69C5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85B0E-76EF-4F46-BD01-61301B1AA9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8024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8024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1A6CA-42C4-4843-A303-53EB6BF643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8AE12-8A45-40F4-9608-95A67A36D9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16329-6A61-4723-B4B1-94C2C51203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A328F-7133-47E2-B593-B66D63D9D9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23B59-88ED-4EE1-9CC7-8C2453534D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14AA9-F10C-42B4-A568-64BF57EC4F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2B9BC-8346-4A93-A195-A48A8A89DECB}" type="datetimeFigureOut">
              <a:rPr lang="ru-RU"/>
              <a:pPr>
                <a:defRPr/>
              </a:pPr>
              <a:t>17.08.2020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E90F0-8921-409A-8A1F-AB2E73123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F5E36-29EA-484E-A513-FF74E8309F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CFDB6-F463-40E3-8EB0-1E8819B9CD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1724E-E82B-475F-BE28-65F9B99A44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C9712-B564-4172-BFBD-0CDA9BF4FA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58A34-EA38-4F2A-80A6-7011AD1FE0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6C301-825E-445E-8DC8-843F49F38C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F0C86-6CE6-45A8-81B9-51767549D0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C8D05-7D25-48EE-806D-1A9A59AD64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5F258-EDDA-4A6E-9CEE-9325AB22C7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05218-469E-4C77-B352-2D53E0699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37AA7-5F24-49B3-9A11-99F0C94244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A7FED-8111-4704-B374-61C50FB85E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1B98D-ADB2-4AE1-AC1D-63CBF70C1D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6CC31-7D6A-4791-A9C9-E45A2BE3DF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3BCD7-1CA0-4474-8C19-88581B5893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696B5-2004-4D6D-BEEA-69CD43EC7C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337CB-5E0D-4BDB-96BE-89B85DFE2D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850E0-04C1-4CF9-9354-C93B709C1B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C794E-588B-4E07-BAD2-AE8E89B78E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1F13F-A808-4175-AA05-31EEBCF49B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8DD0A-BACD-438C-822A-D7F73FF803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405E3-D2D5-423A-833E-888BE2CF4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7D026-7AFD-4996-BC37-F61FEADA3C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85BF8-C6A2-447C-9FB2-1CFE40FF8C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50606-E860-4E73-B804-5A108D6DF7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3CAD5-1658-46C6-8C59-E1E4AE3D76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17410-84C1-4870-B873-C1113CDD43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B0663-E8D0-4C9D-B3B8-AA6691B56F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C08EA-2BD7-4F4A-AD95-D000AF677A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8024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8024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9DF3C-189E-4C60-9EAB-6C55C2C999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5318E-6A8C-42ED-950F-914A7F0FFD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03FB7-9CD0-45F6-8DD1-F8F0E2070C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F39A4-E287-4C11-982C-DE34567929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FA478-FE8F-47E7-BE58-14C330CD7D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8BB60-98C8-463B-8D59-771B98D6FD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62CA2-25CE-4647-B609-8B4D58F28C8E}" type="datetimeFigureOut">
              <a:rPr lang="ru-RU"/>
              <a:pPr>
                <a:defRPr/>
              </a:pPr>
              <a:t>17.08.2020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EA0F9-D974-4059-BC51-1EC2D7126B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55CD5-CCDA-4B55-9CE2-5F74CDD9E9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BA274-6B56-4EBE-BFF7-7F5D9CDAE5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549D1-970E-4159-8BA2-09BAC20067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B63B6-431D-4038-8B15-7409E578FC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64862-7DE2-4AFA-A70C-C3C6226D98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FF04F-444A-449D-BED5-2117AA8DE1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B20FB-C717-4702-A20F-2D80BE7CDE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DF784-6B7B-491E-AA91-66F2B29F47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93A0B-88AD-44FC-A197-717E4B3AE5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5D1ED-99A4-4CBF-A1FC-824F3563AD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42D43-61FD-4572-8FFC-A200E77B45FD}" type="datetimeFigureOut">
              <a:rPr lang="ru-RU"/>
              <a:pPr>
                <a:defRPr/>
              </a:pPr>
              <a:t>17.08.2020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1C8C7-0293-4B73-BCA6-129A01088F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AD48C-18F3-48E6-B112-F0A79B6CF0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32E5F-C944-4F5E-BB04-8FE19419F7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5CC75-8662-4874-A8B5-F54C92A176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BD067-9424-47BB-AF39-E16DEE99F5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4CAF2-8FC3-4EE4-84BF-5036A5A0E6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173F2-17A3-4178-BE83-58607C0111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7648F-7105-4962-B9E8-8F590CA56E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E06F2-C340-4C2C-B022-D2CD4A62A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3B949-0715-402F-88C7-C394EFF78B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54372-5646-4B08-A227-F35E74299E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DAF93-E2C6-4ECA-8A5A-C7BE8F0A8CFA}" type="datetimeFigureOut">
              <a:rPr lang="ru-RU"/>
              <a:pPr>
                <a:defRPr/>
              </a:pPr>
              <a:t>17.08.2020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E1D88-B8AB-4110-B72A-600F785A13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F625C-4C63-43FF-B420-E64A46F562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EF34B-4F1B-48CA-8DD3-4FBEBFE1F9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23AAB-1C90-438F-84F2-E45566ED74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BD79E-AFE1-44D5-BD2A-91FC11FE4B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6FD57-E008-4272-87E6-36628076A2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4472F-A290-447D-900F-111F3DAF3D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47FEA-37D6-45E3-A252-F684F8D66E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ADDC0-54FA-477B-8835-A3F77BD568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628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B938B-6B05-4065-BA87-1C8A25D4E35C}" type="datetimeFigureOut">
              <a:rPr lang="ru-RU"/>
              <a:pPr>
                <a:defRPr/>
              </a:pPr>
              <a:t>17.08.2020</a:t>
            </a:fld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1324A-59BF-408A-BD54-D1E03509CA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6661E-02AB-4C74-B074-F65748582835}" type="datetimeFigureOut">
              <a:rPr lang="ru-RU"/>
              <a:pPr>
                <a:defRPr/>
              </a:pPr>
              <a:t>17.08.2020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DEF92-2D9D-4AD5-B1B2-AF25FAFEEF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414F6-8D7B-4526-96C4-29B2CF4C97AD}" type="datetimeFigureOut">
              <a:rPr lang="ru-RU"/>
              <a:pPr>
                <a:defRPr/>
              </a:pPr>
              <a:t>17.08.2020</a:t>
            </a:fld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7A413-8BBD-42EE-A525-23C9551BB8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18B88-90E3-459D-957D-E4DDAEAA4BE2}" type="datetimeFigureOut">
              <a:rPr lang="ru-RU"/>
              <a:pPr>
                <a:defRPr/>
              </a:pPr>
              <a:t>17.08.2020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F7A89-0C94-430D-A241-9A20D46E43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3A81A-744E-4861-A8AD-2C95E5EE107B}" type="datetimeFigureOut">
              <a:rPr lang="ru-RU"/>
              <a:pPr>
                <a:defRPr/>
              </a:pPr>
              <a:t>17.08.2020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41DF8-D436-41CD-88AF-013DC73CA1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40671-3C35-4EC4-901A-1DD31DF1EED7}" type="datetimeFigureOut">
              <a:rPr lang="ru-RU"/>
              <a:pPr>
                <a:defRPr/>
              </a:pPr>
              <a:t>17.08.2020</a:t>
            </a:fld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F68F3-5384-42D4-AB3F-A33805EE20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422D9-B47F-4A98-AFB7-950E329EE57B}" type="datetimeFigureOut">
              <a:rPr lang="ru-RU"/>
              <a:pPr>
                <a:defRPr/>
              </a:pPr>
              <a:t>17.08.2020</a:t>
            </a:fld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628E9-30E0-4C2E-97EA-F4C7F1527E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D2F79-83E4-452A-B34B-755FE25DFE0E}" type="datetimeFigureOut">
              <a:rPr lang="ru-RU"/>
              <a:pPr>
                <a:defRPr/>
              </a:pPr>
              <a:t>17.08.2020</a:t>
            </a:fld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20012-9FCA-4D13-91B5-53569DF35E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3B77C-4EE4-4D92-98F5-84CB91DB53AC}" type="datetimeFigureOut">
              <a:rPr lang="ru-RU"/>
              <a:pPr>
                <a:defRPr/>
              </a:pPr>
              <a:t>17.08.2020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95F8E-FE9D-47AC-889C-996A63921C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322A4-0EF2-4E8D-84E8-3140EAA1D6BC}" type="datetimeFigureOut">
              <a:rPr lang="ru-RU"/>
              <a:pPr>
                <a:defRPr/>
              </a:pPr>
              <a:t>17.08.2020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E09B8-148B-464A-98F2-6FC894B609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2790B-6D4C-4E9B-923B-E61579EABB1E}" type="datetimeFigureOut">
              <a:rPr lang="ru-RU"/>
              <a:pPr>
                <a:defRPr/>
              </a:pPr>
              <a:t>17.08.2020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1252D-DBE3-4B7C-A365-F8A804E71A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99C84-2A2E-4F39-BEEB-12CCF4F63497}" type="datetimeFigureOut">
              <a:rPr lang="ru-RU"/>
              <a:pPr>
                <a:defRPr/>
              </a:pPr>
              <a:t>17.08.2020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D3A81-2980-4662-A329-DA06280694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8024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8024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92B2A-78A5-4263-ADC8-1FC0B1780A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416E2-B548-466B-B5B0-6EA348AABD12}" type="datetimeFigureOut">
              <a:rPr lang="ru-RU"/>
              <a:pPr>
                <a:defRPr/>
              </a:pPr>
              <a:t>17.08.2020</a:t>
            </a:fld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2806A-5503-4B80-901B-A01A2A3AA5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96371-1C47-426F-B7F3-076B86131F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8A96D-0DFB-4542-A340-2536E99E3D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5574D-066C-44C1-AF35-1A787A0F56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455FC-7579-41BB-B7F9-B5E4275E82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B25A1-6A09-43A4-ADB1-5C4A6EF00A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0EC98-16CE-46BC-A290-F6D3A2B01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49901-E3FD-48F9-A343-177D4AF523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C524D-9AFD-42B0-86F4-CDBDDFBC6D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5AE7C-3921-4D55-995D-20748AB95E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F3DA3-45DC-4E0B-BBF0-5F2F27A147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35405-4648-48D6-966C-1FE60D05A44F}" type="datetimeFigureOut">
              <a:rPr lang="ru-RU"/>
              <a:pPr>
                <a:defRPr/>
              </a:pPr>
              <a:t>17.08.2020</a:t>
            </a:fld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FE5C8-C0D2-4A3C-A86E-315A2C5969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B98CA-B273-4AA8-AF7D-9E7B6215C5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41884-CD36-435B-927C-04A7FA10AC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269FF-308A-4E70-93C3-F8931A1497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1B49A-1E48-44B1-9005-DCE75F2458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56942-EE91-4F9B-8A4A-60144593E7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99EC2-4295-4540-9913-BAD01609DF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D8487-76B1-425D-AD94-93EF04C05E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52CA1-FDCC-4534-87E5-FC2DA189B3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655CE-9917-4875-AD74-408F4909CE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DF788-6447-4C53-B88E-42712C0558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32BF8-3FF7-4357-9E1C-005715D4D485}" type="datetimeFigureOut">
              <a:rPr lang="ru-RU"/>
              <a:pPr>
                <a:defRPr/>
              </a:pPr>
              <a:t>17.08.2020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9E33D-92EF-4945-810A-4883921173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93577-63C6-48B0-8ED8-BC255E34DD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D7FF8-AD12-4822-A925-CC6B79BB77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25F6F-8FA5-4776-BED3-E4B6BB6095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29A70-2331-40D3-86DB-D4921CF1B3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EF984-A00B-4D16-AAC6-088153E7AE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5615A-A472-4D12-92BC-4C417189AA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0B7C0-6812-4091-9A2C-9F0DA8C41B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37BEA-36C5-47F9-B379-DDC06AEBFF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89A9B-C161-4623-824E-42D45FF153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27F47-42C7-4BA1-A44C-45055DE4D3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C0415-1F0B-4824-9C21-9908EACFE030}" type="datetimeFigureOut">
              <a:rPr lang="ru-RU"/>
              <a:pPr>
                <a:defRPr/>
              </a:pPr>
              <a:t>17.08.2020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F6F04-3396-45E6-BD8D-E0B1AA64A4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F9C93-1323-4344-AF4E-F83307D723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E6CDF-316B-4183-8388-931A954353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EF067-F5FA-47AD-B454-985CB614E1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628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B7991-83E1-4D09-BCE3-BC9A8668E3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2A763-072F-4A03-8F7E-E80B558547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8A0A7-8C26-4016-8365-C92827878C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54257-D293-4436-B0DB-4AFC39752B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457D5-2098-4E5A-AC31-3C249B2039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60942-7D95-4467-AA6A-F4A4799BC8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0205F-7B44-4DF6-B66B-3FFF7D735F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99CCFF"/>
            </a:gs>
            <a:gs pos="50000">
              <a:srgbClr val="FFFFFF"/>
            </a:gs>
            <a:gs pos="100000">
              <a:srgbClr val="99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179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fld id="{6EC64D03-7925-4021-8F4E-C89ED6FB82BD}" type="datetimeFigureOut">
              <a:rPr lang="ru-RU"/>
              <a:pPr>
                <a:defRPr/>
              </a:pPr>
              <a:t>17.08.2020</a:t>
            </a:fld>
            <a:endParaRPr lang="ru-RU"/>
          </a:p>
        </p:txBody>
      </p:sp>
      <p:sp>
        <p:nvSpPr>
          <p:cNvPr id="16179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179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fld id="{C370E849-9AC9-4A89-B6EF-C8BF01551E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0" y="330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0" y="180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9" y="895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4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0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  <p:sldLayoutId id="2147484260" r:id="rId12"/>
    <p:sldLayoutId id="2147484261" r:id="rId13"/>
  </p:sldLayoutIdLst>
  <p:transition spd="med">
    <p:pull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99CCFF"/>
            </a:gs>
            <a:gs pos="50000">
              <a:srgbClr val="FFFFFF"/>
            </a:gs>
            <a:gs pos="100000">
              <a:srgbClr val="99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Arial Black" pitchFamily="34" charset="0"/>
              </a:defRPr>
            </a:lvl1pPr>
          </a:lstStyle>
          <a:p>
            <a:pPr>
              <a:defRPr/>
            </a:pPr>
            <a:fld id="{EF159939-84FD-4A7F-8903-27A6353B40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44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248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249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250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10251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10252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0253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10254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255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0256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</p:grpSp>
      <p:sp>
        <p:nvSpPr>
          <p:cNvPr id="10245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46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921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9" r:id="rId1"/>
    <p:sldLayoutId id="2147484211" r:id="rId2"/>
    <p:sldLayoutId id="2147484212" r:id="rId3"/>
    <p:sldLayoutId id="2147484213" r:id="rId4"/>
    <p:sldLayoutId id="2147484214" r:id="rId5"/>
    <p:sldLayoutId id="2147484215" r:id="rId6"/>
    <p:sldLayoutId id="2147484216" r:id="rId7"/>
    <p:sldLayoutId id="2147484217" r:id="rId8"/>
    <p:sldLayoutId id="2147484218" r:id="rId9"/>
    <p:sldLayoutId id="2147484219" r:id="rId10"/>
    <p:sldLayoutId id="2147484220" r:id="rId11"/>
  </p:sldLayoutIdLst>
  <p:transition spd="med">
    <p:pull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99CCFF"/>
            </a:gs>
            <a:gs pos="50000">
              <a:srgbClr val="FFFFFF"/>
            </a:gs>
            <a:gs pos="100000">
              <a:srgbClr val="99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85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5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5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fld id="{75F0A747-BBC8-4CA7-B30D-CC95C808CD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1" r:id="rId1"/>
    <p:sldLayoutId id="2147484222" r:id="rId2"/>
    <p:sldLayoutId id="2147484223" r:id="rId3"/>
    <p:sldLayoutId id="2147484224" r:id="rId4"/>
    <p:sldLayoutId id="2147484225" r:id="rId5"/>
    <p:sldLayoutId id="2147484226" r:id="rId6"/>
    <p:sldLayoutId id="2147484227" r:id="rId7"/>
    <p:sldLayoutId id="2147484228" r:id="rId8"/>
    <p:sldLayoutId id="2147484229" r:id="rId9"/>
    <p:sldLayoutId id="2147484230" r:id="rId10"/>
    <p:sldLayoutId id="2147484231" r:id="rId11"/>
  </p:sldLayoutIdLst>
  <p:transition spd="med">
    <p:pull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4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fld id="{5975D895-194F-45A5-AAD9-58152634CD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  <p:sldLayoutId id="2147484237" r:id="rId6"/>
    <p:sldLayoutId id="2147484238" r:id="rId7"/>
    <p:sldLayoutId id="2147484239" r:id="rId8"/>
    <p:sldLayoutId id="2147484240" r:id="rId9"/>
    <p:sldLayoutId id="2147484241" r:id="rId10"/>
    <p:sldLayoutId id="2147484242" r:id="rId11"/>
    <p:sldLayoutId id="2147484243" r:id="rId12"/>
  </p:sldLayoutIdLst>
  <p:transition spd="med">
    <p:pull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99CCFF"/>
            </a:gs>
            <a:gs pos="50000">
              <a:srgbClr val="FFFFFF"/>
            </a:gs>
            <a:gs pos="100000">
              <a:srgbClr val="99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Arial Black" pitchFamily="34" charset="0"/>
              </a:defRPr>
            </a:lvl1pPr>
          </a:lstStyle>
          <a:p>
            <a:pPr>
              <a:defRPr/>
            </a:pPr>
            <a:fld id="{5F51151D-E2F1-4CCC-A9A2-B2E7FB95FC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056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057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058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2059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2060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2061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2062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063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2064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</p:grpSp>
      <p:sp>
        <p:nvSpPr>
          <p:cNvPr id="205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921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5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</p:sldLayoutIdLst>
  <p:transition spd="med">
    <p:pull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99CCFF"/>
            </a:gs>
            <a:gs pos="50000">
              <a:srgbClr val="FFFFFF"/>
            </a:gs>
            <a:gs pos="100000">
              <a:srgbClr val="99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85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5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5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fld id="{EF701425-8604-406C-8978-9E939279D8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  <p:sldLayoutId id="2147484155" r:id="rId11"/>
  </p:sldLayoutIdLst>
  <p:transition spd="med">
    <p:pull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4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fld id="{05BCEFE6-53CD-46E5-BF9B-F5C39D69E0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6" r:id="rId1"/>
    <p:sldLayoutId id="2147484157" r:id="rId2"/>
    <p:sldLayoutId id="2147484158" r:id="rId3"/>
    <p:sldLayoutId id="2147484159" r:id="rId4"/>
    <p:sldLayoutId id="2147484160" r:id="rId5"/>
    <p:sldLayoutId id="2147484161" r:id="rId6"/>
    <p:sldLayoutId id="2147484162" r:id="rId7"/>
    <p:sldLayoutId id="2147484163" r:id="rId8"/>
    <p:sldLayoutId id="2147484164" r:id="rId9"/>
    <p:sldLayoutId id="2147484165" r:id="rId10"/>
    <p:sldLayoutId id="2147484166" r:id="rId11"/>
    <p:sldLayoutId id="2147484167" r:id="rId12"/>
  </p:sldLayoutIdLst>
  <p:transition spd="med">
    <p:pull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99CCFF"/>
            </a:gs>
            <a:gs pos="50000">
              <a:srgbClr val="FFFFFF"/>
            </a:gs>
            <a:gs pos="100000">
              <a:srgbClr val="99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179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fld id="{DC30BDFB-4A23-4BA5-8BA6-E4E366B287EF}" type="datetimeFigureOut">
              <a:rPr lang="ru-RU"/>
              <a:pPr>
                <a:defRPr/>
              </a:pPr>
              <a:t>17.08.2020</a:t>
            </a:fld>
            <a:endParaRPr lang="ru-RU"/>
          </a:p>
        </p:txBody>
      </p:sp>
      <p:sp>
        <p:nvSpPr>
          <p:cNvPr id="16179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179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fld id="{B54668C5-1EDF-4885-AC2A-E22ABDBDA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128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9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5130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514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156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5157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5170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1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2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158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9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0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161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5162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3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4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5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6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7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8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9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5131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5145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6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32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5133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5135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136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5137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38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0" y="330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39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0" y="180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40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41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9" y="895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42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4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43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44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0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5134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6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  <p:sldLayoutId id="2147484174" r:id="rId8"/>
    <p:sldLayoutId id="2147484175" r:id="rId9"/>
    <p:sldLayoutId id="2147484176" r:id="rId10"/>
    <p:sldLayoutId id="2147484177" r:id="rId11"/>
  </p:sldLayoutIdLst>
  <p:transition spd="med">
    <p:pull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99CCFF"/>
            </a:gs>
            <a:gs pos="50000">
              <a:srgbClr val="FFFFFF"/>
            </a:gs>
            <a:gs pos="100000">
              <a:srgbClr val="99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Arial Black" pitchFamily="34" charset="0"/>
              </a:defRPr>
            </a:lvl1pPr>
          </a:lstStyle>
          <a:p>
            <a:pPr>
              <a:defRPr/>
            </a:pPr>
            <a:fld id="{AD8C9B9E-75D5-4C74-8657-CBE39D0D66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615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15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15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615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615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615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615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15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616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</p:grpSp>
      <p:sp>
        <p:nvSpPr>
          <p:cNvPr id="614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5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921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ransition spd="med">
    <p:pull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99CCFF"/>
            </a:gs>
            <a:gs pos="50000">
              <a:srgbClr val="FFFFFF"/>
            </a:gs>
            <a:gs pos="100000">
              <a:srgbClr val="99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85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5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5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fld id="{9ADE6939-9241-4837-AD95-A14CD3FEE1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8" r:id="rId1"/>
    <p:sldLayoutId id="2147484189" r:id="rId2"/>
    <p:sldLayoutId id="2147484190" r:id="rId3"/>
    <p:sldLayoutId id="2147484191" r:id="rId4"/>
    <p:sldLayoutId id="2147484192" r:id="rId5"/>
    <p:sldLayoutId id="2147484193" r:id="rId6"/>
    <p:sldLayoutId id="2147484194" r:id="rId7"/>
    <p:sldLayoutId id="2147484195" r:id="rId8"/>
    <p:sldLayoutId id="2147484196" r:id="rId9"/>
    <p:sldLayoutId id="2147484197" r:id="rId10"/>
    <p:sldLayoutId id="2147484198" r:id="rId11"/>
  </p:sldLayoutIdLst>
  <p:transition spd="med">
    <p:pull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4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fld id="{D6CABCB7-E5BD-49C8-9789-714F370E96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9" r:id="rId1"/>
    <p:sldLayoutId id="2147484200" r:id="rId2"/>
    <p:sldLayoutId id="2147484201" r:id="rId3"/>
    <p:sldLayoutId id="2147484202" r:id="rId4"/>
    <p:sldLayoutId id="2147484203" r:id="rId5"/>
    <p:sldLayoutId id="2147484204" r:id="rId6"/>
    <p:sldLayoutId id="2147484205" r:id="rId7"/>
    <p:sldLayoutId id="2147484206" r:id="rId8"/>
    <p:sldLayoutId id="2147484207" r:id="rId9"/>
    <p:sldLayoutId id="2147484208" r:id="rId10"/>
    <p:sldLayoutId id="2147484209" r:id="rId11"/>
    <p:sldLayoutId id="2147484210" r:id="rId12"/>
  </p:sldLayoutIdLst>
  <p:transition spd="med">
    <p:pull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99CCFF"/>
            </a:gs>
            <a:gs pos="50000">
              <a:srgbClr val="FFFFFF"/>
            </a:gs>
            <a:gs pos="100000">
              <a:srgbClr val="99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179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fld id="{57FD8CE1-4A1E-4A88-A5E1-03BEA43D5BA3}" type="datetimeFigureOut">
              <a:rPr lang="ru-RU"/>
              <a:pPr>
                <a:defRPr/>
              </a:pPr>
              <a:t>17.08.2020</a:t>
            </a:fld>
            <a:endParaRPr lang="ru-RU"/>
          </a:p>
        </p:txBody>
      </p:sp>
      <p:sp>
        <p:nvSpPr>
          <p:cNvPr id="16179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179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fld id="{A455F072-DFC2-4FC3-B474-842E03855E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224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5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9226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9243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4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5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6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7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8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9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50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51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9252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9253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9266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67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68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254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55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56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9257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9258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59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60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61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62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63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64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65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9227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9241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2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228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9229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9231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9232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9233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34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0" y="330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35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0" y="180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36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37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9" y="895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38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4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39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40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0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9230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8" r:id="rId1"/>
    <p:sldLayoutId id="2147484249" r:id="rId2"/>
    <p:sldLayoutId id="2147484250" r:id="rId3"/>
    <p:sldLayoutId id="2147484251" r:id="rId4"/>
    <p:sldLayoutId id="2147484252" r:id="rId5"/>
    <p:sldLayoutId id="2147484253" r:id="rId6"/>
    <p:sldLayoutId id="2147484254" r:id="rId7"/>
    <p:sldLayoutId id="2147484255" r:id="rId8"/>
    <p:sldLayoutId id="2147484256" r:id="rId9"/>
    <p:sldLayoutId id="2147484257" r:id="rId10"/>
    <p:sldLayoutId id="2147484258" r:id="rId11"/>
  </p:sldLayoutIdLst>
  <p:transition spd="med">
    <p:pull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0.xml"/><Relationship Id="rId5" Type="http://schemas.openxmlformats.org/officeDocument/2006/relationships/image" Target="../media/image8.gif"/><Relationship Id="rId4" Type="http://schemas.openxmlformats.org/officeDocument/2006/relationships/slide" Target="slide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6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9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0.xml"/><Relationship Id="rId5" Type="http://schemas.openxmlformats.org/officeDocument/2006/relationships/image" Target="../media/image11.gif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image" Target="../media/image12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9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9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9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9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9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9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9.xml"/><Relationship Id="rId5" Type="http://schemas.openxmlformats.org/officeDocument/2006/relationships/image" Target="../media/image13.gif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9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9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9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072066" y="714356"/>
            <a:ext cx="2970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42910" y="1637118"/>
            <a:ext cx="7715304" cy="36625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endParaRPr lang="en-US" sz="2000" b="1" i="1" u="sng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b="1" dirty="0" smtClean="0"/>
              <a:t>Кубасова Людмила  </a:t>
            </a:r>
            <a:r>
              <a:rPr lang="ru-RU" sz="2800" b="1" dirty="0" smtClean="0"/>
              <a:t>Леонидовна</a:t>
            </a:r>
          </a:p>
          <a:p>
            <a:pPr algn="ctr"/>
            <a:r>
              <a:rPr lang="ru-RU" b="1" dirty="0" smtClean="0">
                <a:solidFill>
                  <a:srgbClr val="A50021"/>
                </a:solidFill>
              </a:rPr>
              <a:t/>
            </a:r>
            <a:br>
              <a:rPr lang="ru-RU" b="1" dirty="0" smtClean="0">
                <a:solidFill>
                  <a:srgbClr val="A50021"/>
                </a:solidFill>
              </a:rPr>
            </a:br>
            <a:r>
              <a:rPr lang="ru-RU" sz="2000" b="1" dirty="0" smtClean="0"/>
              <a:t>учитель </a:t>
            </a:r>
            <a:r>
              <a:rPr lang="ru-RU" sz="2000" b="1" dirty="0" smtClean="0"/>
              <a:t>начальных классов</a:t>
            </a:r>
            <a:r>
              <a:rPr lang="ru-RU" sz="2000" b="1" dirty="0" smtClean="0"/>
              <a:t> </a:t>
            </a:r>
            <a:r>
              <a:rPr lang="ru-RU" sz="2000" b="1" dirty="0" smtClean="0"/>
              <a:t>МБОУ «Школа № 2</a:t>
            </a:r>
            <a:r>
              <a:rPr lang="ru-RU" sz="2000" b="1" dirty="0" smtClean="0"/>
              <a:t>»</a:t>
            </a:r>
          </a:p>
          <a:p>
            <a:pPr algn="ctr"/>
            <a:r>
              <a:rPr lang="ru-RU" sz="2000" b="1" dirty="0" smtClean="0"/>
              <a:t> </a:t>
            </a:r>
            <a:r>
              <a:rPr lang="ru-RU" sz="2000" b="1" dirty="0" smtClean="0"/>
              <a:t>г. </a:t>
            </a:r>
            <a:r>
              <a:rPr lang="ru-RU" sz="2000" b="1" dirty="0" smtClean="0"/>
              <a:t>Семенов </a:t>
            </a:r>
            <a:r>
              <a:rPr lang="ru-RU" sz="2000" b="1" dirty="0" smtClean="0"/>
              <a:t>Нижегородской области</a:t>
            </a:r>
          </a:p>
          <a:p>
            <a:endParaRPr lang="ru-RU" sz="2000" dirty="0" smtClean="0"/>
          </a:p>
          <a:p>
            <a:pPr algn="ctr"/>
            <a:r>
              <a:rPr lang="ru-RU" sz="2800" b="1" dirty="0" smtClean="0"/>
              <a:t>Презентация</a:t>
            </a:r>
          </a:p>
          <a:p>
            <a:pPr algn="ctr"/>
            <a:r>
              <a:rPr lang="ru-RU" sz="2000" b="1" dirty="0" smtClean="0"/>
              <a:t>к</a:t>
            </a:r>
            <a:r>
              <a:rPr lang="ru-RU" sz="2000" b="1" dirty="0" smtClean="0"/>
              <a:t> уроку по учебному предмету </a:t>
            </a:r>
            <a:r>
              <a:rPr lang="en-US" sz="2000" b="1" dirty="0" smtClean="0"/>
              <a:t>“</a:t>
            </a:r>
            <a:r>
              <a:rPr lang="ru-RU" sz="2000" b="1" dirty="0" smtClean="0"/>
              <a:t>Русский язык</a:t>
            </a:r>
            <a:r>
              <a:rPr lang="en-US" sz="2000" b="1" dirty="0" smtClean="0"/>
              <a:t>”</a:t>
            </a:r>
            <a:r>
              <a:rPr lang="ru-RU" sz="2000" b="1" dirty="0" smtClean="0"/>
              <a:t>в 3 классе на тему </a:t>
            </a:r>
            <a:r>
              <a:rPr lang="en-US" sz="2000" b="1" dirty="0" smtClean="0"/>
              <a:t>“</a:t>
            </a:r>
            <a:r>
              <a:rPr lang="ru-RU" sz="2000" b="1" dirty="0" smtClean="0"/>
              <a:t>Закрепление правописания приставок и предлогов</a:t>
            </a:r>
            <a:r>
              <a:rPr lang="en-US" sz="2000" b="1" dirty="0" smtClean="0"/>
              <a:t>”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428860" y="5000636"/>
            <a:ext cx="62865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en-US" sz="2400" b="1" i="1" dirty="0" smtClean="0">
                <a:solidFill>
                  <a:srgbClr val="C00000"/>
                </a:solidFill>
              </a:rPr>
              <a:t>.</a:t>
            </a:r>
            <a:r>
              <a:rPr lang="ru-RU" sz="2400" b="1" i="1" dirty="0" smtClean="0">
                <a:solidFill>
                  <a:srgbClr val="C00000"/>
                </a:solidFill>
              </a:rPr>
              <a:t> </a:t>
            </a:r>
            <a:r>
              <a:rPr lang="en-US" sz="2400" b="1" i="1" dirty="0" smtClean="0">
                <a:solidFill>
                  <a:srgbClr val="C00000"/>
                </a:solidFill>
              </a:rPr>
              <a:t>“</a:t>
            </a:r>
            <a:endParaRPr lang="ru-RU" sz="2400" b="1" i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885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0" y="40554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679" y="6395847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780" y="50290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421882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435850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395847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372309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421882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915" y="6413922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0" y="6381328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0" y="5373216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104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29000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1" y="2564904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2" y="1674536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6938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035" y="0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946" y="23917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137" y="33186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068" y="33186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154" y="1044997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971" y="2204864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928" y="3356992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971" y="4509120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111" y="5510091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703" y="33186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854" y="37506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1691680" y="1916832"/>
            <a:ext cx="70567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Как отличить </a:t>
            </a:r>
          </a:p>
          <a:p>
            <a:pPr algn="ctr"/>
            <a:r>
              <a:rPr lang="ru-RU" sz="5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приставку от предлога?</a:t>
            </a:r>
            <a:endParaRPr lang="ru-RU" sz="54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32" name="Рисунок 2" descr="MCj042811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2656"/>
            <a:ext cx="273630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6" descr="pen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3933056"/>
            <a:ext cx="21891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74147812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7" name="Рисунок 2" descr="MCj0428113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869160"/>
            <a:ext cx="257333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Заголовок 1"/>
          <p:cNvGrpSpPr>
            <a:grpSpLocks noGrp="1"/>
          </p:cNvGrpSpPr>
          <p:nvPr/>
        </p:nvGrpSpPr>
        <p:grpSpPr bwMode="auto">
          <a:xfrm>
            <a:off x="107322" y="836712"/>
            <a:ext cx="3312550" cy="648072"/>
            <a:chOff x="103" y="-69"/>
            <a:chExt cx="4782" cy="777"/>
          </a:xfrm>
          <a:solidFill>
            <a:srgbClr val="00FFFF"/>
          </a:solidFill>
        </p:grpSpPr>
        <p:pic>
          <p:nvPicPr>
            <p:cNvPr id="44042" name="Заголовок 1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6" y="8"/>
              <a:ext cx="4400" cy="622"/>
            </a:xfrm>
            <a:prstGeom prst="rect">
              <a:avLst/>
            </a:prstGeom>
            <a:grpFill/>
            <a:ln w="5715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4043" name="Text Box 19"/>
            <p:cNvSpPr txBox="1">
              <a:spLocks noChangeArrowheads="1"/>
            </p:cNvSpPr>
            <p:nvPr/>
          </p:nvSpPr>
          <p:spPr bwMode="auto">
            <a:xfrm>
              <a:off x="103" y="-69"/>
              <a:ext cx="4782" cy="777"/>
            </a:xfrm>
            <a:prstGeom prst="rect">
              <a:avLst/>
            </a:prstGeom>
            <a:grpFill/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/>
            <a:lstStyle/>
            <a:p>
              <a:pPr algn="ctr"/>
              <a:r>
                <a:rPr lang="ru-RU" sz="3600" b="1" dirty="0">
                  <a:latin typeface="Arial" pitchFamily="34" charset="0"/>
                  <a:cs typeface="Arial" pitchFamily="34" charset="0"/>
                </a:rPr>
                <a:t>Предлог</a:t>
              </a:r>
            </a:p>
          </p:txBody>
        </p:sp>
      </p:grpSp>
      <p:grpSp>
        <p:nvGrpSpPr>
          <p:cNvPr id="3" name="Заголовок 1"/>
          <p:cNvGrpSpPr>
            <a:grpSpLocks noGrp="1"/>
          </p:cNvGrpSpPr>
          <p:nvPr/>
        </p:nvGrpSpPr>
        <p:grpSpPr bwMode="auto">
          <a:xfrm>
            <a:off x="6012160" y="764447"/>
            <a:ext cx="2952328" cy="719866"/>
            <a:chOff x="189" y="-147"/>
            <a:chExt cx="4607" cy="777"/>
          </a:xfrm>
        </p:grpSpPr>
        <p:pic>
          <p:nvPicPr>
            <p:cNvPr id="44040" name="Заголовок 1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6" y="-147"/>
              <a:ext cx="4400" cy="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41" name="Text Box 22"/>
            <p:cNvSpPr txBox="1">
              <a:spLocks noChangeArrowheads="1"/>
            </p:cNvSpPr>
            <p:nvPr/>
          </p:nvSpPr>
          <p:spPr bwMode="auto">
            <a:xfrm>
              <a:off x="189" y="-69"/>
              <a:ext cx="4607" cy="654"/>
            </a:xfrm>
            <a:prstGeom prst="rect">
              <a:avLst/>
            </a:prstGeom>
            <a:solidFill>
              <a:srgbClr val="00FFFF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/>
            <a:lstStyle/>
            <a:p>
              <a:pPr algn="ctr"/>
              <a:r>
                <a:rPr lang="ru-RU" sz="3600" b="1" dirty="0">
                  <a:latin typeface="Arial" pitchFamily="34" charset="0"/>
                  <a:cs typeface="Arial" pitchFamily="34" charset="0"/>
                </a:rPr>
                <a:t>Приставка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915816" y="0"/>
            <a:ext cx="3888432" cy="707886"/>
          </a:xfrm>
          <a:prstGeom prst="rect">
            <a:avLst/>
          </a:prstGeom>
          <a:solidFill>
            <a:srgbClr val="99CCFF"/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КЛАСТЕР</a:t>
            </a:r>
            <a:endParaRPr lang="ru-RU" sz="4000" b="1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142875" y="1500188"/>
            <a:ext cx="4572000" cy="3951287"/>
          </a:xfrm>
        </p:spPr>
        <p:txBody>
          <a:bodyPr/>
          <a:lstStyle/>
          <a:p>
            <a:pPr marL="457200" indent="-457200" eaLnBrk="1" hangingPunct="1">
              <a:buFont typeface="Comic Sans MS" pitchFamily="66" charset="0"/>
              <a:buAutoNum type="arabicPeriod"/>
            </a:pPr>
            <a:r>
              <a:rPr lang="ru-RU" sz="3200" dirty="0" smtClean="0"/>
              <a:t>Это </a:t>
            </a:r>
            <a:r>
              <a:rPr lang="ru-RU" sz="3200" b="1" dirty="0" smtClean="0"/>
              <a:t>–часть речи</a:t>
            </a:r>
            <a:r>
              <a:rPr lang="ru-RU" sz="3200" dirty="0" smtClean="0"/>
              <a:t>.</a:t>
            </a:r>
          </a:p>
          <a:p>
            <a:pPr marL="457200" indent="-457200" eaLnBrk="1" hangingPunct="1">
              <a:buFont typeface="Comic Sans MS" pitchFamily="66" charset="0"/>
              <a:buAutoNum type="arabicPeriod"/>
            </a:pPr>
            <a:r>
              <a:rPr lang="ru-RU" sz="3200" dirty="0" smtClean="0"/>
              <a:t>Служит для </a:t>
            </a:r>
            <a:r>
              <a:rPr lang="ru-RU" sz="3200" b="1" dirty="0" smtClean="0"/>
              <a:t>связи</a:t>
            </a:r>
            <a:r>
              <a:rPr lang="ru-RU" sz="3200" dirty="0" smtClean="0"/>
              <a:t> слов.</a:t>
            </a:r>
          </a:p>
          <a:p>
            <a:pPr marL="457200" indent="-457200" eaLnBrk="1" hangingPunct="1">
              <a:buFont typeface="Comic Sans MS" pitchFamily="66" charset="0"/>
              <a:buAutoNum type="arabicPeriod"/>
            </a:pPr>
            <a:r>
              <a:rPr lang="ru-RU" sz="3200" dirty="0" smtClean="0"/>
              <a:t>Между предлогом и словом </a:t>
            </a:r>
            <a:r>
              <a:rPr lang="ru-RU" sz="3200" b="1" dirty="0" smtClean="0"/>
              <a:t>можно</a:t>
            </a:r>
            <a:r>
              <a:rPr lang="ru-RU" sz="3200" dirty="0" smtClean="0"/>
              <a:t> вставить вопрос или другое слово.</a:t>
            </a:r>
          </a:p>
          <a:p>
            <a:pPr marL="457200" indent="-457200" eaLnBrk="1" hangingPunct="1">
              <a:buFont typeface="Comic Sans MS" pitchFamily="66" charset="0"/>
              <a:buAutoNum type="arabicPeriod"/>
            </a:pPr>
            <a:r>
              <a:rPr lang="ru-RU" sz="3200" dirty="0" smtClean="0"/>
              <a:t>Пишется </a:t>
            </a:r>
            <a:r>
              <a:rPr lang="ru-RU" sz="3200" b="1" dirty="0" smtClean="0"/>
              <a:t>раздельно</a:t>
            </a:r>
            <a:r>
              <a:rPr lang="ru-RU" sz="3200" dirty="0" smtClean="0"/>
              <a:t> со словом.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572001" y="1500188"/>
            <a:ext cx="4572000" cy="3951287"/>
          </a:xfrm>
        </p:spPr>
        <p:txBody>
          <a:bodyPr/>
          <a:lstStyle/>
          <a:p>
            <a:pPr marL="457200" indent="-457200" eaLnBrk="1" hangingPunct="1">
              <a:buFont typeface="Comic Sans MS" pitchFamily="66" charset="0"/>
              <a:buAutoNum type="arabicPeriod"/>
            </a:pPr>
            <a:r>
              <a:rPr lang="ru-RU" sz="3200" dirty="0" smtClean="0"/>
              <a:t>Это -</a:t>
            </a:r>
            <a:r>
              <a:rPr lang="ru-RU" sz="3200" b="1" dirty="0" smtClean="0"/>
              <a:t>часть слова</a:t>
            </a:r>
            <a:r>
              <a:rPr lang="ru-RU" sz="3200" dirty="0" smtClean="0"/>
              <a:t>.</a:t>
            </a:r>
          </a:p>
          <a:p>
            <a:pPr marL="457200" indent="-457200" eaLnBrk="1" hangingPunct="1">
              <a:buFont typeface="Comic Sans MS" pitchFamily="66" charset="0"/>
              <a:buAutoNum type="arabicPeriod"/>
            </a:pPr>
            <a:r>
              <a:rPr lang="ru-RU" sz="3200" dirty="0" smtClean="0"/>
              <a:t>Служит для </a:t>
            </a:r>
            <a:r>
              <a:rPr lang="ru-RU" sz="3200" b="1" dirty="0" smtClean="0"/>
              <a:t>образования</a:t>
            </a:r>
            <a:r>
              <a:rPr lang="ru-RU" sz="3200" dirty="0" smtClean="0"/>
              <a:t> слова.</a:t>
            </a:r>
          </a:p>
          <a:p>
            <a:pPr marL="457200" indent="-457200" eaLnBrk="1" hangingPunct="1">
              <a:buFont typeface="Comic Sans MS" pitchFamily="66" charset="0"/>
              <a:buAutoNum type="arabicPeriod"/>
            </a:pPr>
            <a:r>
              <a:rPr lang="ru-RU" sz="3200" dirty="0" smtClean="0"/>
              <a:t>Между приставкой и словом вопрос вставить </a:t>
            </a:r>
            <a:r>
              <a:rPr lang="ru-RU" sz="3200" b="1" dirty="0" smtClean="0"/>
              <a:t>нельзя</a:t>
            </a:r>
            <a:r>
              <a:rPr lang="ru-RU" sz="3200" dirty="0" smtClean="0"/>
              <a:t>.</a:t>
            </a:r>
          </a:p>
          <a:p>
            <a:pPr marL="457200" indent="-457200" eaLnBrk="1" hangingPunct="1">
              <a:buFont typeface="Comic Sans MS" pitchFamily="66" charset="0"/>
              <a:buAutoNum type="arabicPeriod"/>
            </a:pPr>
            <a:r>
              <a:rPr lang="ru-RU" sz="3200" dirty="0" smtClean="0"/>
              <a:t>Пишется </a:t>
            </a:r>
            <a:r>
              <a:rPr lang="ru-RU" sz="3200" b="1" dirty="0" smtClean="0"/>
              <a:t>слитно</a:t>
            </a:r>
            <a:r>
              <a:rPr lang="ru-RU" sz="3200" dirty="0" smtClean="0"/>
              <a:t>.</a:t>
            </a:r>
          </a:p>
        </p:txBody>
      </p:sp>
      <p:grpSp>
        <p:nvGrpSpPr>
          <p:cNvPr id="3" name="Заголовок 1"/>
          <p:cNvGrpSpPr>
            <a:grpSpLocks noGrp="1"/>
          </p:cNvGrpSpPr>
          <p:nvPr/>
        </p:nvGrpSpPr>
        <p:grpSpPr bwMode="auto">
          <a:xfrm>
            <a:off x="0" y="836712"/>
            <a:ext cx="3635976" cy="647857"/>
            <a:chOff x="396" y="-69"/>
            <a:chExt cx="4489" cy="777"/>
          </a:xfrm>
          <a:solidFill>
            <a:srgbClr val="00FFFF"/>
          </a:solidFill>
        </p:grpSpPr>
        <p:pic>
          <p:nvPicPr>
            <p:cNvPr id="44042" name="Заголовок 1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6" y="8"/>
              <a:ext cx="4400" cy="622"/>
            </a:xfrm>
            <a:prstGeom prst="rect">
              <a:avLst/>
            </a:prstGeom>
            <a:grpFill/>
            <a:ln w="5715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4043" name="Text Box 19"/>
            <p:cNvSpPr txBox="1">
              <a:spLocks noChangeArrowheads="1"/>
            </p:cNvSpPr>
            <p:nvPr/>
          </p:nvSpPr>
          <p:spPr bwMode="auto">
            <a:xfrm>
              <a:off x="396" y="-69"/>
              <a:ext cx="4489" cy="777"/>
            </a:xfrm>
            <a:prstGeom prst="rect">
              <a:avLst/>
            </a:prstGeom>
            <a:grpFill/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/>
            <a:lstStyle/>
            <a:p>
              <a:pPr algn="ctr"/>
              <a:r>
                <a:rPr lang="ru-RU" sz="3600" b="1" dirty="0">
                  <a:latin typeface="Arial" pitchFamily="34" charset="0"/>
                  <a:cs typeface="Arial" pitchFamily="34" charset="0"/>
                </a:rPr>
                <a:t>Предлог</a:t>
              </a:r>
            </a:p>
          </p:txBody>
        </p:sp>
      </p:grpSp>
      <p:grpSp>
        <p:nvGrpSpPr>
          <p:cNvPr id="4" name="Заголовок 1"/>
          <p:cNvGrpSpPr>
            <a:grpSpLocks noGrp="1"/>
          </p:cNvGrpSpPr>
          <p:nvPr/>
        </p:nvGrpSpPr>
        <p:grpSpPr bwMode="auto">
          <a:xfrm>
            <a:off x="6084168" y="764447"/>
            <a:ext cx="3059832" cy="719866"/>
            <a:chOff x="396" y="-147"/>
            <a:chExt cx="4400" cy="777"/>
          </a:xfrm>
        </p:grpSpPr>
        <p:pic>
          <p:nvPicPr>
            <p:cNvPr id="44040" name="Заголовок 1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6" y="-147"/>
              <a:ext cx="4400" cy="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41" name="Text Box 22"/>
            <p:cNvSpPr txBox="1">
              <a:spLocks noChangeArrowheads="1"/>
            </p:cNvSpPr>
            <p:nvPr/>
          </p:nvSpPr>
          <p:spPr bwMode="auto">
            <a:xfrm>
              <a:off x="432" y="-69"/>
              <a:ext cx="4364" cy="654"/>
            </a:xfrm>
            <a:prstGeom prst="rect">
              <a:avLst/>
            </a:prstGeom>
            <a:solidFill>
              <a:srgbClr val="00FFFF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/>
            <a:lstStyle/>
            <a:p>
              <a:pPr algn="ctr"/>
              <a:r>
                <a:rPr lang="ru-RU" sz="3600" b="1" dirty="0">
                  <a:latin typeface="Arial" pitchFamily="34" charset="0"/>
                  <a:cs typeface="Arial" pitchFamily="34" charset="0"/>
                </a:rPr>
                <a:t>Приставка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987824" y="0"/>
            <a:ext cx="3816424" cy="707886"/>
          </a:xfrm>
          <a:prstGeom prst="rect">
            <a:avLst/>
          </a:prstGeom>
          <a:solidFill>
            <a:srgbClr val="99CCFF"/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КЛАСТЕР</a:t>
            </a:r>
            <a:endParaRPr lang="ru-RU" sz="4000" b="1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ulitka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4846638"/>
            <a:ext cx="6011862" cy="201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67544" y="476672"/>
            <a:ext cx="82809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(до) ехал           </a:t>
            </a:r>
          </a:p>
          <a:p>
            <a:pPr algn="ctr">
              <a:buNone/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(по)парку</a:t>
            </a:r>
          </a:p>
          <a:p>
            <a:pPr algn="ctr">
              <a:buNone/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(по)дороге</a:t>
            </a:r>
          </a:p>
          <a:p>
            <a:pPr algn="ctr">
              <a:buNone/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(по)гулял          </a:t>
            </a:r>
          </a:p>
          <a:p>
            <a:pPr algn="ctr">
              <a:buNone/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(до) города</a:t>
            </a:r>
          </a:p>
          <a:p>
            <a:pPr algn="ctr">
              <a:buNone/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(в)ходить          </a:t>
            </a:r>
          </a:p>
          <a:p>
            <a:pPr algn="ctr">
              <a:buNone/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(в)класс</a:t>
            </a:r>
          </a:p>
          <a:p>
            <a:pPr algn="ctr">
              <a:buNone/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(по)ехали       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19672" y="1916832"/>
            <a:ext cx="1152128" cy="1846659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9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16" y="260648"/>
            <a:ext cx="9145016" cy="1008112"/>
          </a:xfrm>
        </p:spPr>
        <p:txBody>
          <a:bodyPr/>
          <a:lstStyle/>
          <a:p>
            <a:r>
              <a:rPr lang="ru-RU" b="1" dirty="0" smtClean="0">
                <a:solidFill>
                  <a:srgbClr val="FF0066"/>
                </a:solidFill>
              </a:rPr>
              <a:t/>
            </a:r>
            <a:br>
              <a:rPr lang="ru-RU" b="1" dirty="0" smtClean="0">
                <a:solidFill>
                  <a:srgbClr val="FF0066"/>
                </a:solidFill>
              </a:rPr>
            </a:br>
            <a:r>
              <a:rPr lang="ru-RU" b="1" dirty="0" smtClean="0">
                <a:solidFill>
                  <a:srgbClr val="FF0066"/>
                </a:solidFill>
              </a:rPr>
              <a:t/>
            </a:r>
            <a:br>
              <a:rPr lang="ru-RU" b="1" dirty="0" smtClean="0">
                <a:solidFill>
                  <a:srgbClr val="FF0066"/>
                </a:solidFill>
              </a:rPr>
            </a:br>
            <a:r>
              <a:rPr lang="ru-RU" b="1" dirty="0" smtClean="0">
                <a:solidFill>
                  <a:srgbClr val="FF0066"/>
                </a:solidFill>
              </a:rPr>
              <a:t/>
            </a:r>
            <a:br>
              <a:rPr lang="ru-RU" b="1" dirty="0" smtClean="0">
                <a:solidFill>
                  <a:srgbClr val="FF0066"/>
                </a:solidFill>
              </a:rPr>
            </a:br>
            <a:r>
              <a:rPr lang="ru-RU" b="1" dirty="0" smtClean="0">
                <a:solidFill>
                  <a:srgbClr val="FF0066"/>
                </a:solidFill>
              </a:rPr>
              <a:t/>
            </a:r>
            <a:br>
              <a:rPr lang="ru-RU" b="1" dirty="0" smtClean="0">
                <a:solidFill>
                  <a:srgbClr val="FF0066"/>
                </a:solidFill>
              </a:rPr>
            </a:br>
            <a:r>
              <a:rPr lang="ru-RU" b="1" dirty="0" smtClean="0">
                <a:solidFill>
                  <a:srgbClr val="FF0066"/>
                </a:solidFill>
              </a:rPr>
              <a:t/>
            </a:r>
            <a:br>
              <a:rPr lang="ru-RU" b="1" dirty="0" smtClean="0">
                <a:solidFill>
                  <a:srgbClr val="FF0066"/>
                </a:solidFill>
              </a:rPr>
            </a:br>
            <a:r>
              <a:rPr lang="ru-RU" b="1" dirty="0" smtClean="0">
                <a:solidFill>
                  <a:srgbClr val="FF0066"/>
                </a:solidFill>
              </a:rPr>
              <a:t/>
            </a:r>
            <a:br>
              <a:rPr lang="ru-RU" b="1" dirty="0" smtClean="0">
                <a:solidFill>
                  <a:srgbClr val="FF0066"/>
                </a:solidFill>
              </a:rPr>
            </a:br>
            <a:r>
              <a:rPr lang="ru-RU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Раскройте скобки</a:t>
            </a:r>
            <a:r>
              <a:rPr lang="en-US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r>
              <a:rPr lang="ru-RU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Запишите </a:t>
            </a:r>
            <a:br>
              <a:rPr lang="ru-RU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слова </a:t>
            </a:r>
            <a:r>
              <a:rPr lang="ru-RU" b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два </a:t>
            </a:r>
            <a:r>
              <a:rPr lang="ru-RU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столбика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412776"/>
            <a:ext cx="8062664" cy="475252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(до) ехал           </a:t>
            </a:r>
          </a:p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 (по)парку</a:t>
            </a:r>
          </a:p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   (по)дороге</a:t>
            </a:r>
          </a:p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 (по)гулял          </a:t>
            </a:r>
          </a:p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    (до) города</a:t>
            </a:r>
          </a:p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 (в)ходить          </a:t>
            </a:r>
          </a:p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(в)класс</a:t>
            </a:r>
          </a:p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 (по)ехали         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691680" y="1628800"/>
            <a:ext cx="302433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доехал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погулял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входить</a:t>
            </a:r>
          </a:p>
          <a:p>
            <a:pPr>
              <a:lnSpc>
                <a:spcPct val="150000"/>
              </a:lnSpc>
            </a:pP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поехали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148064" y="1700808"/>
            <a:ext cx="399593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по парку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по дороге</a:t>
            </a:r>
          </a:p>
          <a:p>
            <a:pPr>
              <a:lnSpc>
                <a:spcPct val="150000"/>
              </a:lnSpc>
            </a:pP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до города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в класс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332656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Проверь себя</a:t>
            </a:r>
            <a:r>
              <a:rPr lang="en-US" sz="4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48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 bwMode="auto">
          <a:xfrm>
            <a:off x="5796136" y="2564904"/>
            <a:ext cx="431800" cy="0"/>
          </a:xfrm>
          <a:prstGeom prst="line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 bwMode="auto">
          <a:xfrm>
            <a:off x="5796136" y="3645024"/>
            <a:ext cx="431800" cy="0"/>
          </a:xfrm>
          <a:prstGeom prst="line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 bwMode="auto">
          <a:xfrm>
            <a:off x="5796136" y="4581128"/>
            <a:ext cx="431800" cy="0"/>
          </a:xfrm>
          <a:prstGeom prst="line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 bwMode="auto">
          <a:xfrm>
            <a:off x="5436096" y="5661248"/>
            <a:ext cx="431800" cy="0"/>
          </a:xfrm>
          <a:prstGeom prst="line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Фигура, имеющая форму буквы L 13"/>
          <p:cNvSpPr>
            <a:spLocks noChangeArrowheads="1"/>
          </p:cNvSpPr>
          <p:nvPr/>
        </p:nvSpPr>
        <p:spPr bwMode="auto">
          <a:xfrm rot="10800000">
            <a:off x="1763688" y="1916832"/>
            <a:ext cx="719708" cy="143892"/>
          </a:xfrm>
          <a:custGeom>
            <a:avLst/>
            <a:gdLst>
              <a:gd name="T0" fmla="*/ 647700 w 928688"/>
              <a:gd name="T1" fmla="*/ 161925 h 142875"/>
              <a:gd name="T2" fmla="*/ 323850 w 928688"/>
              <a:gd name="T3" fmla="*/ 215900 h 142875"/>
              <a:gd name="T4" fmla="*/ 0 w 928688"/>
              <a:gd name="T5" fmla="*/ 107951 h 142875"/>
              <a:gd name="T6" fmla="*/ 24912 w 928688"/>
              <a:gd name="T7" fmla="*/ 0 h 1428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928688"/>
              <a:gd name="T13" fmla="*/ 71438 h 142875"/>
              <a:gd name="T14" fmla="*/ 928688 w 928688"/>
              <a:gd name="T15" fmla="*/ 142875 h 1428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8688" h="142875">
                <a:moveTo>
                  <a:pt x="0" y="0"/>
                </a:moveTo>
                <a:lnTo>
                  <a:pt x="71438" y="0"/>
                </a:lnTo>
                <a:lnTo>
                  <a:pt x="71438" y="71438"/>
                </a:lnTo>
                <a:lnTo>
                  <a:pt x="928688" y="71438"/>
                </a:lnTo>
                <a:lnTo>
                  <a:pt x="928688" y="142875"/>
                </a:lnTo>
                <a:lnTo>
                  <a:pt x="0" y="142875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/>
          <a:p>
            <a:endParaRPr lang="ru-RU"/>
          </a:p>
        </p:txBody>
      </p:sp>
      <p:sp>
        <p:nvSpPr>
          <p:cNvPr id="22" name="Фигура, имеющая форму буквы L 13"/>
          <p:cNvSpPr>
            <a:spLocks noChangeArrowheads="1"/>
          </p:cNvSpPr>
          <p:nvPr/>
        </p:nvSpPr>
        <p:spPr bwMode="auto">
          <a:xfrm rot="10800000">
            <a:off x="1763688" y="2996952"/>
            <a:ext cx="647700" cy="143892"/>
          </a:xfrm>
          <a:custGeom>
            <a:avLst/>
            <a:gdLst>
              <a:gd name="T0" fmla="*/ 647700 w 928688"/>
              <a:gd name="T1" fmla="*/ 161925 h 142875"/>
              <a:gd name="T2" fmla="*/ 323850 w 928688"/>
              <a:gd name="T3" fmla="*/ 215900 h 142875"/>
              <a:gd name="T4" fmla="*/ 0 w 928688"/>
              <a:gd name="T5" fmla="*/ 107951 h 142875"/>
              <a:gd name="T6" fmla="*/ 24912 w 928688"/>
              <a:gd name="T7" fmla="*/ 0 h 1428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928688"/>
              <a:gd name="T13" fmla="*/ 71438 h 142875"/>
              <a:gd name="T14" fmla="*/ 928688 w 928688"/>
              <a:gd name="T15" fmla="*/ 142875 h 1428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8688" h="142875">
                <a:moveTo>
                  <a:pt x="0" y="0"/>
                </a:moveTo>
                <a:lnTo>
                  <a:pt x="71438" y="0"/>
                </a:lnTo>
                <a:lnTo>
                  <a:pt x="71438" y="71438"/>
                </a:lnTo>
                <a:lnTo>
                  <a:pt x="928688" y="71438"/>
                </a:lnTo>
                <a:lnTo>
                  <a:pt x="928688" y="142875"/>
                </a:lnTo>
                <a:lnTo>
                  <a:pt x="0" y="142875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/>
          <a:p>
            <a:endParaRPr lang="ru-RU"/>
          </a:p>
        </p:txBody>
      </p:sp>
      <p:sp>
        <p:nvSpPr>
          <p:cNvPr id="23" name="Фигура, имеющая форму буквы L 13"/>
          <p:cNvSpPr>
            <a:spLocks noChangeArrowheads="1"/>
          </p:cNvSpPr>
          <p:nvPr/>
        </p:nvSpPr>
        <p:spPr bwMode="auto">
          <a:xfrm rot="10800000">
            <a:off x="1691680" y="3933056"/>
            <a:ext cx="432048" cy="144016"/>
          </a:xfrm>
          <a:custGeom>
            <a:avLst/>
            <a:gdLst>
              <a:gd name="T0" fmla="*/ 647700 w 928688"/>
              <a:gd name="T1" fmla="*/ 161925 h 142875"/>
              <a:gd name="T2" fmla="*/ 323850 w 928688"/>
              <a:gd name="T3" fmla="*/ 215900 h 142875"/>
              <a:gd name="T4" fmla="*/ 0 w 928688"/>
              <a:gd name="T5" fmla="*/ 107951 h 142875"/>
              <a:gd name="T6" fmla="*/ 24912 w 928688"/>
              <a:gd name="T7" fmla="*/ 0 h 1428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928688"/>
              <a:gd name="T13" fmla="*/ 71438 h 142875"/>
              <a:gd name="T14" fmla="*/ 928688 w 928688"/>
              <a:gd name="T15" fmla="*/ 142875 h 1428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8688" h="142875">
                <a:moveTo>
                  <a:pt x="0" y="0"/>
                </a:moveTo>
                <a:lnTo>
                  <a:pt x="71438" y="0"/>
                </a:lnTo>
                <a:lnTo>
                  <a:pt x="71438" y="71438"/>
                </a:lnTo>
                <a:lnTo>
                  <a:pt x="928688" y="71438"/>
                </a:lnTo>
                <a:lnTo>
                  <a:pt x="928688" y="142875"/>
                </a:lnTo>
                <a:lnTo>
                  <a:pt x="0" y="142875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/>
          <a:p>
            <a:endParaRPr lang="ru-RU"/>
          </a:p>
        </p:txBody>
      </p:sp>
      <p:sp>
        <p:nvSpPr>
          <p:cNvPr id="24" name="Фигура, имеющая форму буквы L 13"/>
          <p:cNvSpPr>
            <a:spLocks noChangeArrowheads="1"/>
          </p:cNvSpPr>
          <p:nvPr/>
        </p:nvSpPr>
        <p:spPr bwMode="auto">
          <a:xfrm rot="10800000">
            <a:off x="1763688" y="5013176"/>
            <a:ext cx="647700" cy="143892"/>
          </a:xfrm>
          <a:custGeom>
            <a:avLst/>
            <a:gdLst>
              <a:gd name="T0" fmla="*/ 647700 w 928688"/>
              <a:gd name="T1" fmla="*/ 161925 h 142875"/>
              <a:gd name="T2" fmla="*/ 323850 w 928688"/>
              <a:gd name="T3" fmla="*/ 215900 h 142875"/>
              <a:gd name="T4" fmla="*/ 0 w 928688"/>
              <a:gd name="T5" fmla="*/ 107951 h 142875"/>
              <a:gd name="T6" fmla="*/ 24912 w 928688"/>
              <a:gd name="T7" fmla="*/ 0 h 1428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928688"/>
              <a:gd name="T13" fmla="*/ 71438 h 142875"/>
              <a:gd name="T14" fmla="*/ 928688 w 928688"/>
              <a:gd name="T15" fmla="*/ 142875 h 1428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8688" h="142875">
                <a:moveTo>
                  <a:pt x="0" y="0"/>
                </a:moveTo>
                <a:lnTo>
                  <a:pt x="71438" y="0"/>
                </a:lnTo>
                <a:lnTo>
                  <a:pt x="71438" y="71438"/>
                </a:lnTo>
                <a:lnTo>
                  <a:pt x="928688" y="71438"/>
                </a:lnTo>
                <a:lnTo>
                  <a:pt x="928688" y="142875"/>
                </a:lnTo>
                <a:lnTo>
                  <a:pt x="0" y="142875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/>
          <a:p>
            <a:endParaRPr lang="ru-RU"/>
          </a:p>
        </p:txBody>
      </p:sp>
      <p:pic>
        <p:nvPicPr>
          <p:cNvPr id="26" name="Picture 2" descr="Ученая сова - Надежда Николаевна Омельченк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872208" cy="15121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7" descr="ulitka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4508500"/>
            <a:ext cx="5076825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763688" y="1916832"/>
            <a:ext cx="626469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Игра </a:t>
            </a:r>
            <a:r>
              <a:rPr lang="en-US" sz="6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“</a:t>
            </a:r>
            <a:r>
              <a:rPr lang="ru-RU" sz="6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Ручеек</a:t>
            </a:r>
            <a:r>
              <a:rPr lang="en-US" sz="6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”</a:t>
            </a:r>
            <a:endParaRPr lang="ru-RU" sz="6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8" name="Рисунок 2" descr="MCj042811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91680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Прямая соединительная линия 22"/>
          <p:cNvCxnSpPr/>
          <p:nvPr/>
        </p:nvCxnSpPr>
        <p:spPr bwMode="auto">
          <a:xfrm>
            <a:off x="6588224" y="476672"/>
            <a:ext cx="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Прямая соединительная линия 26"/>
          <p:cNvCxnSpPr/>
          <p:nvPr/>
        </p:nvCxnSpPr>
        <p:spPr bwMode="auto">
          <a:xfrm>
            <a:off x="6444208" y="476672"/>
            <a:ext cx="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7" descr="ulitka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4508500"/>
            <a:ext cx="5076825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763688" y="188640"/>
            <a:ext cx="62646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Игра </a:t>
            </a:r>
            <a:r>
              <a:rPr lang="en-US" sz="6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“</a:t>
            </a:r>
            <a:r>
              <a:rPr lang="ru-RU" sz="6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Ручеек</a:t>
            </a:r>
            <a:r>
              <a:rPr lang="en-US" sz="6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”</a:t>
            </a:r>
            <a:endParaRPr lang="ru-RU" sz="60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8" name="Рисунок 2" descr="MCj042811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91680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15616" y="1700808"/>
            <a:ext cx="73448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постучал по дереву</a:t>
            </a:r>
          </a:p>
          <a:p>
            <a:r>
              <a:rPr lang="ru-RU" sz="4800" b="1" dirty="0" smtClean="0"/>
              <a:t>слез с березы</a:t>
            </a:r>
          </a:p>
          <a:p>
            <a:r>
              <a:rPr lang="ru-RU" sz="4800" b="1" dirty="0" smtClean="0"/>
              <a:t>наклеил на рисунок</a:t>
            </a:r>
          </a:p>
          <a:p>
            <a:r>
              <a:rPr lang="ru-RU" sz="4800" b="1" dirty="0" smtClean="0"/>
              <a:t>отплыл от берега</a:t>
            </a:r>
          </a:p>
          <a:p>
            <a:r>
              <a:rPr lang="ru-RU" sz="4800" b="1" dirty="0" smtClean="0"/>
              <a:t>доехал до города</a:t>
            </a:r>
            <a:endParaRPr lang="ru-RU" sz="4800" b="1" dirty="0"/>
          </a:p>
        </p:txBody>
      </p:sp>
      <p:sp>
        <p:nvSpPr>
          <p:cNvPr id="9" name="Фигура, имеющая форму буквы L 13"/>
          <p:cNvSpPr>
            <a:spLocks noChangeArrowheads="1"/>
          </p:cNvSpPr>
          <p:nvPr/>
        </p:nvSpPr>
        <p:spPr bwMode="auto">
          <a:xfrm rot="10800000">
            <a:off x="1187624" y="2564904"/>
            <a:ext cx="359668" cy="143892"/>
          </a:xfrm>
          <a:custGeom>
            <a:avLst/>
            <a:gdLst>
              <a:gd name="T0" fmla="*/ 647700 w 928688"/>
              <a:gd name="T1" fmla="*/ 161925 h 142875"/>
              <a:gd name="T2" fmla="*/ 323850 w 928688"/>
              <a:gd name="T3" fmla="*/ 215900 h 142875"/>
              <a:gd name="T4" fmla="*/ 0 w 928688"/>
              <a:gd name="T5" fmla="*/ 107951 h 142875"/>
              <a:gd name="T6" fmla="*/ 24912 w 928688"/>
              <a:gd name="T7" fmla="*/ 0 h 1428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928688"/>
              <a:gd name="T13" fmla="*/ 71438 h 142875"/>
              <a:gd name="T14" fmla="*/ 928688 w 928688"/>
              <a:gd name="T15" fmla="*/ 142875 h 1428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8688" h="142875">
                <a:moveTo>
                  <a:pt x="0" y="0"/>
                </a:moveTo>
                <a:lnTo>
                  <a:pt x="71438" y="0"/>
                </a:lnTo>
                <a:lnTo>
                  <a:pt x="71438" y="71438"/>
                </a:lnTo>
                <a:lnTo>
                  <a:pt x="928688" y="71438"/>
                </a:lnTo>
                <a:lnTo>
                  <a:pt x="928688" y="142875"/>
                </a:lnTo>
                <a:lnTo>
                  <a:pt x="0" y="142875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/>
          <a:p>
            <a:endParaRPr lang="ru-RU"/>
          </a:p>
        </p:txBody>
      </p:sp>
      <p:sp>
        <p:nvSpPr>
          <p:cNvPr id="10" name="Фигура, имеющая форму буквы L 13"/>
          <p:cNvSpPr>
            <a:spLocks noChangeArrowheads="1"/>
          </p:cNvSpPr>
          <p:nvPr/>
        </p:nvSpPr>
        <p:spPr bwMode="auto">
          <a:xfrm rot="10800000">
            <a:off x="1187624" y="3284984"/>
            <a:ext cx="719708" cy="143892"/>
          </a:xfrm>
          <a:custGeom>
            <a:avLst/>
            <a:gdLst>
              <a:gd name="T0" fmla="*/ 647700 w 928688"/>
              <a:gd name="T1" fmla="*/ 161925 h 142875"/>
              <a:gd name="T2" fmla="*/ 323850 w 928688"/>
              <a:gd name="T3" fmla="*/ 215900 h 142875"/>
              <a:gd name="T4" fmla="*/ 0 w 928688"/>
              <a:gd name="T5" fmla="*/ 107951 h 142875"/>
              <a:gd name="T6" fmla="*/ 24912 w 928688"/>
              <a:gd name="T7" fmla="*/ 0 h 1428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928688"/>
              <a:gd name="T13" fmla="*/ 71438 h 142875"/>
              <a:gd name="T14" fmla="*/ 928688 w 928688"/>
              <a:gd name="T15" fmla="*/ 142875 h 1428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8688" h="142875">
                <a:moveTo>
                  <a:pt x="0" y="0"/>
                </a:moveTo>
                <a:lnTo>
                  <a:pt x="71438" y="0"/>
                </a:lnTo>
                <a:lnTo>
                  <a:pt x="71438" y="71438"/>
                </a:lnTo>
                <a:lnTo>
                  <a:pt x="928688" y="71438"/>
                </a:lnTo>
                <a:lnTo>
                  <a:pt x="928688" y="142875"/>
                </a:lnTo>
                <a:lnTo>
                  <a:pt x="0" y="142875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/>
          <a:p>
            <a:endParaRPr lang="ru-RU"/>
          </a:p>
        </p:txBody>
      </p:sp>
      <p:sp>
        <p:nvSpPr>
          <p:cNvPr id="11" name="Фигура, имеющая форму буквы L 13"/>
          <p:cNvSpPr>
            <a:spLocks noChangeArrowheads="1"/>
          </p:cNvSpPr>
          <p:nvPr/>
        </p:nvSpPr>
        <p:spPr bwMode="auto">
          <a:xfrm rot="10800000">
            <a:off x="1187624" y="1844824"/>
            <a:ext cx="719708" cy="143892"/>
          </a:xfrm>
          <a:custGeom>
            <a:avLst/>
            <a:gdLst>
              <a:gd name="T0" fmla="*/ 647700 w 928688"/>
              <a:gd name="T1" fmla="*/ 161925 h 142875"/>
              <a:gd name="T2" fmla="*/ 323850 w 928688"/>
              <a:gd name="T3" fmla="*/ 215900 h 142875"/>
              <a:gd name="T4" fmla="*/ 0 w 928688"/>
              <a:gd name="T5" fmla="*/ 107951 h 142875"/>
              <a:gd name="T6" fmla="*/ 24912 w 928688"/>
              <a:gd name="T7" fmla="*/ 0 h 1428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928688"/>
              <a:gd name="T13" fmla="*/ 71438 h 142875"/>
              <a:gd name="T14" fmla="*/ 928688 w 928688"/>
              <a:gd name="T15" fmla="*/ 142875 h 1428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8688" h="142875">
                <a:moveTo>
                  <a:pt x="0" y="0"/>
                </a:moveTo>
                <a:lnTo>
                  <a:pt x="71438" y="0"/>
                </a:lnTo>
                <a:lnTo>
                  <a:pt x="71438" y="71438"/>
                </a:lnTo>
                <a:lnTo>
                  <a:pt x="928688" y="71438"/>
                </a:lnTo>
                <a:lnTo>
                  <a:pt x="928688" y="142875"/>
                </a:lnTo>
                <a:lnTo>
                  <a:pt x="0" y="142875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/>
          <a:p>
            <a:endParaRPr lang="ru-RU"/>
          </a:p>
        </p:txBody>
      </p:sp>
      <p:sp>
        <p:nvSpPr>
          <p:cNvPr id="12" name="Фигура, имеющая форму буквы L 13"/>
          <p:cNvSpPr>
            <a:spLocks noChangeArrowheads="1"/>
          </p:cNvSpPr>
          <p:nvPr/>
        </p:nvSpPr>
        <p:spPr bwMode="auto">
          <a:xfrm rot="10800000">
            <a:off x="1187624" y="4005064"/>
            <a:ext cx="647700" cy="143892"/>
          </a:xfrm>
          <a:custGeom>
            <a:avLst/>
            <a:gdLst>
              <a:gd name="T0" fmla="*/ 647700 w 928688"/>
              <a:gd name="T1" fmla="*/ 161925 h 142875"/>
              <a:gd name="T2" fmla="*/ 323850 w 928688"/>
              <a:gd name="T3" fmla="*/ 215900 h 142875"/>
              <a:gd name="T4" fmla="*/ 0 w 928688"/>
              <a:gd name="T5" fmla="*/ 107951 h 142875"/>
              <a:gd name="T6" fmla="*/ 24912 w 928688"/>
              <a:gd name="T7" fmla="*/ 0 h 1428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928688"/>
              <a:gd name="T13" fmla="*/ 71438 h 142875"/>
              <a:gd name="T14" fmla="*/ 928688 w 928688"/>
              <a:gd name="T15" fmla="*/ 142875 h 1428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8688" h="142875">
                <a:moveTo>
                  <a:pt x="0" y="0"/>
                </a:moveTo>
                <a:lnTo>
                  <a:pt x="71438" y="0"/>
                </a:lnTo>
                <a:lnTo>
                  <a:pt x="71438" y="71438"/>
                </a:lnTo>
                <a:lnTo>
                  <a:pt x="928688" y="71438"/>
                </a:lnTo>
                <a:lnTo>
                  <a:pt x="928688" y="142875"/>
                </a:lnTo>
                <a:lnTo>
                  <a:pt x="0" y="142875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/>
          <a:p>
            <a:endParaRPr lang="ru-RU"/>
          </a:p>
        </p:txBody>
      </p:sp>
      <p:sp>
        <p:nvSpPr>
          <p:cNvPr id="14" name="Фигура, имеющая форму буквы L 13"/>
          <p:cNvSpPr>
            <a:spLocks noChangeArrowheads="1"/>
          </p:cNvSpPr>
          <p:nvPr/>
        </p:nvSpPr>
        <p:spPr bwMode="auto">
          <a:xfrm rot="10800000">
            <a:off x="1259632" y="4797152"/>
            <a:ext cx="719708" cy="143892"/>
          </a:xfrm>
          <a:custGeom>
            <a:avLst/>
            <a:gdLst>
              <a:gd name="T0" fmla="*/ 647700 w 928688"/>
              <a:gd name="T1" fmla="*/ 161925 h 142875"/>
              <a:gd name="T2" fmla="*/ 323850 w 928688"/>
              <a:gd name="T3" fmla="*/ 215900 h 142875"/>
              <a:gd name="T4" fmla="*/ 0 w 928688"/>
              <a:gd name="T5" fmla="*/ 107951 h 142875"/>
              <a:gd name="T6" fmla="*/ 24912 w 928688"/>
              <a:gd name="T7" fmla="*/ 0 h 1428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928688"/>
              <a:gd name="T13" fmla="*/ 71438 h 142875"/>
              <a:gd name="T14" fmla="*/ 928688 w 928688"/>
              <a:gd name="T15" fmla="*/ 142875 h 1428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8688" h="142875">
                <a:moveTo>
                  <a:pt x="0" y="0"/>
                </a:moveTo>
                <a:lnTo>
                  <a:pt x="71438" y="0"/>
                </a:lnTo>
                <a:lnTo>
                  <a:pt x="71438" y="71438"/>
                </a:lnTo>
                <a:lnTo>
                  <a:pt x="928688" y="71438"/>
                </a:lnTo>
                <a:lnTo>
                  <a:pt x="928688" y="142875"/>
                </a:lnTo>
                <a:lnTo>
                  <a:pt x="0" y="142875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/>
          <a:p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 bwMode="auto">
          <a:xfrm>
            <a:off x="4716016" y="2492896"/>
            <a:ext cx="431800" cy="0"/>
          </a:xfrm>
          <a:prstGeom prst="line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 bwMode="auto">
          <a:xfrm>
            <a:off x="2915816" y="3140968"/>
            <a:ext cx="431800" cy="0"/>
          </a:xfrm>
          <a:prstGeom prst="line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 bwMode="auto">
          <a:xfrm>
            <a:off x="4427984" y="3861048"/>
            <a:ext cx="648072" cy="0"/>
          </a:xfrm>
          <a:prstGeom prst="line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 bwMode="auto">
          <a:xfrm>
            <a:off x="4139952" y="5373216"/>
            <a:ext cx="431800" cy="0"/>
          </a:xfrm>
          <a:prstGeom prst="line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 bwMode="auto">
          <a:xfrm>
            <a:off x="4211960" y="4581128"/>
            <a:ext cx="431800" cy="0"/>
          </a:xfrm>
          <a:prstGeom prst="line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 bwMode="auto">
          <a:xfrm>
            <a:off x="6588224" y="476672"/>
            <a:ext cx="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Прямая соединительная линия 26"/>
          <p:cNvCxnSpPr/>
          <p:nvPr/>
        </p:nvCxnSpPr>
        <p:spPr bwMode="auto">
          <a:xfrm>
            <a:off x="6444208" y="476672"/>
            <a:ext cx="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0" y="40554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679" y="6395847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780" y="50290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421882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435850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395847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372309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421882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915" y="6413922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0" y="6381328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0" y="5373216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104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29000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1" y="2564904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2" y="1674536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6938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035" y="0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946" y="23917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137" y="33186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068" y="33186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154" y="1044997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971" y="2204864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928" y="3356992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971" y="4509120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111" y="5510091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703" y="33186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854" y="37506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107504" y="764704"/>
            <a:ext cx="7632848" cy="1200329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Раскрой скобки</a:t>
            </a:r>
            <a:r>
              <a:rPr lang="en-US" sz="3600" b="1" dirty="0" smtClean="0"/>
              <a:t>.</a:t>
            </a:r>
            <a:r>
              <a:rPr lang="ru-RU" sz="3600" b="1" dirty="0" smtClean="0"/>
              <a:t>Запиши слова</a:t>
            </a:r>
            <a:r>
              <a:rPr lang="en-US" sz="3600" b="1" dirty="0" smtClean="0"/>
              <a:t>.</a:t>
            </a:r>
            <a:endParaRPr lang="ru-RU" sz="3600" b="1" dirty="0" smtClean="0"/>
          </a:p>
          <a:p>
            <a:endParaRPr lang="ru-RU" sz="3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107504" y="2348880"/>
            <a:ext cx="8928992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Спиши предложения</a:t>
            </a:r>
            <a:r>
              <a:rPr lang="en-US" sz="3600" b="1" dirty="0" smtClean="0"/>
              <a:t>.</a:t>
            </a:r>
            <a:endParaRPr lang="ru-RU" sz="3600" b="1" dirty="0" smtClean="0"/>
          </a:p>
          <a:p>
            <a:r>
              <a:rPr lang="ru-RU" sz="3600" b="1" dirty="0" smtClean="0"/>
              <a:t>Найди слова с приставками</a:t>
            </a:r>
            <a:r>
              <a:rPr lang="en-US" sz="3600" b="1" dirty="0" smtClean="0"/>
              <a:t>.</a:t>
            </a:r>
            <a:endParaRPr lang="ru-RU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107504" y="4365104"/>
            <a:ext cx="8928992" cy="1200329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Найди ошибки</a:t>
            </a:r>
            <a:r>
              <a:rPr lang="en-US" sz="3600" b="1" dirty="0" smtClean="0"/>
              <a:t>.</a:t>
            </a:r>
            <a:r>
              <a:rPr lang="ru-RU" sz="3600" b="1" dirty="0" smtClean="0"/>
              <a:t>Запиши предложения верно</a:t>
            </a:r>
            <a:r>
              <a:rPr lang="en-US" sz="3600" b="1" dirty="0" smtClean="0"/>
              <a:t>.</a:t>
            </a:r>
            <a:endParaRPr lang="ru-RU" sz="3600" b="1" dirty="0" smtClean="0"/>
          </a:p>
        </p:txBody>
      </p:sp>
      <p:sp>
        <p:nvSpPr>
          <p:cNvPr id="39" name="TextBox 38"/>
          <p:cNvSpPr txBox="1"/>
          <p:nvPr/>
        </p:nvSpPr>
        <p:spPr>
          <a:xfrm>
            <a:off x="1532703" y="-171400"/>
            <a:ext cx="5703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Подумай!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" name="Рисунок 1" descr="MCj042982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-531440"/>
            <a:ext cx="255577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74147812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36"/>
          <p:cNvSpPr>
            <a:spLocks noChangeArrowheads="1" noChangeShapeType="1" noTextEdit="1"/>
          </p:cNvSpPr>
          <p:nvPr/>
        </p:nvSpPr>
        <p:spPr bwMode="auto">
          <a:xfrm>
            <a:off x="762000" y="1447800"/>
            <a:ext cx="7391400" cy="981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Лодка отплыла от берега.</a:t>
            </a:r>
          </a:p>
        </p:txBody>
      </p:sp>
      <p:pic>
        <p:nvPicPr>
          <p:cNvPr id="20483" name="Picture 37" descr="J0288865">
            <a:hlinkClick r:id="rId3" action="ppaction://hlinksldjump">
              <a:snd r:embed="rId4" name="chimes.wav"/>
            </a:hlinkClick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3457575"/>
            <a:ext cx="32766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8" name="Line 38"/>
          <p:cNvSpPr>
            <a:spLocks noChangeShapeType="1"/>
          </p:cNvSpPr>
          <p:nvPr/>
        </p:nvSpPr>
        <p:spPr bwMode="auto">
          <a:xfrm>
            <a:off x="2590800" y="1371600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9" name="Line 39"/>
          <p:cNvSpPr>
            <a:spLocks noChangeShapeType="1"/>
          </p:cNvSpPr>
          <p:nvPr/>
        </p:nvSpPr>
        <p:spPr bwMode="auto">
          <a:xfrm>
            <a:off x="3352800" y="137160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80" name="Line 40"/>
          <p:cNvSpPr>
            <a:spLocks noChangeShapeType="1"/>
          </p:cNvSpPr>
          <p:nvPr/>
        </p:nvSpPr>
        <p:spPr bwMode="auto">
          <a:xfrm>
            <a:off x="5724128" y="2348880"/>
            <a:ext cx="838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7" name="AutoShape 41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5800" y="5791200"/>
            <a:ext cx="609600" cy="6858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0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0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8" grpId="0" animBg="1"/>
      <p:bldP spid="10279" grpId="0" animBg="1"/>
      <p:bldP spid="1028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0" y="40554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679" y="6395847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780" y="50290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421882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435850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395847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372309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421882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915" y="6413922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0" y="6381328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0" y="5373216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104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29000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1" y="2564904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2" y="1674536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6938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035" y="0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946" y="23917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137" y="33186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068" y="33186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154" y="1044997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971" y="2204864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928" y="3356992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971" y="4509120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111" y="5510091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703" y="33186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854" y="37506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6672"/>
            <a:ext cx="8352928" cy="5881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074147812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4"/>
          <p:cNvSpPr>
            <a:spLocks noChangeArrowheads="1" noChangeShapeType="1" noTextEdit="1"/>
          </p:cNvSpPr>
          <p:nvPr/>
        </p:nvSpPr>
        <p:spPr bwMode="auto">
          <a:xfrm>
            <a:off x="1066800" y="1219200"/>
            <a:ext cx="6934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С горы сбегают потоки.</a:t>
            </a:r>
          </a:p>
        </p:txBody>
      </p:sp>
      <p:pic>
        <p:nvPicPr>
          <p:cNvPr id="21507" name="Picture 5" descr="J0283220">
            <a:hlinkClick r:id="rId2" action="ppaction://hlinksldjump">
              <a:snd r:embed="rId3" name="chimes.wav"/>
            </a:hlinkClick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2590800"/>
            <a:ext cx="289401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1187624" y="2060848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3124200" y="1066800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3505200" y="106680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1" name="AutoShape 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5791200"/>
            <a:ext cx="914400" cy="6858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  <p:bldP spid="14343" grpId="0" animBg="1"/>
      <p:bldP spid="143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8"/>
          <p:cNvSpPr>
            <a:spLocks noChangeArrowheads="1"/>
          </p:cNvSpPr>
          <p:nvPr/>
        </p:nvSpPr>
        <p:spPr bwMode="auto">
          <a:xfrm>
            <a:off x="1331640" y="1421970"/>
            <a:ext cx="756153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4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В ПАРЕ</a:t>
            </a:r>
            <a:endParaRPr lang="ru-RU" sz="48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824" name="Рисунок 1" descr="MCj0429829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420888"/>
            <a:ext cx="2952750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" descr="MCj0429829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420888"/>
            <a:ext cx="2952750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1" descr="MCj0429829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52750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12"/>
          <p:cNvSpPr>
            <a:spLocks noChangeArrowheads="1"/>
          </p:cNvSpPr>
          <p:nvPr/>
        </p:nvSpPr>
        <p:spPr bwMode="auto">
          <a:xfrm>
            <a:off x="755650" y="2532506"/>
            <a:ext cx="799281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3600" b="1" dirty="0" smtClean="0"/>
              <a:t>Полетел</a:t>
            </a:r>
            <a:r>
              <a:rPr lang="en-US" sz="3600" b="1" dirty="0" smtClean="0"/>
              <a:t>,</a:t>
            </a:r>
            <a:r>
              <a:rPr lang="ru-RU" sz="3600" b="1" dirty="0" smtClean="0"/>
              <a:t>посуда</a:t>
            </a:r>
            <a:r>
              <a:rPr lang="en-US" sz="3600" b="1" dirty="0" smtClean="0"/>
              <a:t>,</a:t>
            </a:r>
            <a:r>
              <a:rPr lang="ru-RU" sz="3600" b="1" dirty="0" smtClean="0"/>
              <a:t>побежал</a:t>
            </a:r>
            <a:r>
              <a:rPr lang="en-US" sz="3600" b="1" dirty="0" smtClean="0"/>
              <a:t>.</a:t>
            </a:r>
            <a:endParaRPr lang="ru-RU" sz="3600" b="1" dirty="0" smtClean="0"/>
          </a:p>
          <a:p>
            <a:r>
              <a:rPr lang="ru-RU" sz="3600" b="1" dirty="0" smtClean="0"/>
              <a:t>Улица</a:t>
            </a:r>
            <a:r>
              <a:rPr lang="en-US" sz="3600" b="1" dirty="0" smtClean="0"/>
              <a:t>,</a:t>
            </a:r>
            <a:r>
              <a:rPr lang="ru-RU" sz="3600" b="1" dirty="0" smtClean="0"/>
              <a:t>уехал</a:t>
            </a:r>
            <a:r>
              <a:rPr lang="en-US" sz="3600" b="1" dirty="0" smtClean="0"/>
              <a:t>,</a:t>
            </a:r>
            <a:r>
              <a:rPr lang="ru-RU" sz="3600" b="1" dirty="0" smtClean="0"/>
              <a:t>унесли</a:t>
            </a:r>
            <a:r>
              <a:rPr lang="en-US" sz="3600" b="1" dirty="0" smtClean="0"/>
              <a:t>.</a:t>
            </a:r>
            <a:endParaRPr lang="ru-RU" sz="3600" b="1" dirty="0" smtClean="0"/>
          </a:p>
          <a:p>
            <a:r>
              <a:rPr lang="ru-RU" sz="3600" b="1" dirty="0" smtClean="0"/>
              <a:t>Засияла</a:t>
            </a:r>
            <a:r>
              <a:rPr lang="en-US" sz="3600" b="1" dirty="0" smtClean="0"/>
              <a:t>,</a:t>
            </a:r>
            <a:r>
              <a:rPr lang="ru-RU" sz="3600" b="1" dirty="0" smtClean="0"/>
              <a:t>закрыть </a:t>
            </a:r>
            <a:r>
              <a:rPr lang="en-US" sz="3600" b="1" dirty="0" smtClean="0"/>
              <a:t>,</a:t>
            </a:r>
            <a:r>
              <a:rPr lang="ru-RU" sz="3600" b="1" dirty="0" smtClean="0"/>
              <a:t>заяц</a:t>
            </a:r>
            <a:r>
              <a:rPr lang="en-US" sz="3600" b="1" dirty="0" smtClean="0"/>
              <a:t>.</a:t>
            </a:r>
            <a:endParaRPr lang="ru-RU" sz="3600" b="1" dirty="0" smtClean="0"/>
          </a:p>
          <a:p>
            <a:r>
              <a:rPr lang="ru-RU" sz="3600" b="1" dirty="0" smtClean="0"/>
              <a:t>Приплыл</a:t>
            </a:r>
            <a:r>
              <a:rPr lang="en-US" sz="3600" b="1" dirty="0" smtClean="0"/>
              <a:t>,</a:t>
            </a:r>
            <a:r>
              <a:rPr lang="ru-RU" sz="3600" b="1" dirty="0" smtClean="0"/>
              <a:t>пришкольный</a:t>
            </a:r>
            <a:r>
              <a:rPr lang="en-US" sz="3600" b="1" dirty="0" smtClean="0"/>
              <a:t>,</a:t>
            </a:r>
            <a:r>
              <a:rPr lang="ru-RU" sz="3600" b="1" dirty="0" smtClean="0"/>
              <a:t>природа</a:t>
            </a:r>
            <a:r>
              <a:rPr lang="en-US" sz="3600" b="1" dirty="0" smtClean="0"/>
              <a:t>.</a:t>
            </a:r>
            <a:endParaRPr lang="ru-RU" sz="3600" b="1" dirty="0" smtClean="0"/>
          </a:p>
          <a:p>
            <a:r>
              <a:rPr lang="ru-RU" sz="3600" b="1" dirty="0" smtClean="0"/>
              <a:t>Отправил</a:t>
            </a:r>
            <a:r>
              <a:rPr lang="en-US" sz="3600" b="1" dirty="0" smtClean="0"/>
              <a:t>,</a:t>
            </a:r>
            <a:r>
              <a:rPr lang="ru-RU" sz="3600" b="1" dirty="0" smtClean="0"/>
              <a:t>отец</a:t>
            </a:r>
            <a:r>
              <a:rPr lang="en-US" sz="3600" b="1" dirty="0" smtClean="0"/>
              <a:t>,</a:t>
            </a:r>
            <a:r>
              <a:rPr lang="ru-RU" sz="3600" b="1" dirty="0" smtClean="0"/>
              <a:t>отрезал</a:t>
            </a:r>
            <a:r>
              <a:rPr lang="en-US" sz="3600" b="1" dirty="0" smtClean="0"/>
              <a:t>.</a:t>
            </a:r>
            <a:endParaRPr lang="ru-RU" sz="3600" b="1" dirty="0"/>
          </a:p>
        </p:txBody>
      </p:sp>
      <p:pic>
        <p:nvPicPr>
          <p:cNvPr id="35844" name="Picture 13" descr="ulitka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5280025"/>
            <a:ext cx="6011862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55776" y="260648"/>
            <a:ext cx="6588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Найди лишнее слово</a:t>
            </a:r>
            <a:endParaRPr lang="ru-RU" sz="4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12"/>
          <p:cNvSpPr>
            <a:spLocks noChangeArrowheads="1"/>
          </p:cNvSpPr>
          <p:nvPr/>
        </p:nvSpPr>
        <p:spPr bwMode="auto">
          <a:xfrm>
            <a:off x="827584" y="2573903"/>
            <a:ext cx="799281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ru-RU" sz="3600" b="1" u="sng" dirty="0" smtClean="0">
              <a:solidFill>
                <a:srgbClr val="FF0066"/>
              </a:solidFill>
            </a:endParaRPr>
          </a:p>
          <a:p>
            <a:r>
              <a:rPr lang="ru-RU" sz="3600" b="1" u="sng" dirty="0" smtClean="0">
                <a:solidFill>
                  <a:srgbClr val="FF0066"/>
                </a:solidFill>
              </a:rPr>
              <a:t>Улица</a:t>
            </a:r>
            <a:r>
              <a:rPr lang="en-US" sz="3600" b="1" dirty="0" smtClean="0"/>
              <a:t>,</a:t>
            </a:r>
            <a:r>
              <a:rPr lang="ru-RU" sz="3600" b="1" dirty="0" smtClean="0"/>
              <a:t>уехал</a:t>
            </a:r>
            <a:r>
              <a:rPr lang="en-US" sz="3600" b="1" dirty="0" smtClean="0"/>
              <a:t>,</a:t>
            </a:r>
            <a:r>
              <a:rPr lang="ru-RU" sz="3600" b="1" dirty="0" smtClean="0"/>
              <a:t>унесли</a:t>
            </a:r>
            <a:r>
              <a:rPr lang="en-US" sz="3600" b="1" dirty="0" smtClean="0"/>
              <a:t>.</a:t>
            </a:r>
            <a:endParaRPr lang="ru-RU" sz="3600" b="1" dirty="0" smtClean="0"/>
          </a:p>
          <a:p>
            <a:r>
              <a:rPr lang="ru-RU" sz="3600" b="1" dirty="0" smtClean="0"/>
              <a:t>Засияла</a:t>
            </a:r>
            <a:r>
              <a:rPr lang="en-US" sz="3600" b="1" dirty="0" smtClean="0"/>
              <a:t>,</a:t>
            </a:r>
            <a:r>
              <a:rPr lang="ru-RU" sz="3600" b="1" dirty="0" smtClean="0"/>
              <a:t>закрыть </a:t>
            </a:r>
            <a:r>
              <a:rPr lang="en-US" sz="3600" b="1" dirty="0" smtClean="0"/>
              <a:t>,</a:t>
            </a:r>
            <a:r>
              <a:rPr lang="ru-RU" sz="3600" b="1" u="sng" dirty="0" smtClean="0">
                <a:solidFill>
                  <a:srgbClr val="FF0066"/>
                </a:solidFill>
              </a:rPr>
              <a:t>заяц</a:t>
            </a:r>
            <a:r>
              <a:rPr lang="en-US" sz="3600" b="1" dirty="0" smtClean="0"/>
              <a:t>.</a:t>
            </a:r>
            <a:endParaRPr lang="ru-RU" sz="3600" b="1" dirty="0" smtClean="0"/>
          </a:p>
          <a:p>
            <a:r>
              <a:rPr lang="ru-RU" sz="3600" b="1" dirty="0" smtClean="0"/>
              <a:t>Приплыл</a:t>
            </a:r>
            <a:r>
              <a:rPr lang="en-US" sz="3600" b="1" dirty="0" smtClean="0"/>
              <a:t>,</a:t>
            </a:r>
            <a:r>
              <a:rPr lang="ru-RU" sz="3600" b="1" dirty="0" smtClean="0"/>
              <a:t>пришкольный</a:t>
            </a:r>
            <a:r>
              <a:rPr lang="en-US" sz="3600" b="1" dirty="0" smtClean="0"/>
              <a:t>,</a:t>
            </a:r>
            <a:r>
              <a:rPr lang="ru-RU" sz="3600" b="1" u="sng" dirty="0" smtClean="0">
                <a:solidFill>
                  <a:srgbClr val="FF0066"/>
                </a:solidFill>
              </a:rPr>
              <a:t>природа</a:t>
            </a:r>
            <a:r>
              <a:rPr lang="en-US" sz="3600" b="1" dirty="0" smtClean="0"/>
              <a:t>.</a:t>
            </a:r>
            <a:endParaRPr lang="ru-RU" sz="3600" b="1" dirty="0" smtClean="0"/>
          </a:p>
          <a:p>
            <a:r>
              <a:rPr lang="ru-RU" sz="3600" b="1" dirty="0" smtClean="0"/>
              <a:t>Отправил</a:t>
            </a:r>
            <a:r>
              <a:rPr lang="en-US" sz="3600" b="1" dirty="0" smtClean="0"/>
              <a:t>,</a:t>
            </a:r>
            <a:r>
              <a:rPr lang="ru-RU" sz="3600" b="1" u="sng" dirty="0" smtClean="0">
                <a:solidFill>
                  <a:srgbClr val="FF0066"/>
                </a:solidFill>
              </a:rPr>
              <a:t>отец</a:t>
            </a:r>
            <a:r>
              <a:rPr lang="en-US" sz="3600" b="1" dirty="0" smtClean="0"/>
              <a:t>,</a:t>
            </a:r>
            <a:r>
              <a:rPr lang="ru-RU" sz="3600" b="1" dirty="0" smtClean="0"/>
              <a:t>отрезал</a:t>
            </a:r>
            <a:r>
              <a:rPr lang="en-US" sz="3600" b="1" dirty="0" smtClean="0"/>
              <a:t>.</a:t>
            </a:r>
            <a:endParaRPr lang="ru-RU" sz="3600" b="1" dirty="0"/>
          </a:p>
        </p:txBody>
      </p:sp>
      <p:pic>
        <p:nvPicPr>
          <p:cNvPr id="35844" name="Picture 13" descr="ulitka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5157192"/>
            <a:ext cx="6011862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915816" y="836712"/>
            <a:ext cx="604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</a:t>
            </a:r>
            <a:r>
              <a:rPr lang="en-US" sz="5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5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Ученая сова - Надежда Николаевна Омельченк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376264" cy="20882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27584" y="2636912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Полетел</a:t>
            </a:r>
            <a:r>
              <a:rPr lang="en-US" sz="3600" b="1" dirty="0" smtClean="0"/>
              <a:t>,</a:t>
            </a:r>
            <a:r>
              <a:rPr lang="ru-RU" sz="3600" b="1" u="sng" dirty="0" smtClean="0">
                <a:solidFill>
                  <a:srgbClr val="FF0066"/>
                </a:solidFill>
              </a:rPr>
              <a:t>посуда</a:t>
            </a:r>
            <a:r>
              <a:rPr lang="en-US" sz="3600" b="1" dirty="0" smtClean="0"/>
              <a:t>,</a:t>
            </a:r>
            <a:r>
              <a:rPr lang="ru-RU" sz="3600" b="1" dirty="0" smtClean="0"/>
              <a:t>побежал</a:t>
            </a:r>
            <a:r>
              <a:rPr lang="en-US" sz="3600" b="1" dirty="0" smtClean="0"/>
              <a:t>.</a:t>
            </a:r>
            <a:endParaRPr lang="ru-RU" sz="3600" b="1" dirty="0" smtClean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15616" y="188640"/>
            <a:ext cx="6480719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БИЛЕТ НА ВЫХОД</a:t>
            </a:r>
            <a:endParaRPr lang="ru-RU" sz="3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836712"/>
            <a:ext cx="892899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 smtClean="0">
                <a:solidFill>
                  <a:srgbClr val="FF006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П.</a:t>
            </a:r>
            <a:r>
              <a:rPr lang="ru-RU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Приставки со словами пишутся слитно</a:t>
            </a:r>
            <a:endParaRPr lang="ru-RU" sz="3200" b="1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3200" b="1" dirty="0" smtClean="0">
                <a:solidFill>
                  <a:srgbClr val="FF006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Г.</a:t>
            </a:r>
            <a:r>
              <a:rPr lang="ru-RU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Приставки со словами пишутся раздельно</a:t>
            </a:r>
            <a:endParaRPr lang="ru-RU" sz="3200" b="1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3200" b="1" dirty="0" smtClean="0">
                <a:solidFill>
                  <a:srgbClr val="FF006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Я.</a:t>
            </a:r>
            <a:r>
              <a:rPr lang="ru-RU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Приставка служит для образования новых слов</a:t>
            </a:r>
            <a:endParaRPr lang="ru-RU" sz="3200" b="1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3200" b="1" dirty="0" smtClean="0">
                <a:solidFill>
                  <a:srgbClr val="FF006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Л.</a:t>
            </a:r>
            <a:r>
              <a:rPr lang="ru-RU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Приставка служит для связи слов в предложении</a:t>
            </a:r>
            <a:endParaRPr lang="ru-RU" sz="3200" b="1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3200" b="1" dirty="0" smtClean="0">
                <a:solidFill>
                  <a:srgbClr val="FF006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К.    </a:t>
            </a:r>
            <a:r>
              <a:rPr lang="ru-RU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Предлоги пишутся слитно со словами</a:t>
            </a:r>
            <a:endParaRPr lang="ru-RU" sz="3200" b="1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3200" b="1" dirty="0" smtClean="0">
                <a:solidFill>
                  <a:srgbClr val="FF006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Т.</a:t>
            </a:r>
            <a:r>
              <a:rPr lang="ru-RU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Предлоги пишутся раздельно со словами</a:t>
            </a:r>
            <a:endParaRPr lang="ru-RU" sz="3200" b="1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3200" b="1" dirty="0" smtClean="0">
                <a:solidFill>
                  <a:srgbClr val="FF006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         Ь</a:t>
            </a:r>
            <a:r>
              <a:rPr lang="en-US" sz="3200" b="1" dirty="0" smtClean="0">
                <a:solidFill>
                  <a:srgbClr val="FF006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lang="ru-RU" sz="3200" b="1" dirty="0" smtClean="0">
                <a:solidFill>
                  <a:srgbClr val="FF006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</a:t>
            </a:r>
            <a:r>
              <a:rPr lang="ru-RU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Предлог-часть речи</a:t>
            </a:r>
            <a:endParaRPr lang="ru-RU" sz="3200" b="1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        </a:t>
            </a:r>
            <a:r>
              <a:rPr lang="ru-RU" sz="3200" b="1" dirty="0" smtClean="0">
                <a:solidFill>
                  <a:srgbClr val="FF006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Я</a:t>
            </a:r>
            <a:r>
              <a:rPr lang="en-US" sz="3200" b="1" dirty="0" smtClean="0">
                <a:solidFill>
                  <a:srgbClr val="FF006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lang="ru-RU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Предлог-часть слова</a:t>
            </a:r>
            <a:endParaRPr lang="ru-RU" sz="3200" dirty="0"/>
          </a:p>
        </p:txBody>
      </p:sp>
      <p:pic>
        <p:nvPicPr>
          <p:cNvPr id="8" name="Picture 2" descr="Ученая сова - Надежда Николаевна Омельченк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229200"/>
            <a:ext cx="2051720" cy="162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15616" y="116633"/>
            <a:ext cx="6480719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БИЛЕТ НА ВЫХОД</a:t>
            </a:r>
            <a:endParaRPr lang="ru-RU" sz="3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692696"/>
            <a:ext cx="8964488" cy="6165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 smtClean="0">
                <a:solidFill>
                  <a:srgbClr val="FF006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П.</a:t>
            </a:r>
            <a:r>
              <a:rPr lang="ru-RU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Приставки со словами пишутся слитно</a:t>
            </a:r>
            <a:endParaRPr lang="ru-RU" sz="3200" b="1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3200" b="1" dirty="0" smtClean="0">
                <a:solidFill>
                  <a:srgbClr val="FF006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Г.</a:t>
            </a:r>
            <a:r>
              <a:rPr lang="ru-RU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Приставки со словами пишутся раздельно</a:t>
            </a:r>
            <a:endParaRPr lang="ru-RU" sz="3200" b="1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3200" b="1" dirty="0" smtClean="0">
                <a:solidFill>
                  <a:srgbClr val="FF006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Я.</a:t>
            </a:r>
            <a:r>
              <a:rPr lang="ru-RU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Приставка служит для образования новых слов</a:t>
            </a:r>
            <a:endParaRPr lang="ru-RU" sz="3200" b="1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3200" b="1" dirty="0" smtClean="0">
                <a:solidFill>
                  <a:srgbClr val="FF006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Л.</a:t>
            </a:r>
            <a:r>
              <a:rPr lang="ru-RU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Приставка служит для связи слов в предложении</a:t>
            </a:r>
            <a:endParaRPr lang="ru-RU" sz="3200" b="1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3200" b="1" dirty="0" smtClean="0">
                <a:solidFill>
                  <a:srgbClr val="FF006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К.</a:t>
            </a:r>
            <a:r>
              <a:rPr lang="ru-RU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Предлоги пишутся слитно со словами</a:t>
            </a:r>
            <a:endParaRPr lang="ru-RU" sz="3200" b="1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3200" b="1" dirty="0" smtClean="0">
                <a:solidFill>
                  <a:srgbClr val="FF006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Т.</a:t>
            </a:r>
            <a:r>
              <a:rPr lang="ru-RU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Предлоги пишутся раздельно со             словами       </a:t>
            </a:r>
            <a:endParaRPr lang="ru-RU" sz="3200" b="1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        </a:t>
            </a:r>
            <a:r>
              <a:rPr lang="ru-RU" sz="3200" b="1" dirty="0" smtClean="0">
                <a:solidFill>
                  <a:srgbClr val="FF006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Ь</a:t>
            </a:r>
            <a:r>
              <a:rPr lang="en-US" sz="3200" b="1" dirty="0" smtClean="0">
                <a:solidFill>
                  <a:srgbClr val="FF006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lang="ru-RU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Предлог-часть речи</a:t>
            </a:r>
            <a:endParaRPr lang="ru-RU" sz="3200" b="1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3200" b="1" dirty="0" smtClean="0">
                <a:solidFill>
                  <a:srgbClr val="FF006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         Я</a:t>
            </a:r>
            <a:r>
              <a:rPr lang="en-US" sz="3200" b="1" dirty="0" smtClean="0">
                <a:solidFill>
                  <a:srgbClr val="FF006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lang="ru-RU" sz="3200" b="1" dirty="0" smtClean="0">
                <a:solidFill>
                  <a:srgbClr val="FF006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</a:t>
            </a:r>
            <a:r>
              <a:rPr lang="ru-RU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Предлог-часть слова</a:t>
            </a:r>
            <a:endParaRPr lang="ru-RU" sz="3200" dirty="0"/>
          </a:p>
        </p:txBody>
      </p:sp>
      <p:sp>
        <p:nvSpPr>
          <p:cNvPr id="4" name="Овал 3"/>
          <p:cNvSpPr/>
          <p:nvPr/>
        </p:nvSpPr>
        <p:spPr bwMode="auto">
          <a:xfrm>
            <a:off x="0" y="692696"/>
            <a:ext cx="827584" cy="576064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Овал 4"/>
          <p:cNvSpPr/>
          <p:nvPr/>
        </p:nvSpPr>
        <p:spPr bwMode="auto">
          <a:xfrm>
            <a:off x="0" y="2204864"/>
            <a:ext cx="755576" cy="576064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Овал 7"/>
          <p:cNvSpPr/>
          <p:nvPr/>
        </p:nvSpPr>
        <p:spPr bwMode="auto">
          <a:xfrm>
            <a:off x="0" y="4653136"/>
            <a:ext cx="827584" cy="648072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Овал 8"/>
          <p:cNvSpPr/>
          <p:nvPr/>
        </p:nvSpPr>
        <p:spPr bwMode="auto">
          <a:xfrm>
            <a:off x="1619672" y="5517232"/>
            <a:ext cx="914400" cy="648072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Овал 9"/>
          <p:cNvSpPr/>
          <p:nvPr/>
        </p:nvSpPr>
        <p:spPr bwMode="auto">
          <a:xfrm>
            <a:off x="1763688" y="5589240"/>
            <a:ext cx="720080" cy="576064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11" name="Picture 2" descr="Ученая сова - Надежда Николаевна Омельченк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157192"/>
            <a:ext cx="2051720" cy="17008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07504" y="4077072"/>
            <a:ext cx="1512168" cy="136815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79512" y="2348880"/>
            <a:ext cx="1440160" cy="136815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07504" y="548680"/>
            <a:ext cx="1571636" cy="1485904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14546" y="2967335"/>
            <a:ext cx="52149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endParaRPr lang="ru-RU" sz="4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79912" y="0"/>
            <a:ext cx="39604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47664" y="2780929"/>
            <a:ext cx="7596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 smtClean="0">
                <a:solidFill>
                  <a:srgbClr val="FFC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Лишь кое-что чуть-чуть неясно</a:t>
            </a:r>
            <a:endParaRPr lang="ru-RU" sz="3600" b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907704" y="1196752"/>
            <a:ext cx="7101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 smtClean="0">
                <a:solidFill>
                  <a:srgbClr val="00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Урок полезен все понятно!</a:t>
            </a:r>
            <a:endParaRPr lang="ru-RU" sz="3600" b="1" dirty="0" smtClean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19672" y="4293097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Еще придется потрудиться</a:t>
            </a:r>
            <a:endParaRPr lang="ru-RU" sz="3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Да, трудно все-таки учиться</a:t>
            </a:r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…</a:t>
            </a:r>
            <a:endParaRPr lang="ru-RU" sz="3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24328" y="56612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3" name="Picture 14" descr="01"/>
          <p:cNvPicPr>
            <a:picLocks noGrp="1" noChangeAspect="1" noChangeArrowheads="1" noCrop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536" y="620688"/>
            <a:ext cx="1152128" cy="1368152"/>
          </a:xfrm>
          <a:prstGeom prst="rect">
            <a:avLst/>
          </a:prstGeom>
          <a:noFill/>
        </p:spPr>
      </p:pic>
      <p:pic>
        <p:nvPicPr>
          <p:cNvPr id="15" name="Picture 14" descr="01"/>
          <p:cNvPicPr>
            <a:picLocks noGrp="1" noChangeAspect="1" noChangeArrowheads="1" noCrop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2204864"/>
            <a:ext cx="1296144" cy="1368152"/>
          </a:xfrm>
          <a:prstGeom prst="rect">
            <a:avLst/>
          </a:prstGeom>
          <a:noFill/>
        </p:spPr>
      </p:pic>
      <p:pic>
        <p:nvPicPr>
          <p:cNvPr id="16" name="Picture 14" descr="01"/>
          <p:cNvPicPr>
            <a:picLocks noGrp="1" noChangeAspect="1" noChangeArrowheads="1" noCrop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3861048"/>
            <a:ext cx="1440160" cy="14401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204864"/>
            <a:ext cx="2929528" cy="1512168"/>
          </a:xfrm>
          <a:prstGeom prst="rect">
            <a:avLst/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</p:pic>
      <p:pic>
        <p:nvPicPr>
          <p:cNvPr id="7" name="Picture 2" descr="Ученая сова - Надежда Николаевна Омельченк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104"/>
            <a:ext cx="2699792" cy="24928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0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2780928"/>
            <a:ext cx="133164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0" y="40554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679" y="6395847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780" y="50290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421882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435850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395847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372309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421882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915" y="6413922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0" y="6381328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0" y="5373216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104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29000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1" y="2564904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2" y="1674536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6938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035" y="0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946" y="23917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137" y="33186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068" y="33186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154" y="1044997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971" y="2204864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928" y="3356992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971" y="4509120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111" y="5510091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703" y="33186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7" descr="sn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854" y="37506"/>
            <a:ext cx="379845" cy="4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 descr="AMERI00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12160" y="476672"/>
            <a:ext cx="2809875" cy="2752725"/>
          </a:xfrm>
          <a:prstGeom prst="rect">
            <a:avLst/>
          </a:prstGeom>
          <a:noFill/>
        </p:spPr>
      </p:pic>
      <p:pic>
        <p:nvPicPr>
          <p:cNvPr id="32" name="Picture 3" descr="AMERI0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717032"/>
            <a:ext cx="2808288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AutoShape 4"/>
          <p:cNvSpPr>
            <a:spLocks noChangeArrowheads="1"/>
          </p:cNvSpPr>
          <p:nvPr/>
        </p:nvSpPr>
        <p:spPr bwMode="auto">
          <a:xfrm>
            <a:off x="1043608" y="692696"/>
            <a:ext cx="4392613" cy="2708275"/>
          </a:xfrm>
          <a:prstGeom prst="wedgeEllipseCallout">
            <a:avLst>
              <a:gd name="adj1" fmla="val 63519"/>
              <a:gd name="adj2" fmla="val 44491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kumimoji="1" lang="ru-RU" sz="2800" b="1" dirty="0">
                <a:latin typeface="Arial" pitchFamily="34" charset="0"/>
                <a:cs typeface="Arial" pitchFamily="34" charset="0"/>
              </a:rPr>
              <a:t>Привет,  друзья</a:t>
            </a:r>
            <a:r>
              <a:rPr kumimoji="1" lang="ru-RU" sz="2800" b="1" dirty="0" smtClean="0">
                <a:latin typeface="Arial" pitchFamily="34" charset="0"/>
                <a:cs typeface="Arial" pitchFamily="34" charset="0"/>
              </a:rPr>
              <a:t>!</a:t>
            </a:r>
          </a:p>
          <a:p>
            <a:pPr algn="ctr">
              <a:defRPr/>
            </a:pPr>
            <a:r>
              <a:rPr kumimoji="1" lang="ru-RU" sz="2800" b="1" dirty="0" smtClean="0">
                <a:latin typeface="Arial" pitchFamily="34" charset="0"/>
                <a:cs typeface="Arial" pitchFamily="34" charset="0"/>
              </a:rPr>
              <a:t>Мы жители страны </a:t>
            </a:r>
            <a:r>
              <a:rPr kumimoji="1" lang="en-US" sz="2800" b="1" dirty="0" smtClean="0">
                <a:latin typeface="Arial" pitchFamily="34" charset="0"/>
                <a:cs typeface="Arial" pitchFamily="34" charset="0"/>
              </a:rPr>
              <a:t>“</a:t>
            </a:r>
            <a:r>
              <a:rPr kumimoji="1" lang="ru-RU" sz="2800" b="1" dirty="0" smtClean="0">
                <a:latin typeface="Arial" pitchFamily="34" charset="0"/>
                <a:cs typeface="Arial" pitchFamily="34" charset="0"/>
              </a:rPr>
              <a:t>РУССКИЙ ЯЗЫК</a:t>
            </a:r>
            <a:r>
              <a:rPr kumimoji="1" lang="en-US" sz="2800" b="1" dirty="0" smtClean="0">
                <a:latin typeface="Arial" pitchFamily="34" charset="0"/>
                <a:cs typeface="Arial" pitchFamily="34" charset="0"/>
              </a:rPr>
              <a:t>”</a:t>
            </a:r>
            <a:endParaRPr kumimoji="1" lang="ru-RU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4147812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5162808"/>
            <a:ext cx="3816424" cy="1362536"/>
          </a:xfrm>
        </p:spPr>
        <p:txBody>
          <a:bodyPr/>
          <a:lstStyle/>
          <a:p>
            <a:pPr marL="0" lvl="0" inden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ru-RU" sz="2800" b="1" i="1" dirty="0" smtClean="0"/>
              <a:t>                                                                  </a:t>
            </a:r>
            <a:r>
              <a:rPr lang="ru-RU" sz="5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Приставка</a:t>
            </a:r>
            <a:endParaRPr lang="ru-RU" sz="5400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lvl="0" inden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endParaRPr lang="ru-RU" sz="28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844824"/>
            <a:ext cx="835292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ОНА способна прикидываться частью корня самого слова, к которому  ПРИСТАВЛЕНА, часто придавая слову новые значения.</a:t>
            </a:r>
            <a:endParaRPr lang="ru-RU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60648"/>
            <a:ext cx="8820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Подберите портрет, подходящий под описание</a:t>
            </a:r>
            <a:endParaRPr lang="ru-RU" sz="48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710852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4048" y="5301208"/>
            <a:ext cx="3693096" cy="1224136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                                        </a:t>
            </a:r>
            <a:r>
              <a:rPr lang="ru-RU" sz="5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Предлог</a:t>
            </a:r>
            <a:endParaRPr lang="ru-RU" sz="5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-1049149"/>
            <a:ext cx="7488832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endParaRPr lang="ru-RU" sz="3200" b="1" spc="75" dirty="0" smtClean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  <a:p>
            <a:pPr lvl="0">
              <a:spcBef>
                <a:spcPct val="20000"/>
              </a:spcBef>
            </a:pPr>
            <a:endParaRPr lang="ru-RU" sz="3200" b="1" spc="75" dirty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  <a:p>
            <a:pPr lvl="0">
              <a:spcBef>
                <a:spcPct val="20000"/>
              </a:spcBef>
            </a:pPr>
            <a:endParaRPr lang="ru-RU" sz="3200" b="1" spc="75" dirty="0" smtClean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  <a:p>
            <a:pPr lvl="0">
              <a:spcBef>
                <a:spcPct val="20000"/>
              </a:spcBef>
            </a:pPr>
            <a:endParaRPr lang="ru-RU" sz="3200" b="1" i="1" spc="75" dirty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16832"/>
            <a:ext cx="8964488" cy="3929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ОН жил в одном из городов Морфологии. Часто ссорился с обидчивыми словами, за что был удалён от всех слов. Все стараются теперь от него держаться на расстоянии</a:t>
            </a:r>
            <a:r>
              <a:rPr lang="en-US" sz="4000" b="1" dirty="0" smtClean="0"/>
              <a:t>.</a:t>
            </a:r>
            <a:endParaRPr lang="ru-RU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32656"/>
            <a:ext cx="8676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Подберите портрет, </a:t>
            </a:r>
          </a:p>
          <a:p>
            <a:pPr algn="ctr"/>
            <a:r>
              <a:rPr lang="ru-RU" sz="4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подходящий под описание</a:t>
            </a:r>
            <a:endParaRPr lang="ru-RU" sz="48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136789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7" descr="ulitka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4508500"/>
            <a:ext cx="5076825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1484784"/>
            <a:ext cx="84249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Закрепление правописания</a:t>
            </a:r>
          </a:p>
          <a:p>
            <a:pPr algn="ctr"/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приставок </a:t>
            </a:r>
          </a:p>
          <a:p>
            <a:pPr algn="ctr"/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</a:p>
          <a:p>
            <a:pPr algn="ctr"/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предлогов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2" descr="MCj042811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49080"/>
            <a:ext cx="2881313" cy="315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7" descr="ulitka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4508500"/>
            <a:ext cx="5076825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9552" y="2060848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 беги с (под)носом </a:t>
            </a:r>
          </a:p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 меня  (под)носом.</a:t>
            </a:r>
            <a:endParaRPr lang="ru-RU" sz="5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332656"/>
            <a:ext cx="6840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980728"/>
            <a:ext cx="9144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бы нам понять помог</a:t>
            </a:r>
            <a:r>
              <a:rPr lang="en-US" sz="4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40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</a:t>
            </a:r>
            <a:r>
              <a:rPr lang="ru-RU" sz="4000" b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ПРИСТАВКА</a:t>
            </a:r>
            <a:r>
              <a:rPr lang="ru-RU" sz="4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Где </a:t>
            </a:r>
            <a:r>
              <a:rPr lang="ru-RU" sz="4000" b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ПРЕДЛОГ?</a:t>
            </a:r>
            <a:r>
              <a:rPr lang="ru-RU" sz="4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endParaRPr lang="ru-RU" sz="4400" b="1" dirty="0" smtClean="0">
              <a:solidFill>
                <a:srgbClr val="FF0066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2852936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Не беги с (под)носом </a:t>
            </a:r>
          </a:p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 меня  (под)носом.</a:t>
            </a:r>
            <a:endParaRPr lang="ru-RU" sz="4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ulitka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4846638"/>
            <a:ext cx="6011862" cy="201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051720" y="404664"/>
            <a:ext cx="58326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Проверь себя</a:t>
            </a:r>
            <a:r>
              <a:rPr lang="en-US" sz="6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60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2564904"/>
            <a:ext cx="8712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 беги с подносом </a:t>
            </a:r>
          </a:p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 меня под  носом.</a:t>
            </a:r>
            <a:endParaRPr lang="ru-RU" sz="5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Фигура, имеющая форму буквы L 13"/>
          <p:cNvSpPr>
            <a:spLocks noChangeArrowheads="1"/>
          </p:cNvSpPr>
          <p:nvPr/>
        </p:nvSpPr>
        <p:spPr bwMode="auto">
          <a:xfrm rot="10800000">
            <a:off x="4499992" y="2708920"/>
            <a:ext cx="1295400" cy="144016"/>
          </a:xfrm>
          <a:custGeom>
            <a:avLst/>
            <a:gdLst>
              <a:gd name="T0" fmla="*/ 1295400 w 928688"/>
              <a:gd name="T1" fmla="*/ 161925 h 142875"/>
              <a:gd name="T2" fmla="*/ 647700 w 928688"/>
              <a:gd name="T3" fmla="*/ 215900 h 142875"/>
              <a:gd name="T4" fmla="*/ 0 w 928688"/>
              <a:gd name="T5" fmla="*/ 107951 h 142875"/>
              <a:gd name="T6" fmla="*/ 49823 w 928688"/>
              <a:gd name="T7" fmla="*/ 0 h 1428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928688"/>
              <a:gd name="T13" fmla="*/ 71438 h 142875"/>
              <a:gd name="T14" fmla="*/ 928688 w 928688"/>
              <a:gd name="T15" fmla="*/ 142875 h 1428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8688" h="142875">
                <a:moveTo>
                  <a:pt x="0" y="0"/>
                </a:moveTo>
                <a:lnTo>
                  <a:pt x="71438" y="0"/>
                </a:lnTo>
                <a:lnTo>
                  <a:pt x="71438" y="71438"/>
                </a:lnTo>
                <a:lnTo>
                  <a:pt x="928688" y="71438"/>
                </a:lnTo>
                <a:lnTo>
                  <a:pt x="928688" y="142875"/>
                </a:lnTo>
                <a:lnTo>
                  <a:pt x="0" y="142875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/>
          <a:p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 bwMode="auto">
          <a:xfrm>
            <a:off x="4932040" y="4293096"/>
            <a:ext cx="720080" cy="0"/>
          </a:xfrm>
          <a:prstGeom prst="line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Ученая сова - Надежда Николаевна Омельченк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016224" cy="20882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Тема1">
  <a:themeElements>
    <a:clrScheme name="Пастель 12">
      <a:dk1>
        <a:srgbClr val="000000"/>
      </a:dk1>
      <a:lt1>
        <a:srgbClr val="D1DFF3"/>
      </a:lt1>
      <a:dk2>
        <a:srgbClr val="FFFFFF"/>
      </a:dk2>
      <a:lt2>
        <a:srgbClr val="DEB69E"/>
      </a:lt2>
      <a:accent1>
        <a:srgbClr val="99CC00"/>
      </a:accent1>
      <a:accent2>
        <a:srgbClr val="003300"/>
      </a:accent2>
      <a:accent3>
        <a:srgbClr val="E5ECF8"/>
      </a:accent3>
      <a:accent4>
        <a:srgbClr val="000000"/>
      </a:accent4>
      <a:accent5>
        <a:srgbClr val="CAE2AA"/>
      </a:accent5>
      <a:accent6>
        <a:srgbClr val="002D00"/>
      </a:accent6>
      <a:hlink>
        <a:srgbClr val="CCCC00"/>
      </a:hlink>
      <a:folHlink>
        <a:srgbClr val="0066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9">
        <a:dk1>
          <a:srgbClr val="808000"/>
        </a:dk1>
        <a:lt1>
          <a:srgbClr val="FFFFFF"/>
        </a:lt1>
        <a:dk2>
          <a:srgbClr val="B9CEED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D9E3F4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10">
        <a:dk1>
          <a:srgbClr val="000000"/>
        </a:dk1>
        <a:lt1>
          <a:srgbClr val="D1DFF3"/>
        </a:lt1>
        <a:dk2>
          <a:srgbClr val="FFFFFF"/>
        </a:dk2>
        <a:lt2>
          <a:srgbClr val="808000"/>
        </a:lt2>
        <a:accent1>
          <a:srgbClr val="99CC00"/>
        </a:accent1>
        <a:accent2>
          <a:srgbClr val="003300"/>
        </a:accent2>
        <a:accent3>
          <a:srgbClr val="E5ECF8"/>
        </a:accent3>
        <a:accent4>
          <a:srgbClr val="000000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11">
        <a:dk1>
          <a:srgbClr val="000000"/>
        </a:dk1>
        <a:lt1>
          <a:srgbClr val="D1DFF3"/>
        </a:lt1>
        <a:dk2>
          <a:srgbClr val="FFFFFF"/>
        </a:dk2>
        <a:lt2>
          <a:srgbClr val="DEB69E"/>
        </a:lt2>
        <a:accent1>
          <a:srgbClr val="99CC00"/>
        </a:accent1>
        <a:accent2>
          <a:srgbClr val="003300"/>
        </a:accent2>
        <a:accent3>
          <a:srgbClr val="E5ECF8"/>
        </a:accent3>
        <a:accent4>
          <a:srgbClr val="000000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12">
        <a:dk1>
          <a:srgbClr val="000000"/>
        </a:dk1>
        <a:lt1>
          <a:srgbClr val="D1DFF3"/>
        </a:lt1>
        <a:dk2>
          <a:srgbClr val="FFFFFF"/>
        </a:dk2>
        <a:lt2>
          <a:srgbClr val="DEB69E"/>
        </a:lt2>
        <a:accent1>
          <a:srgbClr val="99CC00"/>
        </a:accent1>
        <a:accent2>
          <a:srgbClr val="003300"/>
        </a:accent2>
        <a:accent3>
          <a:srgbClr val="E5ECF8"/>
        </a:accent3>
        <a:accent4>
          <a:srgbClr val="000000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5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2">
  <a:themeElements>
    <a:clrScheme name="Пастель 12">
      <a:dk1>
        <a:srgbClr val="000000"/>
      </a:dk1>
      <a:lt1>
        <a:srgbClr val="D1DFF3"/>
      </a:lt1>
      <a:dk2>
        <a:srgbClr val="FFFFFF"/>
      </a:dk2>
      <a:lt2>
        <a:srgbClr val="DEB69E"/>
      </a:lt2>
      <a:accent1>
        <a:srgbClr val="99CC00"/>
      </a:accent1>
      <a:accent2>
        <a:srgbClr val="003300"/>
      </a:accent2>
      <a:accent3>
        <a:srgbClr val="E5ECF8"/>
      </a:accent3>
      <a:accent4>
        <a:srgbClr val="000000"/>
      </a:accent4>
      <a:accent5>
        <a:srgbClr val="CAE2AA"/>
      </a:accent5>
      <a:accent6>
        <a:srgbClr val="002D00"/>
      </a:accent6>
      <a:hlink>
        <a:srgbClr val="CCCC00"/>
      </a:hlink>
      <a:folHlink>
        <a:srgbClr val="0066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9">
        <a:dk1>
          <a:srgbClr val="808000"/>
        </a:dk1>
        <a:lt1>
          <a:srgbClr val="FFFFFF"/>
        </a:lt1>
        <a:dk2>
          <a:srgbClr val="B9CEED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D9E3F4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10">
        <a:dk1>
          <a:srgbClr val="000000"/>
        </a:dk1>
        <a:lt1>
          <a:srgbClr val="D1DFF3"/>
        </a:lt1>
        <a:dk2>
          <a:srgbClr val="FFFFFF"/>
        </a:dk2>
        <a:lt2>
          <a:srgbClr val="808000"/>
        </a:lt2>
        <a:accent1>
          <a:srgbClr val="99CC00"/>
        </a:accent1>
        <a:accent2>
          <a:srgbClr val="003300"/>
        </a:accent2>
        <a:accent3>
          <a:srgbClr val="E5ECF8"/>
        </a:accent3>
        <a:accent4>
          <a:srgbClr val="000000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11">
        <a:dk1>
          <a:srgbClr val="000000"/>
        </a:dk1>
        <a:lt1>
          <a:srgbClr val="D1DFF3"/>
        </a:lt1>
        <a:dk2>
          <a:srgbClr val="FFFFFF"/>
        </a:dk2>
        <a:lt2>
          <a:srgbClr val="DEB69E"/>
        </a:lt2>
        <a:accent1>
          <a:srgbClr val="99CC00"/>
        </a:accent1>
        <a:accent2>
          <a:srgbClr val="003300"/>
        </a:accent2>
        <a:accent3>
          <a:srgbClr val="E5ECF8"/>
        </a:accent3>
        <a:accent4>
          <a:srgbClr val="000000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12">
        <a:dk1>
          <a:srgbClr val="000000"/>
        </a:dk1>
        <a:lt1>
          <a:srgbClr val="D1DFF3"/>
        </a:lt1>
        <a:dk2>
          <a:srgbClr val="FFFFFF"/>
        </a:dk2>
        <a:lt2>
          <a:srgbClr val="DEB69E"/>
        </a:lt2>
        <a:accent1>
          <a:srgbClr val="99CC00"/>
        </a:accent1>
        <a:accent2>
          <a:srgbClr val="003300"/>
        </a:accent2>
        <a:accent3>
          <a:srgbClr val="E5ECF8"/>
        </a:accent3>
        <a:accent4>
          <a:srgbClr val="000000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Тема1">
  <a:themeElements>
    <a:clrScheme name="Пастель 12">
      <a:dk1>
        <a:srgbClr val="000000"/>
      </a:dk1>
      <a:lt1>
        <a:srgbClr val="D1DFF3"/>
      </a:lt1>
      <a:dk2>
        <a:srgbClr val="FFFFFF"/>
      </a:dk2>
      <a:lt2>
        <a:srgbClr val="DEB69E"/>
      </a:lt2>
      <a:accent1>
        <a:srgbClr val="99CC00"/>
      </a:accent1>
      <a:accent2>
        <a:srgbClr val="003300"/>
      </a:accent2>
      <a:accent3>
        <a:srgbClr val="E5ECF8"/>
      </a:accent3>
      <a:accent4>
        <a:srgbClr val="000000"/>
      </a:accent4>
      <a:accent5>
        <a:srgbClr val="CAE2AA"/>
      </a:accent5>
      <a:accent6>
        <a:srgbClr val="002D00"/>
      </a:accent6>
      <a:hlink>
        <a:srgbClr val="CCCC00"/>
      </a:hlink>
      <a:folHlink>
        <a:srgbClr val="0066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9">
        <a:dk1>
          <a:srgbClr val="808000"/>
        </a:dk1>
        <a:lt1>
          <a:srgbClr val="FFFFFF"/>
        </a:lt1>
        <a:dk2>
          <a:srgbClr val="B9CEED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D9E3F4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10">
        <a:dk1>
          <a:srgbClr val="000000"/>
        </a:dk1>
        <a:lt1>
          <a:srgbClr val="D1DFF3"/>
        </a:lt1>
        <a:dk2>
          <a:srgbClr val="FFFFFF"/>
        </a:dk2>
        <a:lt2>
          <a:srgbClr val="808000"/>
        </a:lt2>
        <a:accent1>
          <a:srgbClr val="99CC00"/>
        </a:accent1>
        <a:accent2>
          <a:srgbClr val="003300"/>
        </a:accent2>
        <a:accent3>
          <a:srgbClr val="E5ECF8"/>
        </a:accent3>
        <a:accent4>
          <a:srgbClr val="000000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11">
        <a:dk1>
          <a:srgbClr val="000000"/>
        </a:dk1>
        <a:lt1>
          <a:srgbClr val="D1DFF3"/>
        </a:lt1>
        <a:dk2>
          <a:srgbClr val="FFFFFF"/>
        </a:dk2>
        <a:lt2>
          <a:srgbClr val="DEB69E"/>
        </a:lt2>
        <a:accent1>
          <a:srgbClr val="99CC00"/>
        </a:accent1>
        <a:accent2>
          <a:srgbClr val="003300"/>
        </a:accent2>
        <a:accent3>
          <a:srgbClr val="E5ECF8"/>
        </a:accent3>
        <a:accent4>
          <a:srgbClr val="000000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12">
        <a:dk1>
          <a:srgbClr val="000000"/>
        </a:dk1>
        <a:lt1>
          <a:srgbClr val="D1DFF3"/>
        </a:lt1>
        <a:dk2>
          <a:srgbClr val="FFFFFF"/>
        </a:dk2>
        <a:lt2>
          <a:srgbClr val="DEB69E"/>
        </a:lt2>
        <a:accent1>
          <a:srgbClr val="99CC00"/>
        </a:accent1>
        <a:accent2>
          <a:srgbClr val="003300"/>
        </a:accent2>
        <a:accent3>
          <a:srgbClr val="E5ECF8"/>
        </a:accent3>
        <a:accent4>
          <a:srgbClr val="000000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2070</TotalTime>
  <Words>520</Words>
  <Application>Microsoft Office PowerPoint</Application>
  <PresentationFormat>Экран (4:3)</PresentationFormat>
  <Paragraphs>130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27</vt:i4>
      </vt:variant>
    </vt:vector>
  </HeadingPairs>
  <TitlesOfParts>
    <vt:vector size="39" baseType="lpstr">
      <vt:lpstr>Тема1</vt:lpstr>
      <vt:lpstr>Пиксел</vt:lpstr>
      <vt:lpstr>Оформление по умолчанию</vt:lpstr>
      <vt:lpstr>1_Оформление по умолчанию</vt:lpstr>
      <vt:lpstr>Тема2</vt:lpstr>
      <vt:lpstr>1_Пиксел</vt:lpstr>
      <vt:lpstr>2_Оформление по умолчанию</vt:lpstr>
      <vt:lpstr>3_Оформление по умолчанию</vt:lpstr>
      <vt:lpstr>1_Тема1</vt:lpstr>
      <vt:lpstr>2_Пиксел</vt:lpstr>
      <vt:lpstr>4_Оформление по умолчанию</vt:lpstr>
      <vt:lpstr>5_Оформление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        Раскройте скобки.Запишите  слова в два столбика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Правописание приставок и предлогов</dc:title>
  <dc:creator>Maksim</dc:creator>
  <cp:lastModifiedBy>MAKSIM</cp:lastModifiedBy>
  <cp:revision>148</cp:revision>
  <dcterms:modified xsi:type="dcterms:W3CDTF">2020-08-17T18:36:28Z</dcterms:modified>
</cp:coreProperties>
</file>