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60" r:id="rId5"/>
    <p:sldId id="261" r:id="rId6"/>
    <p:sldId id="262" r:id="rId7"/>
    <p:sldId id="263" r:id="rId8"/>
    <p:sldId id="264" r:id="rId9"/>
    <p:sldId id="266" r:id="rId10"/>
    <p:sldId id="265" r:id="rId11"/>
    <p:sldId id="267" r:id="rId12"/>
    <p:sldId id="268" r:id="rId13"/>
    <p:sldId id="271" r:id="rId14"/>
    <p:sldId id="272" r:id="rId15"/>
    <p:sldId id="274" r:id="rId16"/>
    <p:sldId id="273" r:id="rId17"/>
    <p:sldId id="275" r:id="rId18"/>
    <p:sldId id="276" r:id="rId19"/>
    <p:sldId id="277"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autoAdjust="0"/>
  </p:normalViewPr>
  <p:slideViewPr>
    <p:cSldViewPr snapToGrid="0">
      <p:cViewPr varScale="1">
        <p:scale>
          <a:sx n="58" d="100"/>
          <a:sy n="58" d="100"/>
        </p:scale>
        <p:origin x="-34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564"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11A1A-9A86-4822-AB0F-9E3DC1642A27}" type="datetimeFigureOut">
              <a:rPr lang="ru-RU" smtClean="0"/>
              <a:pPr/>
              <a:t>31.05.2023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1BD76-BA73-40E1-88C2-9CD474033AB1}" type="slidenum">
              <a:rPr lang="ru-RU" smtClean="0"/>
              <a:pPr/>
              <a:t>‹#›</a:t>
            </a:fld>
            <a:endParaRPr lang="ru-RU"/>
          </a:p>
        </p:txBody>
      </p:sp>
    </p:spTree>
    <p:extLst>
      <p:ext uri="{BB962C8B-B14F-4D97-AF65-F5344CB8AC3E}">
        <p14:creationId xmlns:p14="http://schemas.microsoft.com/office/powerpoint/2010/main" xmlns="" val="73282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0405646-87F8-4689-85A2-2120D6761CB2}" type="datetimeFigureOut">
              <a:rPr lang="ru-RU" smtClean="0"/>
              <a:pPr/>
              <a:t>31.05.2023</a:t>
            </a:fld>
            <a:endParaRPr lang="ru-RU"/>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BD2817F-5678-49A4-A2D1-0ECF03727EE5}" type="slidenum">
              <a:rPr lang="ru-RU" smtClean="0"/>
              <a:pPr/>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2060973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327100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22162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40744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ru-RU" smtClean="0"/>
              <a:t>Образец заголовка</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BD2817F-5678-49A4-A2D1-0ECF03727EE5}" type="slidenum">
              <a:rPr lang="ru-RU" smtClean="0"/>
              <a:pPr/>
              <a:t>‹#›</a:t>
            </a:fld>
            <a:endParaRPr lang="ru-RU"/>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47359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183956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ru-RU" smtClean="0"/>
              <a:t>Образец текста</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114860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47531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365949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353334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0405646-87F8-4689-85A2-2120D6761CB2}" type="datetimeFigureOut">
              <a:rPr lang="ru-RU" smtClean="0"/>
              <a:pPr/>
              <a:t>31.05.2023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277454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0405646-87F8-4689-85A2-2120D6761CB2}" type="datetimeFigureOut">
              <a:rPr lang="ru-RU" smtClean="0"/>
              <a:pPr/>
              <a:t>31.05.2023</a:t>
            </a:fld>
            <a:endParaRPr lang="ru-RU"/>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ru-RU"/>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BD2817F-5678-49A4-A2D1-0ECF03727EE5}" type="slidenum">
              <a:rPr lang="ru-RU" smtClean="0"/>
              <a:pPr/>
              <a:t>‹#›</a:t>
            </a:fld>
            <a:endParaRPr lang="ru-RU"/>
          </a:p>
        </p:txBody>
      </p:sp>
    </p:spTree>
    <p:extLst>
      <p:ext uri="{BB962C8B-B14F-4D97-AF65-F5344CB8AC3E}">
        <p14:creationId xmlns:p14="http://schemas.microsoft.com/office/powerpoint/2010/main" xmlns="" val="30306192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3341" y="311972"/>
            <a:ext cx="9496851" cy="4488628"/>
          </a:xfrm>
        </p:spPr>
        <p:txBody>
          <a:bodyPr>
            <a:normAutofit/>
          </a:bodyPr>
          <a:lstStyle/>
          <a:p>
            <a:r>
              <a:rPr lang="ru-RU" sz="4000" dirty="0" smtClean="0">
                <a:latin typeface="Times New Roman" pitchFamily="18" charset="0"/>
                <a:cs typeface="Times New Roman" pitchFamily="18" charset="0"/>
              </a:rPr>
              <a:t>Презентация к уроку по учебному предмету «История» в 10 классе на тему «Открытие Второго фронта»</a:t>
            </a:r>
            <a:endParaRPr lang="ru-RU" sz="4000"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92500" lnSpcReduction="20000"/>
          </a:bodyPr>
          <a:lstStyle/>
          <a:p>
            <a:pPr algn="ctr"/>
            <a:r>
              <a:rPr lang="ru-RU" dirty="0" smtClean="0"/>
              <a:t>Автор- учитель истории МОУ «СОШ № 10» Ухты</a:t>
            </a:r>
          </a:p>
          <a:p>
            <a:endParaRPr lang="ru-RU" dirty="0" smtClean="0"/>
          </a:p>
          <a:p>
            <a:pPr algn="ctr"/>
            <a:r>
              <a:rPr lang="ru-RU" dirty="0" smtClean="0"/>
              <a:t>Сухопарова Светлана </a:t>
            </a:r>
            <a:r>
              <a:rPr lang="ru-RU" dirty="0" err="1" smtClean="0"/>
              <a:t>Ленировна</a:t>
            </a:r>
            <a:endParaRPr lang="ru-RU" dirty="0" smtClean="0"/>
          </a:p>
          <a:p>
            <a:pPr algn="ctr"/>
            <a:r>
              <a:rPr lang="ru-RU" smtClean="0"/>
              <a:t>2023</a:t>
            </a:r>
            <a:endParaRPr lang="ru-RU" dirty="0"/>
          </a:p>
        </p:txBody>
      </p:sp>
    </p:spTree>
    <p:extLst>
      <p:ext uri="{BB962C8B-B14F-4D97-AF65-F5344CB8AC3E}">
        <p14:creationId xmlns:p14="http://schemas.microsoft.com/office/powerpoint/2010/main" xmlns="" val="2699019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61872" y="1054443"/>
            <a:ext cx="9818020" cy="962364"/>
          </a:xfrm>
        </p:spPr>
        <p:txBody>
          <a:bodyPr>
            <a:noAutofit/>
          </a:bodyPr>
          <a:lstStyle/>
          <a:p>
            <a:r>
              <a:rPr lang="ru-RU" dirty="0">
                <a:solidFill>
                  <a:schemeClr val="tx1"/>
                </a:solidFill>
              </a:rPr>
              <a:t>Что касается авиации и флота, то в этом аспекте у союзников было подавляющее преимущество. У них было около 11 тысяч боевых самолетов, 2300 транспортных самолетов; свыше 6 тысяч боевых, десантных и транспортных судов. </a:t>
            </a:r>
          </a:p>
        </p:txBody>
      </p:sp>
      <p:pic>
        <p:nvPicPr>
          <p:cNvPr id="9218" name="Picture 2" descr="https://sun9-71.userapi.com/impf/k0MkCGvLRoHmTS5VFfH4ZY4tN6hHr2TpKmd-ig/xTxSwJYsE8c.jpg?size=1280x944&amp;quality=96&amp;sign=45c241be4bbad6d6d45a144de5db5b25&amp;type=album"/>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31404" y="2688253"/>
            <a:ext cx="4479925" cy="3303944"/>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s://sun9-50.userapi.com/impf/ktricKX7qO940QsATEEwAcBaxaXu2d3qAx-cfg/uMGA1AWRkBI.jpg?size=1200x817&amp;quality=96&amp;sign=a4cdc63c9d05fe69b75dde41992e7b9b&amp;type=album"/>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21752" y="2689444"/>
            <a:ext cx="4851047" cy="3302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481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2993" y="979569"/>
            <a:ext cx="2496065" cy="4893647"/>
          </a:xfrm>
          <a:prstGeom prst="rect">
            <a:avLst/>
          </a:prstGeom>
        </p:spPr>
        <p:txBody>
          <a:bodyPr wrap="square">
            <a:spAutoFit/>
          </a:bodyPr>
          <a:lstStyle/>
          <a:p>
            <a:r>
              <a:rPr lang="ru-RU" sz="2400" dirty="0">
                <a:solidFill>
                  <a:srgbClr val="000000"/>
                </a:solidFill>
              </a:rPr>
              <a:t>Кроме того, англо-американские войска постоянно подтягивали новые силы на поле брани, и к концу августа в их распоряжении было уже около 3 млн. человек.</a:t>
            </a:r>
            <a:endParaRPr lang="ru-RU" sz="2400" dirty="0"/>
          </a:p>
        </p:txBody>
      </p:sp>
      <p:pic>
        <p:nvPicPr>
          <p:cNvPr id="10244" name="Picture 4" descr="https://sun9-28.userapi.com/impf/BB_iSzcgyyqYDiRvhVciB9BJDtCs1PsF4ERmng/8srYY5RDGYo.jpg?size=1024x738&amp;quality=96&amp;sign=001d5aca9cf27492ca7ebebc185b72d3&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69058" y="-5214"/>
            <a:ext cx="9522941" cy="68632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974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un9-54.userapi.com/impf/59Mw8UO6Hd1dsXL--MgXKvJyYCETEsco7l9_Pg/w_gzbvXk8jc.jpg?size=1265x966&amp;quality=96&amp;sign=b334c306601ef003574f18340279953d&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11289" y="0"/>
            <a:ext cx="898071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8854" y="123568"/>
            <a:ext cx="3268844" cy="584775"/>
          </a:xfrm>
          <a:prstGeom prst="rect">
            <a:avLst/>
          </a:prstGeom>
          <a:noFill/>
        </p:spPr>
        <p:txBody>
          <a:bodyPr wrap="none" rtlCol="0">
            <a:spAutoFit/>
          </a:bodyPr>
          <a:lstStyle/>
          <a:p>
            <a:r>
              <a:rPr lang="ru-RU" sz="3200" dirty="0" smtClean="0"/>
              <a:t>План операции</a:t>
            </a:r>
            <a:endParaRPr lang="ru-RU" sz="3200" dirty="0"/>
          </a:p>
        </p:txBody>
      </p:sp>
      <p:sp>
        <p:nvSpPr>
          <p:cNvPr id="7" name="Прямоугольник 6"/>
          <p:cNvSpPr/>
          <p:nvPr/>
        </p:nvSpPr>
        <p:spPr>
          <a:xfrm>
            <a:off x="177058" y="1005186"/>
            <a:ext cx="3112435" cy="5016758"/>
          </a:xfrm>
          <a:prstGeom prst="rect">
            <a:avLst/>
          </a:prstGeom>
        </p:spPr>
        <p:txBody>
          <a:bodyPr wrap="square">
            <a:spAutoFit/>
          </a:bodyPr>
          <a:lstStyle/>
          <a:p>
            <a:r>
              <a:rPr lang="ru-RU" sz="3200" dirty="0">
                <a:solidFill>
                  <a:srgbClr val="000000"/>
                </a:solidFill>
              </a:rPr>
              <a:t>Операция состояла из двух фаз: первая получила кодовое название «Нептун», вторая — «Кобра». </a:t>
            </a:r>
            <a:endParaRPr lang="ru-RU" sz="3200" dirty="0"/>
          </a:p>
        </p:txBody>
      </p:sp>
    </p:spTree>
    <p:extLst>
      <p:ext uri="{BB962C8B-B14F-4D97-AF65-F5344CB8AC3E}">
        <p14:creationId xmlns:p14="http://schemas.microsoft.com/office/powerpoint/2010/main" xmlns="" val="165211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4737" y="205947"/>
            <a:ext cx="9692640" cy="587452"/>
          </a:xfrm>
        </p:spPr>
        <p:txBody>
          <a:bodyPr>
            <a:normAutofit fontScale="90000"/>
          </a:bodyPr>
          <a:lstStyle/>
          <a:p>
            <a:pPr algn="ctr"/>
            <a:r>
              <a:rPr lang="ru-RU" dirty="0" smtClean="0"/>
              <a:t>Нептун</a:t>
            </a:r>
            <a:endParaRPr lang="ru-RU" dirty="0"/>
          </a:p>
        </p:txBody>
      </p:sp>
      <p:sp>
        <p:nvSpPr>
          <p:cNvPr id="3" name="Текст 2"/>
          <p:cNvSpPr>
            <a:spLocks noGrp="1"/>
          </p:cNvSpPr>
          <p:nvPr>
            <p:ph type="body" idx="1"/>
          </p:nvPr>
        </p:nvSpPr>
        <p:spPr/>
        <p:txBody>
          <a:bodyPr>
            <a:noAutofit/>
          </a:bodyPr>
          <a:lstStyle/>
          <a:p>
            <a:r>
              <a:rPr lang="ru-RU" sz="1600" dirty="0">
                <a:solidFill>
                  <a:schemeClr val="tx1"/>
                </a:solidFill>
              </a:rPr>
              <a:t>В реальности все пошло не совсем по плану. Десант, который был сброшен в тыл немцев за ночь до операции, был рассеян на огромной территории — свыше 216 кв. км. за 25-30 км. от объектов захвата.</a:t>
            </a:r>
          </a:p>
        </p:txBody>
      </p:sp>
      <p:sp>
        <p:nvSpPr>
          <p:cNvPr id="5" name="Текст 4"/>
          <p:cNvSpPr>
            <a:spLocks noGrp="1"/>
          </p:cNvSpPr>
          <p:nvPr>
            <p:ph type="body" sz="quarter" idx="3"/>
          </p:nvPr>
        </p:nvSpPr>
        <p:spPr>
          <a:xfrm>
            <a:off x="6126480" y="1276661"/>
            <a:ext cx="4480560" cy="731520"/>
          </a:xfrm>
        </p:spPr>
        <p:txBody>
          <a:bodyPr>
            <a:noAutofit/>
          </a:bodyPr>
          <a:lstStyle/>
          <a:p>
            <a:r>
              <a:rPr lang="ru-RU" sz="1600" dirty="0">
                <a:solidFill>
                  <a:schemeClr val="tx1"/>
                </a:solidFill>
              </a:rPr>
              <a:t>Некоторые судна с танками были потоплены еще до того, как добрались до берега. Наступление шло куда медленнее, чем было запланировано.</a:t>
            </a:r>
          </a:p>
        </p:txBody>
      </p:sp>
      <p:pic>
        <p:nvPicPr>
          <p:cNvPr id="13314" name="Picture 2" descr="https://sun9-70.userapi.com/impf/DOjGMokcNj5eJlCmaYwt_Euhvc0nQMneTxuRzQ/X7vIONvIquU.jpg?size=908x1200&amp;quality=96&amp;sign=7f43c5c2331882b8bd21ead338c1c639&amp;type=album"/>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1649051" y="2445175"/>
            <a:ext cx="3262679" cy="4311912"/>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s://sun9-42.userapi.com/impf/g8XBUEC45kss-rDxgvP2mvoac1lAb32dnm--Mg/hyzy1Z2-McU.jpg?size=990x734&amp;quality=96&amp;sign=dd0054b72b0385924a4a5c3f04732931&amp;type=album"/>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5935197" y="2776152"/>
            <a:ext cx="4836055" cy="35855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588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Autofit/>
          </a:bodyPr>
          <a:lstStyle/>
          <a:p>
            <a:r>
              <a:rPr lang="ru-RU" sz="1600" dirty="0">
                <a:solidFill>
                  <a:schemeClr val="tx1"/>
                </a:solidFill>
              </a:rPr>
              <a:t>Самым кровавым событием всей компании была высадка на пляже «Омаха». По плану рано утром немецкие укрепления на всех пляжах подвергались обстрелу корабельными орудиями и бомбежкам авиацией, в результате чего укрепления значительно пострадали.</a:t>
            </a:r>
          </a:p>
        </p:txBody>
      </p:sp>
      <p:sp>
        <p:nvSpPr>
          <p:cNvPr id="5" name="Текст 4"/>
          <p:cNvSpPr>
            <a:spLocks noGrp="1"/>
          </p:cNvSpPr>
          <p:nvPr>
            <p:ph type="body" sz="quarter" idx="3"/>
          </p:nvPr>
        </p:nvSpPr>
        <p:spPr>
          <a:xfrm>
            <a:off x="6126638" y="1713655"/>
            <a:ext cx="4480560" cy="731520"/>
          </a:xfrm>
        </p:spPr>
        <p:txBody>
          <a:bodyPr>
            <a:noAutofit/>
          </a:bodyPr>
          <a:lstStyle/>
          <a:p>
            <a:r>
              <a:rPr lang="ru-RU" sz="1600" dirty="0">
                <a:solidFill>
                  <a:schemeClr val="tx1"/>
                </a:solidFill>
              </a:rPr>
              <a:t>Но на «Омахе» из-за тумана и дождя корабельные орудия и самолеты промахнулись, и укрепления не получили никакого урона. К концу первого дня операции, на «Омахе» американцы потеряли более 3 тыс. человек и не смогли занять намеченные планом позиции.</a:t>
            </a:r>
          </a:p>
        </p:txBody>
      </p:sp>
      <p:pic>
        <p:nvPicPr>
          <p:cNvPr id="14338" name="Picture 2" descr="https://sun9-11.userapi.com/impf/WC1BmfWmlwWGfsBprg88slfSndViGs_k4D0pOw/XSTKWCg24ak.jpg?size=800x591&amp;quality=96&amp;sign=fc73d08af507cc076bdff6892cd00792&amp;type=album"/>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62063" y="2685453"/>
            <a:ext cx="4479925" cy="3309544"/>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s://sun9-38.userapi.com/impf/6JGPqcgf9V5JcavlbErOtXuhIAIURCrsLzx7-Q/07Ll3KMH4go.jpg?size=1200x1160&amp;quality=96&amp;sign=c693b5e63f9ec50e54540160f61d79dc&amp;type=album"/>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6471771" y="2508250"/>
            <a:ext cx="3790293" cy="3663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39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55728" y="57666"/>
            <a:ext cx="2057977" cy="1065246"/>
          </a:xfrm>
        </p:spPr>
        <p:txBody>
          <a:bodyPr/>
          <a:lstStyle/>
          <a:p>
            <a:r>
              <a:rPr lang="ru-RU" dirty="0" smtClean="0"/>
              <a:t>Кобра</a:t>
            </a:r>
            <a:endParaRPr lang="ru-RU" dirty="0"/>
          </a:p>
        </p:txBody>
      </p:sp>
      <p:sp>
        <p:nvSpPr>
          <p:cNvPr id="3" name="Объект 2"/>
          <p:cNvSpPr>
            <a:spLocks noGrp="1"/>
          </p:cNvSpPr>
          <p:nvPr>
            <p:ph idx="1"/>
          </p:nvPr>
        </p:nvSpPr>
        <p:spPr>
          <a:xfrm>
            <a:off x="355709" y="1524745"/>
            <a:ext cx="3796161" cy="4605965"/>
          </a:xfrm>
        </p:spPr>
        <p:txBody>
          <a:bodyPr>
            <a:normAutofit/>
          </a:bodyPr>
          <a:lstStyle/>
          <a:p>
            <a:r>
              <a:rPr lang="ru-RU" sz="2400" dirty="0"/>
              <a:t>Несмотря на все это, в целом высадка войск союзников прошла вполне успешно. Далее была успешно начата вторая фаза операции «</a:t>
            </a:r>
            <a:r>
              <a:rPr lang="ru-RU" sz="2400" dirty="0" err="1"/>
              <a:t>Оверлорд</a:t>
            </a:r>
            <a:r>
              <a:rPr lang="ru-RU" sz="2400" dirty="0"/>
              <a:t>», в рамках которой были взяты такие города как Шербур, Сен-Ло, Кан и другие. </a:t>
            </a:r>
          </a:p>
        </p:txBody>
      </p:sp>
      <p:pic>
        <p:nvPicPr>
          <p:cNvPr id="15364" name="Picture 4" descr="https://sun9-26.userapi.com/impf/_UwT9M8S7baFmJyQqnMLfKBs0bqXdbN77PxL-g/ueMvWWg1DM8.jpg?size=1200x800&amp;quality=96&amp;sign=d4fc15e0c9a4b820e03576e498019d8d&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455728" y="1524745"/>
            <a:ext cx="6714780" cy="44765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621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1317" y="980303"/>
            <a:ext cx="4480560" cy="1464872"/>
          </a:xfrm>
        </p:spPr>
        <p:txBody>
          <a:bodyPr>
            <a:noAutofit/>
          </a:bodyPr>
          <a:lstStyle/>
          <a:p>
            <a:r>
              <a:rPr lang="ru-RU" sz="1600" dirty="0">
                <a:solidFill>
                  <a:schemeClr val="tx1"/>
                </a:solidFill>
              </a:rPr>
              <a:t>Немцы отступали, бросая вооружение, технику американцам. 15 августа из-за ошибок немецкого командования в окружение попали две танковые армии немцев, которые хоть и смогли выйти из котла только ценой огромных потерь.</a:t>
            </a:r>
          </a:p>
        </p:txBody>
      </p:sp>
      <p:sp>
        <p:nvSpPr>
          <p:cNvPr id="5" name="Текст 4"/>
          <p:cNvSpPr>
            <a:spLocks noGrp="1"/>
          </p:cNvSpPr>
          <p:nvPr>
            <p:ph type="body" sz="quarter" idx="3"/>
          </p:nvPr>
        </p:nvSpPr>
        <p:spPr>
          <a:xfrm>
            <a:off x="6225334" y="980303"/>
            <a:ext cx="4480560" cy="1464872"/>
          </a:xfrm>
        </p:spPr>
        <p:txBody>
          <a:bodyPr>
            <a:noAutofit/>
          </a:bodyPr>
          <a:lstStyle/>
          <a:p>
            <a:r>
              <a:rPr lang="ru-RU" sz="1600" dirty="0">
                <a:solidFill>
                  <a:schemeClr val="tx1"/>
                </a:solidFill>
              </a:rPr>
              <a:t>Затем 25 августа войска союзников захватили Париж, продолжая оттеснять немцев к границам Швейцарии. После полной зачистки французской столицы от фашистов, операция «Оверлорд» была объявлена завершенной.</a:t>
            </a:r>
          </a:p>
        </p:txBody>
      </p:sp>
      <p:pic>
        <p:nvPicPr>
          <p:cNvPr id="16386" name="Picture 2" descr="https://sun9-39.userapi.com/impf/Sr_73ElKU9T1BDyz7fDofpC4fvikTte1JebpGA/3x0Hili-odA.jpg?size=800x619&amp;quality=96&amp;sign=f723fc5ce247552d00f6a6a88f5ac39f&amp;type=album"/>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751317" y="2607053"/>
            <a:ext cx="4479925" cy="3466341"/>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https://sun9-6.userapi.com/impf/fZe8gBGsUsSYpTzd8URms6YLYhSsDntgRl-Fjw/Dwgb3GBjcF4.jpg?size=1024x676&amp;quality=96&amp;sign=0d7752c50cd6be94ad33be4c41a2f121&amp;type=album"/>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5840219" y="2607052"/>
            <a:ext cx="5250789" cy="3466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855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91245"/>
            <a:ext cx="9692640" cy="612165"/>
          </a:xfrm>
        </p:spPr>
        <p:txBody>
          <a:bodyPr>
            <a:normAutofit fontScale="90000"/>
          </a:bodyPr>
          <a:lstStyle/>
          <a:p>
            <a:r>
              <a:rPr lang="ru-RU" dirty="0"/>
              <a:t>Причины победы союзников</a:t>
            </a:r>
          </a:p>
        </p:txBody>
      </p:sp>
      <p:sp>
        <p:nvSpPr>
          <p:cNvPr id="3" name="Текст 2"/>
          <p:cNvSpPr>
            <a:spLocks noGrp="1"/>
          </p:cNvSpPr>
          <p:nvPr>
            <p:ph type="body" idx="1"/>
          </p:nvPr>
        </p:nvSpPr>
        <p:spPr>
          <a:xfrm>
            <a:off x="1261872" y="799070"/>
            <a:ext cx="4480560" cy="1646105"/>
          </a:xfrm>
        </p:spPr>
        <p:txBody>
          <a:bodyPr>
            <a:noAutofit/>
          </a:bodyPr>
          <a:lstStyle/>
          <a:p>
            <a:r>
              <a:rPr lang="ru-RU" sz="1400" dirty="0">
                <a:solidFill>
                  <a:schemeClr val="tx1"/>
                </a:solidFill>
              </a:rPr>
              <a:t>Одной из главных причин стало критическое положение Германии на данном этапе войны. Основные силы Рейха были сосредоточены на Восточном фронте, постоянный натиск Красной Армии не давал Гитлеру возможность перебросить во Францию новые войска.</a:t>
            </a:r>
            <a:br>
              <a:rPr lang="ru-RU" sz="1400" dirty="0">
                <a:solidFill>
                  <a:schemeClr val="tx1"/>
                </a:solidFill>
              </a:rPr>
            </a:br>
            <a:r>
              <a:rPr lang="ru-RU" sz="1400" dirty="0">
                <a:solidFill>
                  <a:schemeClr val="tx1"/>
                </a:solidFill>
              </a:rPr>
              <a:t>Сказалась и лучшая военно-техническая оснащенность войск союзников</a:t>
            </a:r>
          </a:p>
        </p:txBody>
      </p:sp>
      <p:sp>
        <p:nvSpPr>
          <p:cNvPr id="5" name="Текст 4"/>
          <p:cNvSpPr>
            <a:spLocks noGrp="1"/>
          </p:cNvSpPr>
          <p:nvPr>
            <p:ph type="body" sz="quarter" idx="3"/>
          </p:nvPr>
        </p:nvSpPr>
        <p:spPr>
          <a:xfrm>
            <a:off x="6126480" y="799070"/>
            <a:ext cx="4480560" cy="1083368"/>
          </a:xfrm>
        </p:spPr>
        <p:txBody>
          <a:bodyPr>
            <a:noAutofit/>
          </a:bodyPr>
          <a:lstStyle/>
          <a:p>
            <a:r>
              <a:rPr lang="ru-RU" sz="1400" dirty="0">
                <a:solidFill>
                  <a:schemeClr val="tx1"/>
                </a:solidFill>
              </a:rPr>
              <a:t>Немаловажным фактором была деятельность французских партизан</a:t>
            </a:r>
            <a:br>
              <a:rPr lang="ru-RU" sz="1400" dirty="0">
                <a:solidFill>
                  <a:schemeClr val="tx1"/>
                </a:solidFill>
              </a:rPr>
            </a:br>
            <a:r>
              <a:rPr lang="ru-RU" sz="1400" dirty="0">
                <a:solidFill>
                  <a:schemeClr val="tx1"/>
                </a:solidFill>
              </a:rPr>
              <a:t>союзники имели численный перевес над противником по всем видам вооружения, а также по личному составу.</a:t>
            </a:r>
          </a:p>
        </p:txBody>
      </p:sp>
      <p:pic>
        <p:nvPicPr>
          <p:cNvPr id="1026" name="Picture 2" descr="https://sun9-62.userapi.com/impf/2XtRpTbVhS6wUK3FzUAn1Bfh5MpOcJxvejzIXQ/0WMJJzybL6E.jpg?size=900x600&amp;quality=96&amp;sign=39eec7bed4d998e2484f8b596d78dadd&amp;type=album"/>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62063" y="2846917"/>
            <a:ext cx="4479925" cy="298661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sun9-49.userapi.com/impf/x6Z8wK-mk6Fvnz5rMZ-afCVqMNrBk6CzY1Htzg/nv38v7s4930.jpg?size=1555x1061&amp;quality=96&amp;sign=258d6e23b507d7d0ec3ab0c92913b337&amp;type=album"/>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26163" y="2811323"/>
            <a:ext cx="4481512" cy="3057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949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935" y="304800"/>
            <a:ext cx="9661501" cy="595690"/>
          </a:xfrm>
        </p:spPr>
        <p:txBody>
          <a:bodyPr>
            <a:normAutofit fontScale="90000"/>
          </a:bodyPr>
          <a:lstStyle/>
          <a:p>
            <a:pPr algn="ctr"/>
            <a:r>
              <a:rPr lang="ru-RU" dirty="0"/>
              <a:t>Значение операции</a:t>
            </a:r>
          </a:p>
        </p:txBody>
      </p:sp>
      <p:sp>
        <p:nvSpPr>
          <p:cNvPr id="3" name="Текст 2"/>
          <p:cNvSpPr>
            <a:spLocks noGrp="1"/>
          </p:cNvSpPr>
          <p:nvPr>
            <p:ph type="body" idx="1"/>
          </p:nvPr>
        </p:nvSpPr>
        <p:spPr>
          <a:xfrm>
            <a:off x="388218" y="1161535"/>
            <a:ext cx="4480560" cy="1283640"/>
          </a:xfrm>
        </p:spPr>
        <p:txBody>
          <a:bodyPr>
            <a:noAutofit/>
          </a:bodyPr>
          <a:lstStyle/>
          <a:p>
            <a:r>
              <a:rPr lang="ru-RU" sz="1600" dirty="0">
                <a:solidFill>
                  <a:schemeClr val="tx1"/>
                </a:solidFill>
              </a:rPr>
              <a:t>Помимо того, что высадка в Нормандии показала стратегическое и тактическое искусство командования союзных войск и мужество рядовых солдат, она также имела и огромное влияние на ход войны.</a:t>
            </a:r>
          </a:p>
        </p:txBody>
      </p:sp>
      <p:sp>
        <p:nvSpPr>
          <p:cNvPr id="5" name="Текст 4"/>
          <p:cNvSpPr>
            <a:spLocks noGrp="1"/>
          </p:cNvSpPr>
          <p:nvPr>
            <p:ph type="body" sz="quarter" idx="3"/>
          </p:nvPr>
        </p:nvSpPr>
        <p:spPr>
          <a:xfrm>
            <a:off x="6476670" y="1194486"/>
            <a:ext cx="4480560" cy="824887"/>
          </a:xfrm>
        </p:spPr>
        <p:txBody>
          <a:bodyPr>
            <a:normAutofit/>
          </a:bodyPr>
          <a:lstStyle/>
          <a:p>
            <a:r>
              <a:rPr lang="ru-RU" sz="1600" dirty="0">
                <a:solidFill>
                  <a:schemeClr val="tx1"/>
                </a:solidFill>
              </a:rPr>
              <a:t>«Оверлорд» был первым крупным сражением в Европе, в котором проявили себе американские солдаты.</a:t>
            </a:r>
          </a:p>
        </p:txBody>
      </p:sp>
      <p:pic>
        <p:nvPicPr>
          <p:cNvPr id="2050" name="Picture 2" descr="https://sun9-9.userapi.com/impf/NS-hFzoYyUYC4AZ7guSfx_qpQTMofb12gUFlbw/EnXVVprRM5Q.jpg?size=1500x837&amp;quality=96&amp;sign=8f711f165e356f70f270bf9d5b854a28&amp;type=album"/>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388218" y="2706220"/>
            <a:ext cx="4479925" cy="249979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sun9-68.userapi.com/impf/owLxB6GAE2fVWdexZ1tvv0f9fZ4BY5aiIVcjnw/iw2SSL-ikIY.jpg?size=1280x1005&amp;quality=96&amp;sign=80b49d4361dfaa575c0997520d1e5436&amp;type=album"/>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6476670" y="2445175"/>
            <a:ext cx="4481512" cy="3518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104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78691"/>
            <a:ext cx="2866768" cy="4679092"/>
          </a:xfrm>
        </p:spPr>
        <p:txBody>
          <a:bodyPr/>
          <a:lstStyle/>
          <a:p>
            <a:r>
              <a:rPr lang="ru-RU" dirty="0"/>
              <a:t>«День Д» открыл второй фронт, заставил Гитлера воевать на два фронта, что растягивало и без того иссякающие силы немцев. Наступление летом 1944 года вызвало крушение всего Западного фронта, Вермахт потерял практически все позиции в Западной Европе.</a:t>
            </a:r>
          </a:p>
        </p:txBody>
      </p:sp>
      <p:pic>
        <p:nvPicPr>
          <p:cNvPr id="3074" name="Picture 2" descr="https://sun9-71.userapi.com/impf/3J4oxhbOhj8O_bcIAyWBBZRr2G8-srk9H7v0EA/aw7VwEqo18E.jpg?size=868x544&amp;quality=96&amp;sign=c372b3e68b131f6cd661f10f67d5fa7e&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66768" y="1149176"/>
            <a:ext cx="8267700" cy="5181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850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1872" y="123568"/>
            <a:ext cx="9692640" cy="686306"/>
          </a:xfrm>
        </p:spPr>
        <p:txBody>
          <a:bodyPr>
            <a:normAutofit fontScale="90000"/>
          </a:bodyPr>
          <a:lstStyle/>
          <a:p>
            <a:pPr algn="ctr"/>
            <a:r>
              <a:rPr lang="ru-RU" dirty="0" smtClean="0"/>
              <a:t>Предыстория</a:t>
            </a:r>
            <a:endParaRPr lang="ru-RU" dirty="0"/>
          </a:p>
        </p:txBody>
      </p:sp>
      <p:sp>
        <p:nvSpPr>
          <p:cNvPr id="3" name="Объект 2"/>
          <p:cNvSpPr>
            <a:spLocks noGrp="1"/>
          </p:cNvSpPr>
          <p:nvPr>
            <p:ph idx="1"/>
          </p:nvPr>
        </p:nvSpPr>
        <p:spPr>
          <a:xfrm>
            <a:off x="1261872" y="881449"/>
            <a:ext cx="9900398" cy="4351337"/>
          </a:xfrm>
        </p:spPr>
        <p:txBody>
          <a:bodyPr/>
          <a:lstStyle/>
          <a:p>
            <a:r>
              <a:rPr lang="ru-RU" dirty="0"/>
              <a:t>Вопрос об открытии второго фронта в Европе поднимался ещё </a:t>
            </a:r>
            <a:r>
              <a:rPr lang="ru-RU" dirty="0" smtClean="0"/>
              <a:t>с 1941 </a:t>
            </a:r>
            <a:r>
              <a:rPr lang="ru-RU" dirty="0"/>
              <a:t>года. Однако окончательное решение о его открытии было принято на Тегеранской конференции в 1943 году. Лидеры СССР, Великобритании и США(Сталин, Черчилль и Рузвельт) установили дату начала операции на май 1944(впоследствии она была перенесена на июнь того же года)</a:t>
            </a:r>
          </a:p>
        </p:txBody>
      </p:sp>
      <p:pic>
        <p:nvPicPr>
          <p:cNvPr id="2050" name="Picture 2" descr="https://sun9-11.userapi.com/impf/MVTmt6Tk5bbOg9105OEI9l80rnYrqu4n26RZ5Q/R2guot-Jp7I.jpg?size=1200x675&amp;quality=96&amp;sign=2c58e31b9c097f62a48e318bfbb35fe7&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385595" y="2446124"/>
            <a:ext cx="7652952" cy="4304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4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Литература</a:t>
            </a:r>
            <a:endParaRPr lang="ru-RU" dirty="0"/>
          </a:p>
        </p:txBody>
      </p:sp>
      <p:sp>
        <p:nvSpPr>
          <p:cNvPr id="3" name="Содержимое 2"/>
          <p:cNvSpPr>
            <a:spLocks noGrp="1"/>
          </p:cNvSpPr>
          <p:nvPr>
            <p:ph idx="1"/>
          </p:nvPr>
        </p:nvSpPr>
        <p:spPr>
          <a:xfrm>
            <a:off x="1261871" y="1775012"/>
            <a:ext cx="9140773" cy="4405125"/>
          </a:xfrm>
        </p:spPr>
        <p:txBody>
          <a:bodyPr>
            <a:normAutofit/>
          </a:bodyPr>
          <a:lstStyle/>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1.Ингерсолл Р. «Операция «</a:t>
            </a:r>
            <a:r>
              <a:rPr lang="ru-RU" sz="2400" dirty="0" err="1" smtClean="0">
                <a:latin typeface="Times New Roman" pitchFamily="18" charset="0"/>
                <a:cs typeface="Times New Roman" pitchFamily="18" charset="0"/>
              </a:rPr>
              <a:t>Оверлорд</a:t>
            </a:r>
            <a:r>
              <a:rPr lang="ru-RU" sz="2400" dirty="0" smtClean="0">
                <a:latin typeface="Times New Roman" pitchFamily="18" charset="0"/>
                <a:cs typeface="Times New Roman" pitchFamily="18" charset="0"/>
              </a:rPr>
              <a:t>».Вторжение с моря»</a:t>
            </a:r>
            <a:r>
              <a:rPr lang="en-US"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«Вече»</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2008 г.</a:t>
            </a:r>
          </a:p>
          <a:p>
            <a:pPr>
              <a:buNone/>
            </a:pPr>
            <a:r>
              <a:rPr lang="ru-RU" sz="2400" dirty="0" smtClean="0">
                <a:latin typeface="Times New Roman" pitchFamily="18" charset="0"/>
                <a:cs typeface="Times New Roman" pitchFamily="18" charset="0"/>
              </a:rPr>
              <a:t>2.Руперт К. «Высадка в Нормандии»</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Азбука.Аттикус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КоЛибри</a:t>
            </a:r>
            <a:r>
              <a:rPr lang="en-US" sz="2400" dirty="0" smtClean="0">
                <a:latin typeface="Times New Roman" pitchFamily="18" charset="0"/>
                <a:cs typeface="Times New Roman" pitchFamily="18" charset="0"/>
              </a:rPr>
              <a:t>,2015 </a:t>
            </a:r>
            <a:r>
              <a:rPr lang="ru-RU" sz="2400" dirty="0" smtClean="0">
                <a:latin typeface="Times New Roman" pitchFamily="18" charset="0"/>
                <a:cs typeface="Times New Roman" pitchFamily="18" charset="0"/>
              </a:rPr>
              <a:t>г.</a:t>
            </a:r>
          </a:p>
          <a:p>
            <a:pPr>
              <a:buNone/>
            </a:pPr>
            <a:r>
              <a:rPr lang="ru-RU" sz="2400" dirty="0" smtClean="0">
                <a:latin typeface="Times New Roman" pitchFamily="18" charset="0"/>
                <a:cs typeface="Times New Roman" pitchFamily="18" charset="0"/>
              </a:rPr>
              <a:t>3.Стивен Е.</a:t>
            </a:r>
            <a:r>
              <a:rPr lang="en-US" sz="2400" dirty="0" smtClean="0">
                <a:latin typeface="Times New Roman" pitchFamily="18" charset="0"/>
                <a:cs typeface="Times New Roman" pitchFamily="18" charset="0"/>
              </a:rPr>
              <a:t>,</a:t>
            </a:r>
            <a:r>
              <a:rPr lang="ru-RU" sz="2400" dirty="0" err="1" smtClean="0">
                <a:latin typeface="Times New Roman" pitchFamily="18" charset="0"/>
                <a:cs typeface="Times New Roman" pitchFamily="18" charset="0"/>
              </a:rPr>
              <a:t>Амброз</a:t>
            </a:r>
            <a:r>
              <a:rPr lang="ru-RU" sz="2400" dirty="0" smtClean="0">
                <a:latin typeface="Times New Roman" pitchFamily="18" charset="0"/>
                <a:cs typeface="Times New Roman" pitchFamily="18" charset="0"/>
              </a:rPr>
              <a:t> «День «Д» 6 июня 1944 г.».Величайшие сражения Второй мировой войны»</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«АСТ»</a:t>
            </a:r>
            <a:r>
              <a:rPr lang="en-US" sz="2400" dirty="0" smtClean="0">
                <a:latin typeface="Times New Roman" pitchFamily="18" charset="0"/>
                <a:cs typeface="Times New Roman" pitchFamily="18" charset="0"/>
              </a:rPr>
              <a:t>,</a:t>
            </a:r>
            <a:r>
              <a:rPr lang="ru-RU" sz="2400" smtClean="0">
                <a:latin typeface="Times New Roman" pitchFamily="18" charset="0"/>
                <a:cs typeface="Times New Roman" pitchFamily="18" charset="0"/>
              </a:rPr>
              <a:t>2003 г.</a:t>
            </a:r>
            <a:endParaRPr lang="ru-RU"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045" y="138435"/>
            <a:ext cx="3013566" cy="677112"/>
          </a:xfrm>
        </p:spPr>
        <p:txBody>
          <a:bodyPr>
            <a:normAutofit fontScale="90000"/>
          </a:bodyPr>
          <a:lstStyle/>
          <a:p>
            <a:r>
              <a:rPr lang="ru-RU" dirty="0" err="1" smtClean="0"/>
              <a:t>Оверлорд</a:t>
            </a:r>
            <a:endParaRPr lang="ru-RU" dirty="0"/>
          </a:p>
        </p:txBody>
      </p:sp>
      <p:sp>
        <p:nvSpPr>
          <p:cNvPr id="3" name="Объект 2"/>
          <p:cNvSpPr>
            <a:spLocks noGrp="1"/>
          </p:cNvSpPr>
          <p:nvPr>
            <p:ph idx="1"/>
          </p:nvPr>
        </p:nvSpPr>
        <p:spPr>
          <a:xfrm>
            <a:off x="238897" y="815547"/>
            <a:ext cx="2998573" cy="6042454"/>
          </a:xfrm>
        </p:spPr>
        <p:txBody>
          <a:bodyPr>
            <a:normAutofit/>
          </a:bodyPr>
          <a:lstStyle/>
          <a:p>
            <a:r>
              <a:rPr lang="ru-RU" dirty="0"/>
              <a:t>В</a:t>
            </a:r>
            <a:r>
              <a:rPr lang="ru-RU" dirty="0" smtClean="0"/>
              <a:t>оенная </a:t>
            </a:r>
            <a:r>
              <a:rPr lang="ru-RU" dirty="0"/>
              <a:t>операция войск союзников, которая стала операцией-открытием второго фронта на Западе. Проводилась в Нормандии, Франция. И по сей день является крупнейшей десантной операцией в истории — всего было задействовано более 3 млн. человек. Началась операция 6 июня 1944 года и закончилась 31 августа 1944 года освобождением Парижа от немецких оккупантов.</a:t>
            </a:r>
          </a:p>
        </p:txBody>
      </p:sp>
      <p:pic>
        <p:nvPicPr>
          <p:cNvPr id="1026" name="Picture 2" descr="https://sun9-23.userapi.com/impf/NVH5jun6VCjvIsKJhBAIdZLCkX7eEx0A814PqQ/Tf9bT12JHp8.jpg?size=2000x1544&amp;quality=96&amp;sign=4ee8b32c027c341053a345301f88bf3b&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11611" y="2339"/>
            <a:ext cx="8880389" cy="68556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659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248" y="457200"/>
            <a:ext cx="3434190" cy="1600197"/>
          </a:xfrm>
        </p:spPr>
        <p:txBody>
          <a:bodyPr>
            <a:noAutofit/>
          </a:bodyPr>
          <a:lstStyle/>
          <a:p>
            <a:r>
              <a:rPr lang="ru-RU" dirty="0"/>
              <a:t>Цели воюющих сторон</a:t>
            </a:r>
          </a:p>
        </p:txBody>
      </p:sp>
      <p:sp>
        <p:nvSpPr>
          <p:cNvPr id="4" name="Текст 3"/>
          <p:cNvSpPr>
            <a:spLocks noGrp="1"/>
          </p:cNvSpPr>
          <p:nvPr>
            <p:ph type="body" sz="half" idx="2"/>
          </p:nvPr>
        </p:nvSpPr>
        <p:spPr/>
        <p:txBody>
          <a:bodyPr>
            <a:normAutofit/>
          </a:bodyPr>
          <a:lstStyle/>
          <a:p>
            <a:r>
              <a:rPr lang="ru-RU" sz="1600" dirty="0"/>
              <a:t>Для англо-американских войск «</a:t>
            </a:r>
            <a:r>
              <a:rPr lang="ru-RU" sz="1600" dirty="0" err="1"/>
              <a:t>Оверлорд</a:t>
            </a:r>
            <a:r>
              <a:rPr lang="ru-RU" sz="1600" dirty="0"/>
              <a:t>» ставил цель нанести сокрушительный удар в самое сердце Третьего Рейха и, во взаимодействии с наступлением Красной Армии по всему восточному фронту, сокрушить Германию.</a:t>
            </a:r>
          </a:p>
        </p:txBody>
      </p:sp>
      <p:pic>
        <p:nvPicPr>
          <p:cNvPr id="3074" name="Picture 2" descr="https://sun9-30.userapi.com/impf/XuAqO1Rk3AJTZ91HB3mPzg9X7mSmorBEyp86yw/h-cL0D8_sGw.jpg?size=900x600&amp;quality=96&amp;sign=b9f7ede29c7672bc78bd31987a0e0850&amp;type=album"/>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03738" y="1402292"/>
            <a:ext cx="6080125" cy="4053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451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09442" y="1401278"/>
            <a:ext cx="3200400" cy="3810001"/>
          </a:xfrm>
        </p:spPr>
        <p:txBody>
          <a:bodyPr>
            <a:normAutofit/>
          </a:bodyPr>
          <a:lstStyle/>
          <a:p>
            <a:r>
              <a:rPr lang="ru-RU" sz="1800" dirty="0"/>
              <a:t>Цель же Германии, как обороняющейся стороны, была предельна проста: не позволить войскам союзников высадиться и укрепиться во Франции, заставить их понести большие людские и технические потери и сбросить их в пролив Ла-Манш.</a:t>
            </a:r>
          </a:p>
        </p:txBody>
      </p:sp>
      <p:pic>
        <p:nvPicPr>
          <p:cNvPr id="4098" name="Picture 2" descr="https://sun9-35.userapi.com/impf/wdI_otczh4zANqwVASPBkRZFkG8QtOfqxI5feA/-eevTmgxNLI.jpg?size=1000x667&amp;quality=96&amp;sign=ae3a5b1dedaa67b0148e6336945290ce&amp;type=album"/>
          <p:cNvPicPr>
            <a:picLocks noGrp="1" noChangeAspect="1" noChangeArrowheads="1"/>
          </p:cNvPicPr>
          <p:nvPr>
            <p:ph idx="1"/>
          </p:nvPr>
        </p:nvPicPr>
        <p:blipFill>
          <a:blip r:embed="rId2" cstate="email">
            <a:extLst>
              <a:ext uri="{28A0092B-C50C-407E-A947-70E740481C1C}">
                <a14:useLocalDpi xmlns:a14="http://schemas.microsoft.com/office/drawing/2010/main" xmlns="" val="0"/>
              </a:ext>
            </a:extLst>
          </a:blip>
          <a:srcRect/>
          <a:stretch>
            <a:fillRect/>
          </a:stretch>
        </p:blipFill>
        <p:spPr bwMode="auto">
          <a:xfrm>
            <a:off x="4503738" y="1401278"/>
            <a:ext cx="6080125" cy="40554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126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Положение сторон. Германия</a:t>
            </a:r>
          </a:p>
        </p:txBody>
      </p:sp>
      <p:sp>
        <p:nvSpPr>
          <p:cNvPr id="3" name="Прямоугольник 2"/>
          <p:cNvSpPr/>
          <p:nvPr/>
        </p:nvSpPr>
        <p:spPr>
          <a:xfrm>
            <a:off x="313038" y="2298357"/>
            <a:ext cx="4053016" cy="3785652"/>
          </a:xfrm>
          <a:prstGeom prst="rect">
            <a:avLst/>
          </a:prstGeom>
        </p:spPr>
        <p:txBody>
          <a:bodyPr wrap="square">
            <a:spAutoFit/>
          </a:bodyPr>
          <a:lstStyle/>
          <a:p>
            <a:r>
              <a:rPr lang="ru-RU" sz="2000" dirty="0">
                <a:solidFill>
                  <a:srgbClr val="000000"/>
                </a:solidFill>
              </a:rPr>
              <a:t>К 6 июня 1944 года во Франции, Бельгии и Нидерландах дислоцировалось 58 немецко-фашистских дивизий, в том числе 42 пехотных, 9 танковых и 4 </a:t>
            </a:r>
            <a:r>
              <a:rPr lang="ru-RU" sz="2000" dirty="0" smtClean="0">
                <a:solidFill>
                  <a:srgbClr val="000000"/>
                </a:solidFill>
              </a:rPr>
              <a:t>авиа полевых. </a:t>
            </a:r>
            <a:r>
              <a:rPr lang="ru-RU" sz="2000" dirty="0">
                <a:solidFill>
                  <a:srgbClr val="000000"/>
                </a:solidFill>
              </a:rPr>
              <a:t>Несмотря на относительно немалое количество дислоцированных в районе немецких солдат и техники, их боеспособность была крайне низка.</a:t>
            </a:r>
            <a:endParaRPr lang="ru-RU" sz="2000" dirty="0"/>
          </a:p>
        </p:txBody>
      </p:sp>
      <p:pic>
        <p:nvPicPr>
          <p:cNvPr id="5122" name="Picture 2" descr="https://sun9-18.userapi.com/impf/SWPMNqOdzEUHpEwOncL_rSdEtv6fxBtjQWX2Og/ZDfcw5t81VE.jpg?size=1200x675&amp;quality=96&amp;sign=d93a63c0ec8663a1430d8dea3b3863cc&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366054" y="2298357"/>
            <a:ext cx="6851595" cy="3854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580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48496" y="1691322"/>
            <a:ext cx="3097428" cy="4708981"/>
          </a:xfrm>
          <a:prstGeom prst="rect">
            <a:avLst/>
          </a:prstGeom>
        </p:spPr>
        <p:txBody>
          <a:bodyPr wrap="square">
            <a:spAutoFit/>
          </a:bodyPr>
          <a:lstStyle/>
          <a:p>
            <a:r>
              <a:rPr lang="ru-RU" sz="2000" dirty="0">
                <a:solidFill>
                  <a:srgbClr val="000000"/>
                </a:solidFill>
              </a:rPr>
              <a:t>33 дивизии считались «стационарными», то есть либо не имели автотранспорта вообще, либо не имели необходимого количества горючего. Около 20 дивизий были вновь сформированными или восстановившимися после боев, поэтому они были укомплектованы только на 70-75% от нормы.</a:t>
            </a:r>
            <a:endParaRPr lang="ru-RU" sz="2000" dirty="0"/>
          </a:p>
        </p:txBody>
      </p:sp>
      <p:pic>
        <p:nvPicPr>
          <p:cNvPr id="6146" name="Picture 2" descr="https://sun9-47.userapi.com/impf/bSqQH6nS9FLGDUzNzYxHyclQCJsgG80whaaSWQ/_RSRbzG-P6w.jpg?size=1200x1082&amp;quality=96&amp;sign=d04f4161de6213415c2065f1cceddb9d&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510008" y="1691322"/>
            <a:ext cx="5444504" cy="4909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99283" y="1273754"/>
            <a:ext cx="4480560" cy="731520"/>
          </a:xfrm>
        </p:spPr>
        <p:txBody>
          <a:bodyPr>
            <a:noAutofit/>
          </a:bodyPr>
          <a:lstStyle/>
          <a:p>
            <a:r>
              <a:rPr lang="ru-RU" sz="1600" dirty="0">
                <a:solidFill>
                  <a:schemeClr val="tx1"/>
                </a:solidFill>
              </a:rPr>
              <a:t>Воздушный флот Германии мог предоставить около 160 боеспособных самолетов.</a:t>
            </a:r>
          </a:p>
        </p:txBody>
      </p:sp>
      <p:sp>
        <p:nvSpPr>
          <p:cNvPr id="5" name="Текст 4"/>
          <p:cNvSpPr>
            <a:spLocks noGrp="1"/>
          </p:cNvSpPr>
          <p:nvPr>
            <p:ph type="body" sz="quarter" idx="3"/>
          </p:nvPr>
        </p:nvSpPr>
        <p:spPr/>
        <p:txBody>
          <a:bodyPr>
            <a:noAutofit/>
          </a:bodyPr>
          <a:lstStyle/>
          <a:p>
            <a:r>
              <a:rPr lang="ru-RU" sz="1600" dirty="0">
                <a:solidFill>
                  <a:schemeClr val="tx1"/>
                </a:solidFill>
              </a:rPr>
              <a:t>Что же касается военно-морских сил, то у войск Гитлера было в распоряжении 49 подводных лодок, 116 сторожевых кораблей, 34 торпедных катера и 42 артиллерийские баржи.</a:t>
            </a:r>
          </a:p>
        </p:txBody>
      </p:sp>
      <p:pic>
        <p:nvPicPr>
          <p:cNvPr id="7170" name="Picture 2" descr="https://sun9-12.userapi.com/impf/QRKAW6RENf7T92SHhs2ewzNEorWNn6fgz27Zfg/bueNiBB4EsA.jpg?size=831x556&amp;quality=96&amp;sign=307d287afe55d5b203bcba9435a1047b&amp;type=album"/>
          <p:cNvPicPr>
            <a:picLocks noGrp="1" noChangeAspect="1" noChangeArrowheads="1"/>
          </p:cNvPicPr>
          <p:nvPr>
            <p:ph sz="half" idx="2"/>
          </p:nvPr>
        </p:nvPicPr>
        <p:blipFill>
          <a:blip r:embed="rId2" cstate="email">
            <a:extLst>
              <a:ext uri="{28A0092B-C50C-407E-A947-70E740481C1C}">
                <a14:useLocalDpi xmlns:a14="http://schemas.microsoft.com/office/drawing/2010/main" xmlns="" val="0"/>
              </a:ext>
            </a:extLst>
          </a:blip>
          <a:srcRect/>
          <a:stretch>
            <a:fillRect/>
          </a:stretch>
        </p:blipFill>
        <p:spPr bwMode="auto">
          <a:xfrm>
            <a:off x="515962" y="2634449"/>
            <a:ext cx="5098920" cy="341155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s://sun9-26.userapi.com/impf/HFnRUFI1l_Y0NDHn5OAvo7fgjwHyeDh_jjY_8A/2xLEAwBv_jA.jpg?size=800x609&amp;quality=96&amp;sign=65c427dbf9318707afd94fe545c9eb99&amp;type=album"/>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25017" y="2634448"/>
            <a:ext cx="4481512" cy="3411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136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1050" y="321275"/>
            <a:ext cx="3623166" cy="1935891"/>
          </a:xfrm>
        </p:spPr>
        <p:txBody>
          <a:bodyPr/>
          <a:lstStyle/>
          <a:p>
            <a:r>
              <a:rPr lang="ru-RU" dirty="0"/>
              <a:t>Положение сторон. Союзники</a:t>
            </a:r>
          </a:p>
        </p:txBody>
      </p:sp>
      <p:sp>
        <p:nvSpPr>
          <p:cNvPr id="3" name="Прямоугольник 2"/>
          <p:cNvSpPr/>
          <p:nvPr/>
        </p:nvSpPr>
        <p:spPr>
          <a:xfrm>
            <a:off x="1327241" y="2498629"/>
            <a:ext cx="3950783" cy="3539430"/>
          </a:xfrm>
          <a:prstGeom prst="rect">
            <a:avLst/>
          </a:prstGeom>
        </p:spPr>
        <p:txBody>
          <a:bodyPr wrap="square">
            <a:spAutoFit/>
          </a:bodyPr>
          <a:lstStyle/>
          <a:p>
            <a:r>
              <a:rPr lang="ru-RU" sz="2800" dirty="0">
                <a:solidFill>
                  <a:srgbClr val="000000"/>
                </a:solidFill>
              </a:rPr>
              <a:t>Войска союзников, которыми командовал будущий президент США </a:t>
            </a:r>
            <a:r>
              <a:rPr lang="ru-RU" sz="2800" dirty="0" err="1">
                <a:solidFill>
                  <a:srgbClr val="000000"/>
                </a:solidFill>
              </a:rPr>
              <a:t>Дуайт</a:t>
            </a:r>
            <a:r>
              <a:rPr lang="ru-RU" sz="2800" dirty="0">
                <a:solidFill>
                  <a:srgbClr val="000000"/>
                </a:solidFill>
              </a:rPr>
              <a:t> Эйзенхауэр, имели в своем распоряжении 39 дивизий и 12 бригад.</a:t>
            </a:r>
            <a:endParaRPr lang="ru-RU" sz="2800" dirty="0"/>
          </a:p>
        </p:txBody>
      </p:sp>
      <p:pic>
        <p:nvPicPr>
          <p:cNvPr id="8194" name="Picture 2" descr="https://sun9-20.userapi.com/impf/GiY4FJ2Zb7t8OTz1Xatrf_kL3GY5BdZgpdrUWw/quZ2yprMlbM.jpg?size=1598x2160&amp;quality=96&amp;sign=5e040223e1e045cb552bec59544c4e4e&amp;type=album"/>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211330" y="0"/>
            <a:ext cx="5081375" cy="68684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2865877"/>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Вид</Template>
  <TotalTime>89</TotalTime>
  <Words>924</Words>
  <Application>Microsoft Office PowerPoint</Application>
  <PresentationFormat>Произвольный</PresentationFormat>
  <Paragraphs>44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View</vt:lpstr>
      <vt:lpstr>Презентация к уроку по учебному предмету «История» в 10 классе на тему «Открытие Второго фронта»</vt:lpstr>
      <vt:lpstr>Предыстория</vt:lpstr>
      <vt:lpstr>Оверлорд</vt:lpstr>
      <vt:lpstr>Цели воюющих сторон</vt:lpstr>
      <vt:lpstr>Слайд 5</vt:lpstr>
      <vt:lpstr>Положение сторон. Германия</vt:lpstr>
      <vt:lpstr>Слайд 7</vt:lpstr>
      <vt:lpstr>Слайд 8</vt:lpstr>
      <vt:lpstr>Положение сторон. Союзники</vt:lpstr>
      <vt:lpstr>Слайд 10</vt:lpstr>
      <vt:lpstr>Слайд 11</vt:lpstr>
      <vt:lpstr>Слайд 12</vt:lpstr>
      <vt:lpstr>Нептун</vt:lpstr>
      <vt:lpstr>Слайд 14</vt:lpstr>
      <vt:lpstr>Кобра</vt:lpstr>
      <vt:lpstr>Слайд 16</vt:lpstr>
      <vt:lpstr>Причины победы союзников</vt:lpstr>
      <vt:lpstr>Значение операции</vt:lpstr>
      <vt:lpstr>Слайд 19</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Операция «Оверлорд»</dc:title>
  <dc:creator>Костя</dc:creator>
  <cp:lastModifiedBy>svetlana</cp:lastModifiedBy>
  <cp:revision>13</cp:revision>
  <dcterms:created xsi:type="dcterms:W3CDTF">2021-04-04T09:21:25Z</dcterms:created>
  <dcterms:modified xsi:type="dcterms:W3CDTF">2023-05-31T17:19:57Z</dcterms:modified>
</cp:coreProperties>
</file>