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75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80" r:id="rId21"/>
    <p:sldId id="276" r:id="rId22"/>
    <p:sldId id="277" r:id="rId23"/>
    <p:sldId id="282" r:id="rId24"/>
    <p:sldId id="281" r:id="rId25"/>
    <p:sldId id="27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9DAA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B3CE37B-80D8-4A1A-BCA7-E938C6A27876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5091B77-BACC-42ED-83B3-D02FF7119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41984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091B77-BACC-42ED-83B3-D02FF71198F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313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210D-AE7A-4952-A63B-238C73BB3A4B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087B-319A-4B1C-892A-E408D2554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375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A7DA4-41C9-4F3A-A881-B1E95BC36F80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9D618-C08F-4AFC-B975-7BD8EC2FF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35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DAFBA-D368-48BF-9200-CC7FC0F69630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02048-25A6-4DAE-9BE7-71B935EA2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6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AA221-4A7C-4430-9F27-A2EF134B20ED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8DB8D-3406-43F2-B7A5-9D4E7B08D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961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1D36-96CD-4C05-AAC0-1D6DF387B28F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A4F15-5B8E-4BC4-A553-A4FBDF798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2877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9E5C4-ED0B-458F-9AD2-E289B70BCC62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A2E09-B8A6-425B-8CB1-8184522CC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4587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1AE89-723F-4673-8315-8E8668AA89AE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FA176-708B-4D67-B0F8-F4A135969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1857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FA4A6-65B8-4BB2-A18F-9C6D27192D7C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81EEE-928C-453C-B2B8-DF0690874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877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48B7C-254D-4801-A675-C3F504621FDE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12EDF-40D9-4DCA-BF52-CDE31C6A0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8614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3941C-BF08-4236-B985-8C9E876728DD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25002-C183-4147-896A-83BD33591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88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3023F-2449-4A16-A482-0A7431909769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47C3-4019-4837-9224-B99DE7FA3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386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050B72-7FF6-4395-A7C8-CE0D0BF227D5}" type="datetimeFigureOut">
              <a:rPr lang="ru-RU"/>
              <a:pPr>
                <a:defRPr/>
              </a:pPr>
              <a:t>05.08.2020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187E10-8BB6-4613-B726-1D6CC998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7" r:id="rId4"/>
    <p:sldLayoutId id="2147483686" r:id="rId5"/>
    <p:sldLayoutId id="2147483678" r:id="rId6"/>
    <p:sldLayoutId id="2147483679" r:id="rId7"/>
    <p:sldLayoutId id="2147483687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reviews.123rf.com/images/3ddock/3ddock1201/3ddock120103432/12051759-types-of-transport-Stock-Photo.jpg" TargetMode="External"/><Relationship Id="rId2" Type="http://schemas.openxmlformats.org/officeDocument/2006/relationships/hyperlink" Target="https://s.pfst.net/2011.11/8639528806c598712e79b8f220120eea813fe18fcb_b.jp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814347" y="260350"/>
            <a:ext cx="577709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alt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Серёгина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Валентиновна</a:t>
            </a:r>
            <a:r>
              <a:rPr lang="ru-RU" altLang="ru-RU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физики 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СОШ 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Рассказово, Тамбовская область</a:t>
            </a: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577825" y="5301208"/>
            <a:ext cx="6666583" cy="1296144"/>
          </a:xfrm>
          <a:prstGeom prst="roundRect">
            <a:avLst/>
          </a:prstGeom>
          <a:solidFill>
            <a:schemeClr val="accent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ru-RU" sz="2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уроку по учебному предмету «ФИЗИКА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7-ой класс </a:t>
            </a:r>
            <a:b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49832" y="2466543"/>
            <a:ext cx="6522567" cy="9144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Что изучает физика?»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иф анимация Водопад и радуга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02155"/>
            <a:ext cx="7200800" cy="412343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5" y="3244334"/>
            <a:ext cx="63367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Световые явления</a:t>
            </a:r>
            <a:endParaRPr lang="ru-RU" alt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5" y="260648"/>
            <a:ext cx="65527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изучает</a:t>
            </a:r>
            <a:endParaRPr lang="ru-RU" alt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5425593"/>
            <a:ext cx="8496944" cy="1315775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явления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связанные с распространением света и взаимодействием его с веществом.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Текст 2"/>
          <p:cNvSpPr>
            <a:spLocks noGrp="1"/>
          </p:cNvSpPr>
          <p:nvPr>
            <p:ph type="body" idx="2"/>
          </p:nvPr>
        </p:nvSpPr>
        <p:spPr>
          <a:xfrm>
            <a:off x="500034" y="1221083"/>
            <a:ext cx="3855942" cy="5376269"/>
          </a:xfrm>
          <a:solidFill>
            <a:schemeClr val="accent1">
              <a:lumMod val="40000"/>
              <a:lumOff val="60000"/>
              <a:alpha val="51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(385 г.– 323 г. до Рождества Христова)</a:t>
            </a:r>
            <a:endParaRPr lang="ru-RU" alt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всестороннюю систему философии, охватившей все сферы человеческого развития — социологию, философию, политику, логику, физику. 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«Физика» в переводе с греческого «</a:t>
            </a:r>
            <a:r>
              <a:rPr lang="ru-RU" alt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фюзис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«природа». 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впервые появилось в сочинениях Аристотеля. </a:t>
            </a:r>
          </a:p>
        </p:txBody>
      </p:sp>
      <p:pic>
        <p:nvPicPr>
          <p:cNvPr id="17412" name="Содержимое 4" descr="Аристотель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0" y="1221082"/>
            <a:ext cx="3960440" cy="5304261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Архимед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Текст 2"/>
          <p:cNvSpPr>
            <a:spLocks noGrp="1"/>
          </p:cNvSpPr>
          <p:nvPr>
            <p:ph type="body" idx="2"/>
          </p:nvPr>
        </p:nvSpPr>
        <p:spPr>
          <a:xfrm>
            <a:off x="285720" y="1142983"/>
            <a:ext cx="5942464" cy="4158225"/>
          </a:xfrm>
          <a:solidFill>
            <a:schemeClr val="accent1">
              <a:lumMod val="40000"/>
              <a:lumOff val="60000"/>
              <a:alpha val="49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altLang="ru-RU" sz="2800" b="1" dirty="0" err="1" smtClean="0">
                <a:solidFill>
                  <a:schemeClr val="tx1"/>
                </a:solidFill>
              </a:rPr>
              <a:t>Архиме́д</a:t>
            </a:r>
            <a:r>
              <a:rPr lang="ru-RU" altLang="ru-RU" sz="28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(287 до н. э.(-287) — 212 до н. э.)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древнегреческий математик, физик, механик и инженер из Сиракуз.</a:t>
            </a:r>
          </a:p>
          <a:p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множество открытий в геометрии,  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аложил основы механики, гидростатики, автор ряда важных изобретений.</a:t>
            </a:r>
          </a:p>
        </p:txBody>
      </p:sp>
      <p:pic>
        <p:nvPicPr>
          <p:cNvPr id="18437" name="Рисунок 5" descr="Архимед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520280" cy="3703543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Винт Архиме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869160"/>
            <a:ext cx="4536504" cy="189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Текст 2"/>
          <p:cNvSpPr>
            <a:spLocks noGrp="1"/>
          </p:cNvSpPr>
          <p:nvPr>
            <p:ph type="body" idx="2"/>
          </p:nvPr>
        </p:nvSpPr>
        <p:spPr>
          <a:xfrm>
            <a:off x="500063" y="1143000"/>
            <a:ext cx="5072069" cy="4714892"/>
          </a:xfrm>
          <a:solidFill>
            <a:schemeClr val="accent1">
              <a:lumMod val="40000"/>
              <a:lumOff val="60000"/>
              <a:alpha val="48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endParaRPr lang="ru-RU" altLang="ru-RU" sz="20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alt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Миха́йло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Михаи́л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Васи́льевич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Ломоно́сов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 (19) ноября 1711  — 15 апреля 1765) — первый русский учёный-естествоиспытатель мирового значения.</a:t>
            </a:r>
          </a:p>
          <a:p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Ломоносов издал первый учебник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физики на русском языке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внёс большой вклад в развитие физики, химии, металлургии и других наук.</a:t>
            </a:r>
          </a:p>
          <a:p>
            <a:endParaRPr lang="ru-RU" alt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19460" name="Содержимое 4" descr="Lomonosov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52120" y="1125488"/>
            <a:ext cx="3245398" cy="4732404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Текст 2"/>
          <p:cNvSpPr>
            <a:spLocks noGrp="1"/>
          </p:cNvSpPr>
          <p:nvPr>
            <p:ph type="body" idx="2"/>
          </p:nvPr>
        </p:nvSpPr>
        <p:spPr>
          <a:xfrm>
            <a:off x="428624" y="1143001"/>
            <a:ext cx="4863455" cy="4302224"/>
          </a:xfrm>
          <a:solidFill>
            <a:schemeClr val="accent1">
              <a:lumMod val="40000"/>
              <a:lumOff val="60000"/>
              <a:alpha val="52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Галилео Галилей 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 февраля 1564 г. – 8 января 1642 г.)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итальянский физик, механик, астроном, философ и математик, оказавший значительное влияние на науку своего времени. Он первым использовал телескоп для наблюдения небесных тел</a:t>
            </a:r>
            <a:r>
              <a:rPr lang="ru-RU" altLang="ru-RU" sz="2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сделал ряд выдающихся астрономических открытий. </a:t>
            </a:r>
          </a:p>
          <a:p>
            <a:r>
              <a:rPr lang="ru-RU" alt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Галилей 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основатель экспериментальной физики. </a:t>
            </a:r>
            <a:endParaRPr lang="ru-RU" alt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3" name="Содержимое 4" descr="250px-Galileo.arp.300pix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36096" y="1143001"/>
            <a:ext cx="3175000" cy="4302224"/>
          </a:xfr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Галилео </a:t>
            </a:r>
            <a:r>
              <a:rPr lang="ru-RU" sz="4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галилей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Текст 2"/>
          <p:cNvSpPr>
            <a:spLocks noGrp="1"/>
          </p:cNvSpPr>
          <p:nvPr>
            <p:ph type="body" idx="2"/>
          </p:nvPr>
        </p:nvSpPr>
        <p:spPr>
          <a:xfrm>
            <a:off x="755576" y="1214438"/>
            <a:ext cx="4459362" cy="4734842"/>
          </a:xfrm>
          <a:solidFill>
            <a:schemeClr val="accent1">
              <a:lumMod val="40000"/>
              <a:lumOff val="60000"/>
              <a:alpha val="4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endParaRPr lang="ru-RU" altLang="ru-RU" sz="2000" b="1" dirty="0" smtClean="0">
              <a:solidFill>
                <a:schemeClr val="tx1"/>
              </a:solidFill>
            </a:endParaRPr>
          </a:p>
          <a:p>
            <a:r>
              <a:rPr lang="ru-RU" alt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Исаа́к</a:t>
            </a:r>
            <a:r>
              <a:rPr lang="ru-RU" alt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Нью́тон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1642 г. – 31 марта 1727г.)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 английский физик, математик и астроном. 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фундаментального труда «Математические начала натуральной философии», </a:t>
            </a:r>
          </a:p>
          <a:p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котором описал закон всемирного тяготения и так называемые Законы Ньютона, заложившие основы классической механики. </a:t>
            </a:r>
          </a:p>
        </p:txBody>
      </p:sp>
      <p:pic>
        <p:nvPicPr>
          <p:cNvPr id="21507" name="Содержимое 5" descr="200px-GodfreyKneller-IsaacNewton-1689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214938" y="1214438"/>
            <a:ext cx="3173486" cy="4734842"/>
          </a:xfr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 ньютон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620713"/>
            <a:ext cx="8352928" cy="5048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изучают явления природы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979712" y="4357694"/>
            <a:ext cx="5472608" cy="2311666"/>
          </a:xfrm>
          <a:prstGeom prst="roundRect">
            <a:avLst>
              <a:gd name="adj" fmla="val 222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 2" pitchFamily="18" charset="2"/>
              <a:buAutoNum type="arabicPeriod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</a:p>
          <a:p>
            <a:pPr marL="514350" indent="-514350">
              <a:buFont typeface="Wingdings 2" pitchFamily="18" charset="2"/>
              <a:buAutoNum type="arabicPeriod"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85720" y="1643050"/>
            <a:ext cx="4286280" cy="3714776"/>
          </a:xfrm>
          <a:solidFill>
            <a:schemeClr val="bg2">
              <a:alpha val="49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Астрономия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 явления, происходящие с небесными телами.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Небесные тела: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звезды, планеты, спутники планеты, кометы, метеориты, астероиды.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 солнечной системы: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Меркурий, Венера, Земля, Марс, Юпитер, Сатурн, Уран, Нептун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85728"/>
            <a:ext cx="9252520" cy="83901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cap="all" dirty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Что изучает астрономия</a:t>
            </a:r>
          </a:p>
        </p:txBody>
      </p:sp>
      <p:pic>
        <p:nvPicPr>
          <p:cNvPr id="1026" name="Picture 2" descr="C:\Users\ГАЛИНА\Desktop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593458" y="1643050"/>
            <a:ext cx="4407698" cy="371477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Текст 2"/>
          <p:cNvSpPr>
            <a:spLocks noGrp="1"/>
          </p:cNvSpPr>
          <p:nvPr>
            <p:ph type="body" idx="2"/>
          </p:nvPr>
        </p:nvSpPr>
        <p:spPr>
          <a:xfrm>
            <a:off x="457200" y="1196752"/>
            <a:ext cx="3543300" cy="4213448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solidFill>
                  <a:schemeClr val="bg1"/>
                </a:solidFill>
              </a:rPr>
              <a:t>Вещество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термины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1" name="Рисунок 5" descr="337486.00411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37" y="2214554"/>
            <a:ext cx="2857497" cy="214314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Рисунок 6" descr="621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7634" y="2124750"/>
            <a:ext cx="2714644" cy="214314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Рисунок 7" descr="cc478f22645a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007" y="4350320"/>
            <a:ext cx="3138709" cy="188699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Рисунок 8" descr="article_11907_fig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50320"/>
            <a:ext cx="3045221" cy="188699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Содержимое 3"/>
          <p:cNvSpPr>
            <a:spLocks noGrp="1"/>
          </p:cNvSpPr>
          <p:nvPr>
            <p:ph sz="half" idx="1"/>
          </p:nvPr>
        </p:nvSpPr>
        <p:spPr>
          <a:xfrm>
            <a:off x="4500563" y="1196752"/>
            <a:ext cx="4268787" cy="3999136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altLang="ru-RU" sz="4000" b="1" dirty="0" smtClean="0">
                <a:solidFill>
                  <a:schemeClr val="bg1"/>
                </a:solidFill>
              </a:rPr>
              <a:t>Физическое тело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5957594"/>
              </p:ext>
            </p:extLst>
          </p:nvPr>
        </p:nvGraphicFramePr>
        <p:xfrm>
          <a:off x="986746" y="2928933"/>
          <a:ext cx="7545692" cy="342902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86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864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64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864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8580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свинец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пурга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алюминий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580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буран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Луна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спирт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ножницы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580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снегопад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медь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вертолет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80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кипение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метель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выстрел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наводнение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580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рассвет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ртуть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нефть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рельсы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6634672"/>
              </p:ext>
            </p:extLst>
          </p:nvPr>
        </p:nvGraphicFramePr>
        <p:xfrm>
          <a:off x="986747" y="1145472"/>
          <a:ext cx="7545690" cy="1438540"/>
        </p:xfrm>
        <a:graphic>
          <a:graphicData uri="http://schemas.openxmlformats.org/drawingml/2006/table">
            <a:tbl>
              <a:tblPr firstRow="1" firstCol="1" bandRow="1">
                <a:effectLst/>
                <a:tableStyleId>{2D5ABB26-0587-4C30-8999-92F81FD0307C}</a:tableStyleId>
              </a:tblPr>
              <a:tblGrid>
                <a:gridCol w="25152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52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2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385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Физическое тело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u="non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28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4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Явление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4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7" descr="RRR2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84525" y="188640"/>
            <a:ext cx="5726796" cy="5112568"/>
          </a:xfr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8195" name="Содержимое 5"/>
          <p:cNvSpPr>
            <a:spLocks noGrp="1"/>
          </p:cNvSpPr>
          <p:nvPr>
            <p:ph sz="half" idx="2"/>
          </p:nvPr>
        </p:nvSpPr>
        <p:spPr>
          <a:xfrm>
            <a:off x="1357290" y="5517232"/>
            <a:ext cx="6599086" cy="1224136"/>
          </a:xfrm>
        </p:spPr>
        <p:txBody>
          <a:bodyPr/>
          <a:lstStyle/>
          <a:p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плывут по небу облака?</a:t>
            </a:r>
          </a:p>
          <a:p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впадает в озеро река?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0012797"/>
              </p:ext>
            </p:extLst>
          </p:nvPr>
        </p:nvGraphicFramePr>
        <p:xfrm>
          <a:off x="1071538" y="1500176"/>
          <a:ext cx="7000923" cy="455464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3336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36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36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2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Физическое тело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Явление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5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рельсы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алюминий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пурга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Луна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свинец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метель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ножницы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спирт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кипение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ртуть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выстрел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вертолет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медь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нефть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рассвет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снегопад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наводнение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374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буран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408712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87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91264" cy="935831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выводы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412776"/>
            <a:ext cx="8273516" cy="40879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одна из наук о природе.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физики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открытие и изучение законов, связывающих между собой различные физические явления, и объяснение этих явлений.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изменения, происходящие с телами и веществами в окружающем мире.</a:t>
            </a:r>
          </a:p>
          <a:p>
            <a:pPr>
              <a:buFont typeface="Wingdings" pitchFamily="2" charset="2"/>
              <a:buChar char="Ø"/>
            </a:pPr>
            <a:endParaRPr lang="ru-RU" sz="2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60648"/>
            <a:ext cx="7632848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выводы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285860"/>
            <a:ext cx="8286808" cy="47863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явления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любые превращения вещества или проявления его свойств, происходящие </a:t>
            </a:r>
            <a:r>
              <a:rPr lang="ru-RU" sz="2400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изменения состава вещества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изические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любые тела, окружающие нас.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целенаправленные наблюдения, производящиеся для подтверждения или опровержения физической теории.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и опыты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физических знаний.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239000" cy="660688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Используемые источники:</a:t>
            </a:r>
            <a:endParaRPr lang="ru-RU" dirty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9416"/>
            <a:ext cx="6410348" cy="3979824"/>
          </a:xfrm>
          <a:solidFill>
            <a:schemeClr val="accent1">
              <a:lumMod val="40000"/>
              <a:lumOff val="60000"/>
              <a:alpha val="49000"/>
            </a:schemeClr>
          </a:solidFill>
        </p:spPr>
        <p:txBody>
          <a:bodyPr>
            <a:normAutofit fontScale="925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Н.С. </a:t>
            </a:r>
            <a:r>
              <a:rPr lang="ru-RU" sz="2400" dirty="0" err="1" smtClean="0">
                <a:solidFill>
                  <a:schemeClr val="tx1"/>
                </a:solidFill>
              </a:rPr>
              <a:t>Пурышева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«Физика» 7 класс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В.И.Лукашик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«</a:t>
            </a:r>
            <a:r>
              <a:rPr lang="ru-RU" sz="2400" dirty="0" smtClean="0">
                <a:solidFill>
                  <a:schemeClr val="tx1"/>
                </a:solidFill>
              </a:rPr>
              <a:t>Физика 7-8 класс» </a:t>
            </a:r>
            <a:r>
              <a:rPr lang="ru-RU" sz="2400" dirty="0" smtClean="0">
                <a:solidFill>
                  <a:schemeClr val="tx1"/>
                </a:solidFill>
              </a:rPr>
              <a:t>(задачник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Н.С. </a:t>
            </a:r>
            <a:r>
              <a:rPr lang="ru-RU" sz="2400" dirty="0" err="1" smtClean="0">
                <a:solidFill>
                  <a:schemeClr val="tx1"/>
                </a:solidFill>
              </a:rPr>
              <a:t>Пурышева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Рабочая тетрадь «Физика</a:t>
            </a:r>
            <a:r>
              <a:rPr lang="ru-RU" sz="2400" dirty="0" smtClean="0">
                <a:solidFill>
                  <a:schemeClr val="tx1"/>
                </a:solidFill>
              </a:rPr>
              <a:t>» 7 класс</a:t>
            </a:r>
            <a:endParaRPr lang="ru-RU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Картинки </a:t>
            </a:r>
            <a:r>
              <a:rPr lang="ru-RU" sz="2400" dirty="0" smtClean="0">
                <a:solidFill>
                  <a:schemeClr val="tx1"/>
                </a:solidFill>
              </a:rPr>
              <a:t>(интернет</a:t>
            </a:r>
            <a:r>
              <a:rPr lang="ru-RU" sz="2400" dirty="0" smtClean="0">
                <a:solidFill>
                  <a:schemeClr val="tx1"/>
                </a:solidFill>
              </a:rPr>
              <a:t>):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hlinkClick r:id="rId2"/>
              </a:rPr>
              <a:t>https://s.pfst.net/2011.11/8639528806c598712e79b8f220120eea813fe18fcb_b.jpg</a:t>
            </a:r>
            <a:endParaRPr lang="ru-RU" sz="2400" dirty="0" smtClean="0"/>
          </a:p>
          <a:p>
            <a:r>
              <a:rPr lang="en-US" sz="2400" dirty="0" smtClean="0">
                <a:hlinkClick r:id="rId3"/>
              </a:rPr>
              <a:t>http://previews.123rf.com/images/3ddock/3ddock1201/3ddock120103432/12051759-types-of-transport-Stock-Photo.jpg</a:t>
            </a:r>
            <a:r>
              <a:rPr lang="ru-RU" sz="2400" dirty="0" smtClean="0"/>
              <a:t> и др.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Домашнее задание: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3929066"/>
            <a:ext cx="5715040" cy="2357454"/>
          </a:xfrm>
          <a:solidFill>
            <a:schemeClr val="accent1">
              <a:lumMod val="40000"/>
              <a:lumOff val="60000"/>
              <a:alpha val="57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Прочитать: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cs typeface="Times New Roman"/>
              </a:rPr>
              <a:t>§</a:t>
            </a:r>
            <a:r>
              <a:rPr lang="ru-RU" dirty="0" smtClean="0">
                <a:solidFill>
                  <a:schemeClr val="tx1"/>
                </a:solidFill>
              </a:rPr>
              <a:t>1;</a:t>
            </a:r>
          </a:p>
          <a:p>
            <a:r>
              <a:rPr lang="ru-RU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</a:rPr>
              <a:t>Ответить</a:t>
            </a:r>
            <a:r>
              <a:rPr lang="ru-RU" dirty="0" smtClean="0">
                <a:solidFill>
                  <a:schemeClr val="tx1"/>
                </a:solidFill>
              </a:rPr>
              <a:t> на вопросы;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Выполнить в рабочей тетради: №1-3.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Содержимое 4" descr="post-3452-1236842445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640" y="332656"/>
            <a:ext cx="6840760" cy="6215106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3" descr="Тигра и лупа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17161"/>
            <a:ext cx="5040560" cy="449634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67544" y="5333059"/>
            <a:ext cx="8424936" cy="1408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– наука о природе –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даст ответ на сто тысяч «почему». Физические явления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повсюду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 стадионе и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поле, среди туч  и на дне моря, в шахте и в космосе,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кухне и в театре…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2" descr="cave_ma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3416" y="5373216"/>
            <a:ext cx="171906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17732" y="1412776"/>
            <a:ext cx="8474748" cy="39604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древнейшая наука на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земле. Изготовление первых орудий </a:t>
            </a: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 требовало 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физических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усилий, </a:t>
            </a: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напряженной мыслительной  работы, наблюдательности и изобретательности. </a:t>
            </a: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исследователи- это первобытные мастера.</a:t>
            </a:r>
            <a:endParaRPr lang="ru-RU" alt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2084439" y="332656"/>
            <a:ext cx="50878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r>
              <a:rPr lang="ru-RU" alt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изучает </a:t>
            </a:r>
          </a:p>
        </p:txBody>
      </p:sp>
      <p:pic>
        <p:nvPicPr>
          <p:cNvPr id="2050" name="Picture 2" descr="Гифка самолет гиф картинка, скачать анимированный gif на GIF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6264696" cy="4009794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772816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alt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alt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987693"/>
            <a:ext cx="53319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alt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</a:t>
            </a:r>
            <a:br>
              <a:rPr lang="ru-RU" alt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</a:t>
            </a:r>
            <a:endParaRPr lang="ru-RU" alt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5570101"/>
            <a:ext cx="792088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явления, связанные с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движением.</a:t>
            </a: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2028805" y="332656"/>
            <a:ext cx="51435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/>
            <a:r>
              <a:rPr lang="ru-RU" alt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изучает </a:t>
            </a:r>
          </a:p>
          <a:p>
            <a:endParaRPr lang="ru-RU" altLang="ru-RU" sz="4400" b="1" dirty="0"/>
          </a:p>
        </p:txBody>
      </p:sp>
      <p:pic>
        <p:nvPicPr>
          <p:cNvPr id="3074" name="Picture 2" descr="Молния гифки, анимированные GIF изображения молния - скачать гиф ...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8802" y="1444117"/>
            <a:ext cx="5616623" cy="390721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8802" y="2564905"/>
            <a:ext cx="58555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Электрические явления</a:t>
            </a:r>
            <a:endParaRPr lang="en-US" alt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5679831"/>
            <a:ext cx="8005973" cy="914400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 связаны с взаимодействием заряженных тел и протеканием тока по проводнику.</a:t>
            </a:r>
          </a:p>
        </p:txBody>
      </p:sp>
    </p:spTree>
    <p:extLst>
      <p:ext uri="{BB962C8B-B14F-4D97-AF65-F5344CB8AC3E}">
        <p14:creationId xmlns:p14="http://schemas.microsoft.com/office/powerpoint/2010/main" xmlns="" val="427225370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Рисунок 2" descr="krugovoro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29406"/>
            <a:ext cx="7200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</a:t>
            </a:r>
            <a:r>
              <a:rPr lang="ru-RU" alt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</a:t>
            </a:r>
            <a:endParaRPr lang="ru-RU" alt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976066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Тепловые явления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99592" y="5157192"/>
            <a:ext cx="792088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Явления, связанные с изменением температуры тела или его агрегатного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состояния.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Очень мощный магнит"/>
          <p:cNvSpPr>
            <a:spLocks noChangeAspect="1" noChangeArrowheads="1"/>
          </p:cNvSpPr>
          <p:nvPr/>
        </p:nvSpPr>
        <p:spPr bwMode="auto">
          <a:xfrm>
            <a:off x="155574" y="-144463"/>
            <a:ext cx="7944818" cy="218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наш\Downloads\vgif-ru-Очень мощный магнит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93928"/>
            <a:ext cx="6264695" cy="4007279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1579217"/>
            <a:ext cx="51845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Магнитные явления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16632"/>
            <a:ext cx="48965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изучает</a:t>
            </a:r>
            <a:endParaRPr lang="ru-RU" alt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48680"/>
            <a:ext cx="7920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5586496"/>
            <a:ext cx="7200800" cy="914400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Магнитные явления связаны с проявлением намагниченности у тел и проводников с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током.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31068" y="188640"/>
            <a:ext cx="515942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изучает</a:t>
            </a:r>
            <a:endParaRPr lang="ru-RU" alt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alt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alt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147" name="Picture 3" descr="C:\Users\наш\Downloads\8SF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1"/>
            <a:ext cx="6968193" cy="403244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7" descr="Электрическая мощность на примере усилителя и нагрузки в виде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9" descr="Автомобильный усилитель раскачивает низкочастотный динамик с максимальной амплитудой прилагая максимальную мощност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16342" y="3244334"/>
            <a:ext cx="55113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Звуковые явления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0375" y="5589240"/>
            <a:ext cx="8432104" cy="1080120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звуковым явлениям относится распространение звука в различных средах.</a:t>
            </a: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560</TotalTime>
  <Words>630</Words>
  <Application>Microsoft Office PowerPoint</Application>
  <PresentationFormat>Экран (4:3)</PresentationFormat>
  <Paragraphs>163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аристотель</vt:lpstr>
      <vt:lpstr>Архимед</vt:lpstr>
      <vt:lpstr>Ломоносов</vt:lpstr>
      <vt:lpstr>Галилео галилей</vt:lpstr>
      <vt:lpstr>Исаак ньютон</vt:lpstr>
      <vt:lpstr>Как изучают явления природы</vt:lpstr>
      <vt:lpstr>Слайд 17</vt:lpstr>
      <vt:lpstr>Физические термины</vt:lpstr>
      <vt:lpstr>Заполните таблицу:</vt:lpstr>
      <vt:lpstr>Самопроверка</vt:lpstr>
      <vt:lpstr>Основные выводы</vt:lpstr>
      <vt:lpstr>Основные выводы</vt:lpstr>
      <vt:lpstr>Используемые источники:</vt:lpstr>
      <vt:lpstr>Домашнее задание:</vt:lpstr>
      <vt:lpstr>Слайд 25</vt:lpstr>
    </vt:vector>
  </TitlesOfParts>
  <Company>Wolfish 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ГАЛИНА</cp:lastModifiedBy>
  <cp:revision>79</cp:revision>
  <dcterms:created xsi:type="dcterms:W3CDTF">2009-07-17T19:16:40Z</dcterms:created>
  <dcterms:modified xsi:type="dcterms:W3CDTF">2020-08-05T08:54:48Z</dcterms:modified>
</cp:coreProperties>
</file>