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0" r:id="rId2"/>
    <p:sldId id="310" r:id="rId3"/>
    <p:sldId id="311" r:id="rId4"/>
    <p:sldId id="294" r:id="rId5"/>
    <p:sldId id="285" r:id="rId6"/>
    <p:sldId id="283" r:id="rId7"/>
    <p:sldId id="297" r:id="rId8"/>
    <p:sldId id="298" r:id="rId9"/>
    <p:sldId id="293" r:id="rId10"/>
    <p:sldId id="288" r:id="rId11"/>
    <p:sldId id="289" r:id="rId12"/>
    <p:sldId id="290" r:id="rId13"/>
    <p:sldId id="292" r:id="rId14"/>
    <p:sldId id="291" r:id="rId15"/>
    <p:sldId id="282" r:id="rId16"/>
    <p:sldId id="307" r:id="rId17"/>
    <p:sldId id="308" r:id="rId18"/>
    <p:sldId id="301" r:id="rId19"/>
    <p:sldId id="303" r:id="rId20"/>
    <p:sldId id="304" r:id="rId21"/>
    <p:sldId id="305" r:id="rId22"/>
    <p:sldId id="299" r:id="rId23"/>
    <p:sldId id="279" r:id="rId24"/>
    <p:sldId id="309" r:id="rId25"/>
    <p:sldId id="281" r:id="rId26"/>
    <p:sldId id="28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7136F"/>
    <a:srgbClr val="CC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BFCA9E7-9BD7-49A3-945C-0E8C84D9FC41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7A722BD-5DB0-4BFC-B3F1-E700A96F17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A9E7-9BD7-49A3-945C-0E8C84D9FC41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22BD-5DB0-4BFC-B3F1-E700A96F17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A9E7-9BD7-49A3-945C-0E8C84D9FC41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22BD-5DB0-4BFC-B3F1-E700A96F17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BFCA9E7-9BD7-49A3-945C-0E8C84D9FC41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7A722BD-5DB0-4BFC-B3F1-E700A96F17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BFCA9E7-9BD7-49A3-945C-0E8C84D9FC41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7A722BD-5DB0-4BFC-B3F1-E700A96F17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A9E7-9BD7-49A3-945C-0E8C84D9FC41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22BD-5DB0-4BFC-B3F1-E700A96F17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A9E7-9BD7-49A3-945C-0E8C84D9FC41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22BD-5DB0-4BFC-B3F1-E700A96F17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BFCA9E7-9BD7-49A3-945C-0E8C84D9FC41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7A722BD-5DB0-4BFC-B3F1-E700A96F17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A9E7-9BD7-49A3-945C-0E8C84D9FC41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22BD-5DB0-4BFC-B3F1-E700A96F17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BFCA9E7-9BD7-49A3-945C-0E8C84D9FC41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7A722BD-5DB0-4BFC-B3F1-E700A96F17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BFCA9E7-9BD7-49A3-945C-0E8C84D9FC41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7A722BD-5DB0-4BFC-B3F1-E700A96F17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BFCA9E7-9BD7-49A3-945C-0E8C84D9FC41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7A722BD-5DB0-4BFC-B3F1-E700A96F17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wheel spokes="2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5286388"/>
            <a:ext cx="89297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The children </a:t>
            </a:r>
            <a:r>
              <a:rPr lang="en-US" sz="4000" b="1" dirty="0" smtClean="0">
                <a:solidFill>
                  <a:srgbClr val="002060"/>
                </a:solidFill>
              </a:rPr>
              <a:t>listen</a:t>
            </a:r>
            <a:r>
              <a:rPr lang="en-US" sz="4000" b="1" u="sng" dirty="0" smtClean="0">
                <a:solidFill>
                  <a:srgbClr val="002060"/>
                </a:solidFill>
              </a:rPr>
              <a:t>ed</a:t>
            </a:r>
            <a:r>
              <a:rPr lang="en-US" sz="4000" b="1" dirty="0" smtClean="0">
                <a:solidFill>
                  <a:srgbClr val="FF0000"/>
                </a:solidFill>
              </a:rPr>
              <a:t> the story</a:t>
            </a:r>
            <a:r>
              <a:rPr lang="ru-RU" sz="4000" b="1" dirty="0" smtClean="0">
                <a:solidFill>
                  <a:srgbClr val="FF0000"/>
                </a:solidFill>
              </a:rPr>
              <a:t>.</a:t>
            </a:r>
            <a:r>
              <a:rPr lang="en-US" sz="4000" b="1" dirty="0" smtClean="0">
                <a:solidFill>
                  <a:srgbClr val="FF0000"/>
                </a:solidFill>
              </a:rPr>
              <a:t> Boys and girls </a:t>
            </a:r>
            <a:r>
              <a:rPr lang="en-US" sz="4000" b="1" dirty="0" smtClean="0">
                <a:solidFill>
                  <a:srgbClr val="002060"/>
                </a:solidFill>
              </a:rPr>
              <a:t>lik</a:t>
            </a:r>
            <a:r>
              <a:rPr lang="en-US" sz="4000" b="1" u="sng" dirty="0" smtClean="0">
                <a:solidFill>
                  <a:srgbClr val="002060"/>
                </a:solidFill>
              </a:rPr>
              <a:t>ed</a:t>
            </a:r>
            <a:r>
              <a:rPr lang="en-US" sz="4000" b="1" dirty="0" smtClean="0">
                <a:solidFill>
                  <a:srgbClr val="FF0000"/>
                </a:solidFill>
              </a:rPr>
              <a:t> it.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depositphotos_184628852-stock-illustration-little-children-read-book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5476" y="1209362"/>
            <a:ext cx="6552606" cy="406807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286249" y="285729"/>
            <a:ext cx="48577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Past Simple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7969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Cambria" pitchFamily="18" charset="0"/>
              </a:rPr>
              <a:t>Правила добавления окончания 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-</a:t>
            </a:r>
            <a:r>
              <a:rPr lang="en-US" sz="4900" b="1" dirty="0" err="1" smtClean="0">
                <a:solidFill>
                  <a:srgbClr val="002060"/>
                </a:solidFill>
              </a:rPr>
              <a:t>ed</a:t>
            </a:r>
            <a:r>
              <a:rPr lang="ru-RU" sz="4900" b="1" dirty="0" smtClean="0">
                <a:solidFill>
                  <a:srgbClr val="002060"/>
                </a:solidFill>
              </a:rPr>
              <a:t>-</a:t>
            </a:r>
            <a:r>
              <a:rPr lang="ru-RU" sz="4900" b="1" dirty="0" smtClean="0">
                <a:solidFill>
                  <a:srgbClr val="FF0000"/>
                </a:solidFill>
              </a:rPr>
              <a:t/>
            </a:r>
            <a:br>
              <a:rPr lang="ru-RU" sz="4900" b="1" dirty="0" smtClean="0">
                <a:solidFill>
                  <a:srgbClr val="FF0000"/>
                </a:solidFill>
              </a:rPr>
            </a:br>
            <a:endParaRPr lang="ru-RU" sz="49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071546"/>
            <a:ext cx="9144000" cy="540240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1) </a:t>
            </a:r>
            <a:r>
              <a:rPr lang="ru-RU" sz="4800" dirty="0" smtClean="0"/>
              <a:t>если глагол оканчивается на </a:t>
            </a:r>
            <a:r>
              <a:rPr lang="en-US" sz="4800" dirty="0" smtClean="0">
                <a:solidFill>
                  <a:srgbClr val="FF0000"/>
                </a:solidFill>
              </a:rPr>
              <a:t>-e-</a:t>
            </a:r>
            <a:r>
              <a:rPr lang="ru-RU" sz="4800" dirty="0" smtClean="0"/>
              <a:t>, то добавляем просто</a:t>
            </a:r>
            <a:r>
              <a:rPr lang="en-US" sz="4800" dirty="0" smtClean="0"/>
              <a:t> </a:t>
            </a:r>
            <a:r>
              <a:rPr lang="en-US" sz="4800" dirty="0" smtClean="0">
                <a:solidFill>
                  <a:srgbClr val="FF0000"/>
                </a:solidFill>
              </a:rPr>
              <a:t>d</a:t>
            </a:r>
            <a:r>
              <a:rPr lang="ru-RU" sz="4800" dirty="0" smtClean="0"/>
              <a:t>	</a:t>
            </a:r>
            <a:r>
              <a:rPr lang="en-US" sz="4800" dirty="0" smtClean="0"/>
              <a:t>       </a:t>
            </a:r>
          </a:p>
          <a:p>
            <a:pPr>
              <a:buNone/>
            </a:pPr>
            <a:r>
              <a:rPr lang="en-US" sz="4800" dirty="0" smtClean="0"/>
              <a:t>          </a:t>
            </a:r>
            <a:r>
              <a:rPr lang="ru-RU" sz="4800" dirty="0" smtClean="0"/>
              <a:t> </a:t>
            </a:r>
            <a:r>
              <a:rPr lang="en-US" sz="4800" dirty="0" smtClean="0"/>
              <a:t>danc</a:t>
            </a:r>
            <a:r>
              <a:rPr lang="en-US" sz="4800" i="1" u="sng" dirty="0" smtClean="0">
                <a:solidFill>
                  <a:srgbClr val="FF0000"/>
                </a:solidFill>
              </a:rPr>
              <a:t>e</a:t>
            </a:r>
            <a:r>
              <a:rPr lang="ru-RU" sz="4800" dirty="0" smtClean="0"/>
              <a:t> – </a:t>
            </a:r>
            <a:r>
              <a:rPr lang="en-US" sz="4800" dirty="0" smtClean="0"/>
              <a:t>danc</a:t>
            </a:r>
            <a:r>
              <a:rPr lang="en-US" sz="4800" dirty="0" smtClean="0">
                <a:solidFill>
                  <a:srgbClr val="FF0000"/>
                </a:solidFill>
              </a:rPr>
              <a:t>ed</a:t>
            </a:r>
          </a:p>
          <a:p>
            <a:pPr>
              <a:buNone/>
            </a:pPr>
            <a:r>
              <a:rPr lang="en-US" sz="4800" dirty="0" smtClean="0"/>
              <a:t>           lik</a:t>
            </a:r>
            <a:r>
              <a:rPr lang="en-US" sz="4800" u="sng" dirty="0" smtClean="0">
                <a:solidFill>
                  <a:srgbClr val="FF0000"/>
                </a:solidFill>
              </a:rPr>
              <a:t>e</a:t>
            </a:r>
            <a:r>
              <a:rPr lang="en-US" sz="4800" dirty="0" smtClean="0"/>
              <a:t>- lik</a:t>
            </a:r>
            <a:r>
              <a:rPr lang="en-US" sz="4800" dirty="0" smtClean="0">
                <a:solidFill>
                  <a:srgbClr val="FF0000"/>
                </a:solidFill>
              </a:rPr>
              <a:t>ed</a:t>
            </a:r>
            <a:r>
              <a:rPr lang="en-US" sz="4800" dirty="0" smtClean="0"/>
              <a:t> </a:t>
            </a:r>
            <a:endParaRPr lang="ru-RU" sz="4800" dirty="0" smtClean="0"/>
          </a:p>
          <a:p>
            <a:pPr>
              <a:buNone/>
            </a:pPr>
            <a:r>
              <a:rPr lang="ru-RU" sz="4800" dirty="0" smtClean="0"/>
              <a:t> 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heel spokes="2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8472518" cy="604534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2</a:t>
            </a:r>
            <a:r>
              <a:rPr lang="ru-RU" sz="4000" dirty="0" smtClean="0"/>
              <a:t>) если глагол оканчивается на </a:t>
            </a:r>
            <a:r>
              <a:rPr lang="ru-RU" sz="4000" b="1" i="1" dirty="0" smtClean="0">
                <a:solidFill>
                  <a:srgbClr val="FF0000"/>
                </a:solidFill>
              </a:rPr>
              <a:t>согласную</a:t>
            </a:r>
            <a:r>
              <a:rPr lang="ru-RU" sz="4000" b="1" i="1" dirty="0" smtClean="0"/>
              <a:t> + </a:t>
            </a:r>
            <a:r>
              <a:rPr lang="en-US" sz="4000" b="1" i="1" dirty="0" smtClean="0">
                <a:solidFill>
                  <a:srgbClr val="FF0000"/>
                </a:solidFill>
              </a:rPr>
              <a:t>y</a:t>
            </a:r>
            <a:r>
              <a:rPr lang="ru-RU" sz="4000" dirty="0" smtClean="0"/>
              <a:t>, то </a:t>
            </a:r>
            <a:r>
              <a:rPr lang="en-US" sz="4000" b="1" i="1" dirty="0" smtClean="0">
                <a:solidFill>
                  <a:srgbClr val="FF0000"/>
                </a:solidFill>
              </a:rPr>
              <a:t>y</a:t>
            </a:r>
            <a:r>
              <a:rPr lang="ru-RU" sz="4000" dirty="0" smtClean="0"/>
              <a:t> меняется на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i</a:t>
            </a:r>
            <a:r>
              <a:rPr lang="ru-RU" sz="4000" b="1" i="1" dirty="0" smtClean="0"/>
              <a:t>+ </a:t>
            </a:r>
            <a:r>
              <a:rPr lang="en-US" sz="4000" b="1" i="1" dirty="0" err="1" smtClean="0"/>
              <a:t>ed</a:t>
            </a:r>
            <a:endParaRPr lang="ru-RU" sz="4000" dirty="0" smtClean="0"/>
          </a:p>
          <a:p>
            <a:pPr>
              <a:buNone/>
            </a:pPr>
            <a:r>
              <a:rPr lang="en-US" sz="4000" dirty="0" smtClean="0"/>
              <a:t>                stu</a:t>
            </a:r>
            <a:r>
              <a:rPr lang="en-US" sz="4000" i="1" u="sng" dirty="0" smtClean="0"/>
              <a:t>d</a:t>
            </a:r>
            <a:r>
              <a:rPr lang="en-US" sz="4000" dirty="0" smtClean="0">
                <a:solidFill>
                  <a:srgbClr val="FF0000"/>
                </a:solidFill>
              </a:rPr>
              <a:t>y</a:t>
            </a:r>
            <a:r>
              <a:rPr lang="en-US" sz="4000" dirty="0" smtClean="0"/>
              <a:t> – stud</a:t>
            </a:r>
            <a:r>
              <a:rPr lang="en-US" sz="4000" dirty="0" smtClean="0">
                <a:solidFill>
                  <a:srgbClr val="FF0000"/>
                </a:solidFill>
              </a:rPr>
              <a:t>i</a:t>
            </a:r>
            <a:r>
              <a:rPr lang="en-US" sz="4000" dirty="0" smtClean="0"/>
              <a:t>ed </a:t>
            </a:r>
          </a:p>
          <a:p>
            <a:pPr>
              <a:buNone/>
            </a:pPr>
            <a:r>
              <a:rPr lang="en-US" sz="4000" dirty="0" smtClean="0"/>
              <a:t>                   ti</a:t>
            </a:r>
            <a:r>
              <a:rPr lang="en-US" sz="4000" i="1" u="sng" dirty="0" smtClean="0"/>
              <a:t>d</a:t>
            </a:r>
            <a:r>
              <a:rPr lang="en-US" sz="4000" dirty="0" smtClean="0">
                <a:solidFill>
                  <a:srgbClr val="FF0000"/>
                </a:solidFill>
              </a:rPr>
              <a:t>y</a:t>
            </a:r>
            <a:r>
              <a:rPr lang="en-US" sz="4000" dirty="0" smtClean="0"/>
              <a:t> – tid</a:t>
            </a:r>
            <a:r>
              <a:rPr lang="en-US" sz="4000" dirty="0" smtClean="0">
                <a:solidFill>
                  <a:srgbClr val="FF0000"/>
                </a:solidFill>
              </a:rPr>
              <a:t>i</a:t>
            </a:r>
            <a:r>
              <a:rPr lang="en-US" sz="4000" dirty="0" smtClean="0"/>
              <a:t>ed</a:t>
            </a:r>
            <a:endParaRPr lang="ru-RU" sz="4000" dirty="0" smtClean="0"/>
          </a:p>
          <a:p>
            <a:r>
              <a:rPr lang="ru-RU" sz="4000" dirty="0" smtClean="0"/>
              <a:t>3) но если глагол оканчивается на </a:t>
            </a:r>
            <a:r>
              <a:rPr lang="ru-RU" sz="4000" b="1" i="1" dirty="0" smtClean="0">
                <a:solidFill>
                  <a:srgbClr val="FF0000"/>
                </a:solidFill>
              </a:rPr>
              <a:t>гласную</a:t>
            </a:r>
            <a:r>
              <a:rPr lang="ru-RU" sz="4000" b="1" i="1" dirty="0" smtClean="0"/>
              <a:t> + </a:t>
            </a:r>
            <a:r>
              <a:rPr lang="en-US" sz="4000" b="1" i="1" dirty="0" smtClean="0">
                <a:solidFill>
                  <a:srgbClr val="FF0000"/>
                </a:solidFill>
              </a:rPr>
              <a:t>y</a:t>
            </a:r>
            <a:r>
              <a:rPr lang="ru-RU" sz="4000" dirty="0" smtClean="0"/>
              <a:t>, то просто добавляется </a:t>
            </a:r>
            <a:r>
              <a:rPr lang="en-US" sz="4000" b="1" i="1" dirty="0" smtClean="0"/>
              <a:t>   -</a:t>
            </a:r>
            <a:r>
              <a:rPr lang="en-US" sz="4000" b="1" i="1" dirty="0" err="1" smtClean="0"/>
              <a:t>ed</a:t>
            </a:r>
            <a:r>
              <a:rPr lang="en-US" sz="4000" b="1" i="1" dirty="0" smtClean="0"/>
              <a:t>-</a:t>
            </a:r>
            <a:endParaRPr lang="ru-RU" sz="4000" dirty="0" smtClean="0"/>
          </a:p>
          <a:p>
            <a:pPr>
              <a:buNone/>
            </a:pPr>
            <a:r>
              <a:rPr lang="en-US" sz="4000" dirty="0" smtClean="0"/>
              <a:t>              </a:t>
            </a:r>
            <a:r>
              <a:rPr lang="ru-RU" sz="4000" dirty="0" smtClean="0"/>
              <a:t> </a:t>
            </a:r>
            <a:r>
              <a:rPr lang="en-US" sz="4000" dirty="0" smtClean="0"/>
              <a:t>pl</a:t>
            </a:r>
            <a:r>
              <a:rPr lang="en-US" sz="4000" i="1" u="sng" dirty="0" smtClean="0"/>
              <a:t>a</a:t>
            </a:r>
            <a:r>
              <a:rPr lang="en-US" sz="4000" dirty="0" smtClean="0">
                <a:solidFill>
                  <a:srgbClr val="FF0000"/>
                </a:solidFill>
              </a:rPr>
              <a:t>y</a:t>
            </a:r>
            <a:r>
              <a:rPr lang="ru-RU" sz="4000" dirty="0" smtClean="0"/>
              <a:t> – </a:t>
            </a:r>
            <a:r>
              <a:rPr lang="en-US" sz="4000" dirty="0" smtClean="0"/>
              <a:t>pla</a:t>
            </a:r>
            <a:r>
              <a:rPr lang="en-US" sz="4000" dirty="0" smtClean="0">
                <a:solidFill>
                  <a:srgbClr val="FF0000"/>
                </a:solidFill>
              </a:rPr>
              <a:t>y</a:t>
            </a:r>
            <a:r>
              <a:rPr lang="en-US" sz="4000" dirty="0" smtClean="0"/>
              <a:t>ed </a:t>
            </a:r>
          </a:p>
          <a:p>
            <a:pPr>
              <a:buNone/>
            </a:pPr>
            <a:r>
              <a:rPr lang="en-US" sz="4000" dirty="0" smtClean="0"/>
              <a:t>                </a:t>
            </a:r>
            <a:r>
              <a:rPr lang="ru-RU" sz="4000" dirty="0" smtClean="0"/>
              <a:t> </a:t>
            </a:r>
            <a:r>
              <a:rPr lang="en-US" sz="4000" dirty="0" smtClean="0"/>
              <a:t>st</a:t>
            </a:r>
            <a:r>
              <a:rPr lang="en-US" sz="4000" i="1" u="sng" dirty="0" smtClean="0"/>
              <a:t>a</a:t>
            </a:r>
            <a:r>
              <a:rPr lang="en-US" sz="4000" dirty="0" smtClean="0">
                <a:solidFill>
                  <a:srgbClr val="FF0000"/>
                </a:solidFill>
              </a:rPr>
              <a:t>y</a:t>
            </a:r>
            <a:r>
              <a:rPr lang="ru-RU" sz="4000" dirty="0" smtClean="0"/>
              <a:t> - </a:t>
            </a:r>
            <a:r>
              <a:rPr lang="en-US" sz="4000" dirty="0" smtClean="0"/>
              <a:t>sta</a:t>
            </a:r>
            <a:r>
              <a:rPr lang="en-US" sz="4000" dirty="0" smtClean="0">
                <a:solidFill>
                  <a:srgbClr val="FF0000"/>
                </a:solidFill>
              </a:rPr>
              <a:t>y</a:t>
            </a:r>
            <a:r>
              <a:rPr lang="en-US" sz="4000" dirty="0" smtClean="0"/>
              <a:t>ed</a:t>
            </a:r>
            <a:endParaRPr lang="ru-RU" sz="4000" dirty="0" smtClean="0"/>
          </a:p>
          <a:p>
            <a:endParaRPr lang="ru-RU" dirty="0"/>
          </a:p>
        </p:txBody>
      </p:sp>
    </p:spTree>
  </p:cSld>
  <p:clrMapOvr>
    <a:masterClrMapping/>
  </p:clrMapOvr>
  <p:transition>
    <p:wheel spokes="2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8258204" cy="6045348"/>
          </a:xfrm>
        </p:spPr>
        <p:txBody>
          <a:bodyPr/>
          <a:lstStyle/>
          <a:p>
            <a:r>
              <a:rPr lang="ru-RU" dirty="0" smtClean="0"/>
              <a:t>4) </a:t>
            </a:r>
            <a:r>
              <a:rPr lang="ru-RU" sz="4400" dirty="0" smtClean="0"/>
              <a:t>если глагол оканчивается на</a:t>
            </a:r>
            <a:r>
              <a:rPr lang="ru-RU" sz="4400" b="1" i="1" dirty="0" smtClean="0"/>
              <a:t> </a:t>
            </a:r>
            <a:r>
              <a:rPr lang="ru-RU" sz="4400" b="1" i="1" u="sng" dirty="0" smtClean="0">
                <a:solidFill>
                  <a:srgbClr val="FF0000"/>
                </a:solidFill>
              </a:rPr>
              <a:t>согласную</a:t>
            </a:r>
            <a:r>
              <a:rPr lang="ru-RU" sz="4400" dirty="0" smtClean="0"/>
              <a:t>, перед которой стоит </a:t>
            </a:r>
            <a:r>
              <a:rPr lang="ru-RU" sz="4400" b="1" i="1" dirty="0" smtClean="0"/>
              <a:t> </a:t>
            </a:r>
            <a:r>
              <a:rPr lang="ru-RU" sz="4400" b="1" i="1" dirty="0" smtClean="0">
                <a:solidFill>
                  <a:srgbClr val="FF0000"/>
                </a:solidFill>
              </a:rPr>
              <a:t>ударная</a:t>
            </a:r>
            <a:r>
              <a:rPr lang="en-US" sz="4400" b="1" i="1" dirty="0" smtClean="0">
                <a:solidFill>
                  <a:srgbClr val="FF0000"/>
                </a:solidFill>
              </a:rPr>
              <a:t> </a:t>
            </a:r>
            <a:r>
              <a:rPr lang="ru-RU" sz="4400" b="1" i="1" dirty="0" smtClean="0">
                <a:solidFill>
                  <a:srgbClr val="FF0000"/>
                </a:solidFill>
              </a:rPr>
              <a:t>гласная </a:t>
            </a:r>
            <a:r>
              <a:rPr lang="ru-RU" sz="4400" dirty="0" smtClean="0"/>
              <a:t>, то последняя согласная </a:t>
            </a:r>
            <a:r>
              <a:rPr lang="ru-RU" sz="4400" b="1" i="1" u="sng" dirty="0" smtClean="0"/>
              <a:t>удваивается</a:t>
            </a:r>
            <a:endParaRPr lang="ru-RU" sz="4400" u="sng" dirty="0" smtClean="0"/>
          </a:p>
          <a:p>
            <a:pPr>
              <a:buNone/>
            </a:pPr>
            <a:r>
              <a:rPr lang="ru-RU" sz="4400" dirty="0" smtClean="0"/>
              <a:t>              </a:t>
            </a:r>
            <a:r>
              <a:rPr lang="en-US" sz="4400" dirty="0" smtClean="0"/>
              <a:t>sto</a:t>
            </a:r>
            <a:r>
              <a:rPr lang="en-US" sz="4400" i="1" u="sng" dirty="0" smtClean="0">
                <a:solidFill>
                  <a:srgbClr val="FF0000"/>
                </a:solidFill>
              </a:rPr>
              <a:t>p</a:t>
            </a:r>
            <a:r>
              <a:rPr lang="ru-RU" sz="4400" dirty="0" smtClean="0"/>
              <a:t> – </a:t>
            </a:r>
            <a:r>
              <a:rPr lang="en-US" sz="4400" dirty="0" smtClean="0"/>
              <a:t>sto</a:t>
            </a:r>
            <a:r>
              <a:rPr lang="en-US" sz="4400" i="1" dirty="0" smtClean="0">
                <a:solidFill>
                  <a:srgbClr val="FF0000"/>
                </a:solidFill>
              </a:rPr>
              <a:t>pp</a:t>
            </a:r>
            <a:r>
              <a:rPr lang="en-US" sz="4400" dirty="0" smtClean="0"/>
              <a:t>ed</a:t>
            </a:r>
            <a:endParaRPr lang="ru-RU" sz="4400" dirty="0" smtClean="0"/>
          </a:p>
          <a:p>
            <a:pPr>
              <a:buNone/>
            </a:pPr>
            <a:r>
              <a:rPr lang="en-US" sz="4400" dirty="0" smtClean="0"/>
              <a:t>               ho</a:t>
            </a:r>
            <a:r>
              <a:rPr lang="en-US" sz="4400" i="1" u="sng" dirty="0" smtClean="0">
                <a:solidFill>
                  <a:srgbClr val="FF0000"/>
                </a:solidFill>
              </a:rPr>
              <a:t>p</a:t>
            </a:r>
            <a:r>
              <a:rPr lang="en-US" sz="4400" dirty="0" smtClean="0"/>
              <a:t>-ho</a:t>
            </a:r>
            <a:r>
              <a:rPr lang="en-US" sz="4400" i="1" u="sng" dirty="0" smtClean="0">
                <a:solidFill>
                  <a:srgbClr val="FF0000"/>
                </a:solidFill>
              </a:rPr>
              <a:t>pp</a:t>
            </a:r>
            <a:r>
              <a:rPr lang="en-US" sz="4400" dirty="0" smtClean="0"/>
              <a:t>ed</a:t>
            </a:r>
            <a:endParaRPr lang="ru-RU" sz="4400" dirty="0" smtClean="0"/>
          </a:p>
          <a:p>
            <a:pPr>
              <a:buNone/>
            </a:pPr>
            <a:endParaRPr lang="ru-RU" sz="4400" dirty="0" smtClean="0"/>
          </a:p>
          <a:p>
            <a:endParaRPr lang="ru-RU" sz="4400" dirty="0" smtClean="0"/>
          </a:p>
          <a:p>
            <a:endParaRPr lang="ru-RU" dirty="0"/>
          </a:p>
        </p:txBody>
      </p:sp>
    </p:spTree>
  </p:cSld>
  <p:clrMapOvr>
    <a:masterClrMapping/>
  </p:clrMapOvr>
  <p:transition>
    <p:wheel spokes="2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s://mulino58.ru/wp-content/uploads/e/e/c/eecdffcc5eeb146ffa035cc43d9e99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8329642" cy="6188224"/>
          </a:xfrm>
        </p:spPr>
        <p:txBody>
          <a:bodyPr>
            <a:normAutofit fontScale="85000" lnSpcReduction="20000"/>
          </a:bodyPr>
          <a:lstStyle/>
          <a:p>
            <a:r>
              <a:rPr lang="ru-RU" sz="3000" dirty="0" smtClean="0"/>
              <a:t>1)если глагол заканчивается  на </a:t>
            </a:r>
            <a:r>
              <a:rPr lang="ru-RU" sz="3000" b="1" i="1" dirty="0" smtClean="0">
                <a:solidFill>
                  <a:srgbClr val="FF0000"/>
                </a:solidFill>
              </a:rPr>
              <a:t>–</a:t>
            </a:r>
            <a:r>
              <a:rPr lang="en-US" sz="3000" b="1" i="1" dirty="0" smtClean="0">
                <a:solidFill>
                  <a:srgbClr val="FF0000"/>
                </a:solidFill>
              </a:rPr>
              <a:t>e-</a:t>
            </a:r>
            <a:r>
              <a:rPr lang="ru-RU" sz="3000" dirty="0" smtClean="0"/>
              <a:t>, то прибавляем просто </a:t>
            </a:r>
            <a:r>
              <a:rPr lang="ru-RU" sz="3000" dirty="0" smtClean="0">
                <a:solidFill>
                  <a:srgbClr val="FF0000"/>
                </a:solidFill>
              </a:rPr>
              <a:t>–</a:t>
            </a:r>
            <a:r>
              <a:rPr lang="en-US" sz="3000" b="1" dirty="0" smtClean="0">
                <a:solidFill>
                  <a:srgbClr val="FF0000"/>
                </a:solidFill>
              </a:rPr>
              <a:t>d</a:t>
            </a:r>
            <a:r>
              <a:rPr lang="ru-RU" sz="3000" b="1" dirty="0" smtClean="0">
                <a:solidFill>
                  <a:srgbClr val="FF0000"/>
                </a:solidFill>
              </a:rPr>
              <a:t>-</a:t>
            </a:r>
            <a:r>
              <a:rPr lang="ru-RU" sz="3000" dirty="0" smtClean="0"/>
              <a:t>	</a:t>
            </a:r>
          </a:p>
          <a:p>
            <a:r>
              <a:rPr lang="en-US" sz="3000" dirty="0" smtClean="0"/>
              <a:t>              e</a:t>
            </a:r>
            <a:r>
              <a:rPr lang="ru-RU" sz="3000" dirty="0" smtClean="0"/>
              <a:t>.</a:t>
            </a:r>
            <a:r>
              <a:rPr lang="en-US" sz="3000" dirty="0" smtClean="0"/>
              <a:t>g</a:t>
            </a:r>
            <a:r>
              <a:rPr lang="ru-RU" sz="3000" dirty="0" smtClean="0"/>
              <a:t>. </a:t>
            </a:r>
            <a:r>
              <a:rPr lang="en-US" sz="3000" dirty="0" smtClean="0"/>
              <a:t>danc</a:t>
            </a:r>
            <a:r>
              <a:rPr lang="en-US" sz="3000" i="1" u="sng" dirty="0" smtClean="0"/>
              <a:t>e</a:t>
            </a:r>
            <a:r>
              <a:rPr lang="ru-RU" sz="3000" dirty="0" smtClean="0"/>
              <a:t> - </a:t>
            </a:r>
            <a:r>
              <a:rPr lang="en-US" sz="3000" dirty="0" smtClean="0"/>
              <a:t>danced</a:t>
            </a:r>
            <a:endParaRPr lang="ru-RU" sz="3000" dirty="0" smtClean="0"/>
          </a:p>
          <a:p>
            <a:r>
              <a:rPr lang="ru-RU" sz="3000" dirty="0" smtClean="0"/>
              <a:t>2) если глагол оканчивается на </a:t>
            </a:r>
            <a:r>
              <a:rPr lang="ru-RU" sz="3000" b="1" i="1" dirty="0" smtClean="0">
                <a:solidFill>
                  <a:srgbClr val="FF0000"/>
                </a:solidFill>
              </a:rPr>
              <a:t>согласную + </a:t>
            </a:r>
            <a:r>
              <a:rPr lang="en-US" sz="3000" b="1" i="1" dirty="0" smtClean="0">
                <a:solidFill>
                  <a:srgbClr val="FF0000"/>
                </a:solidFill>
              </a:rPr>
              <a:t>y</a:t>
            </a:r>
            <a:r>
              <a:rPr lang="ru-RU" sz="3000" dirty="0" smtClean="0"/>
              <a:t>, то </a:t>
            </a:r>
            <a:r>
              <a:rPr lang="ru-RU" sz="3000" b="1" i="1" dirty="0" smtClean="0">
                <a:solidFill>
                  <a:srgbClr val="FF0000"/>
                </a:solidFill>
              </a:rPr>
              <a:t>–</a:t>
            </a:r>
            <a:r>
              <a:rPr lang="en-US" sz="3000" b="1" i="1" dirty="0" smtClean="0">
                <a:solidFill>
                  <a:srgbClr val="FF0000"/>
                </a:solidFill>
              </a:rPr>
              <a:t>y</a:t>
            </a:r>
            <a:r>
              <a:rPr lang="ru-RU" sz="3000" dirty="0" smtClean="0"/>
              <a:t> меняется на </a:t>
            </a:r>
            <a:r>
              <a:rPr lang="ru-RU" sz="3000" b="1" i="1" dirty="0" smtClean="0"/>
              <a:t>–</a:t>
            </a:r>
            <a:r>
              <a:rPr lang="en-US" sz="3000" b="1" i="1" dirty="0" err="1" smtClean="0">
                <a:solidFill>
                  <a:srgbClr val="FF0000"/>
                </a:solidFill>
              </a:rPr>
              <a:t>i</a:t>
            </a:r>
            <a:r>
              <a:rPr lang="ru-RU" sz="3000" b="1" i="1" dirty="0" smtClean="0"/>
              <a:t>+ </a:t>
            </a:r>
            <a:r>
              <a:rPr lang="en-US" sz="3000" b="1" i="1" dirty="0" err="1" smtClean="0"/>
              <a:t>ed</a:t>
            </a:r>
            <a:endParaRPr lang="ru-RU" sz="3000" dirty="0" smtClean="0"/>
          </a:p>
          <a:p>
            <a:r>
              <a:rPr lang="ru-RU" sz="3000" dirty="0" smtClean="0"/>
              <a:t>	</a:t>
            </a:r>
            <a:r>
              <a:rPr lang="en-US" sz="3000" dirty="0" smtClean="0"/>
              <a:t>e.g. stu</a:t>
            </a:r>
            <a:r>
              <a:rPr lang="en-US" sz="3000" i="1" u="sng" dirty="0" smtClean="0"/>
              <a:t>d</a:t>
            </a:r>
            <a:r>
              <a:rPr lang="en-US" sz="3000" dirty="0" smtClean="0"/>
              <a:t>y – studied</a:t>
            </a:r>
            <a:endParaRPr lang="ru-RU" sz="3000" dirty="0" smtClean="0"/>
          </a:p>
          <a:p>
            <a:r>
              <a:rPr lang="en-US" sz="3000" dirty="0" smtClean="0"/>
              <a:t>	       ti</a:t>
            </a:r>
            <a:r>
              <a:rPr lang="en-US" sz="3000" i="1" u="sng" dirty="0" smtClean="0"/>
              <a:t>d</a:t>
            </a:r>
            <a:r>
              <a:rPr lang="en-US" sz="3000" dirty="0" smtClean="0"/>
              <a:t>y – tidied</a:t>
            </a:r>
            <a:endParaRPr lang="ru-RU" sz="3000" dirty="0" smtClean="0"/>
          </a:p>
          <a:p>
            <a:r>
              <a:rPr lang="ru-RU" sz="3000" dirty="0" smtClean="0"/>
              <a:t>3) </a:t>
            </a:r>
            <a:r>
              <a:rPr lang="ru-RU" sz="3000" dirty="0" smtClean="0">
                <a:solidFill>
                  <a:srgbClr val="FF0000"/>
                </a:solidFill>
              </a:rPr>
              <a:t>Но</a:t>
            </a:r>
            <a:r>
              <a:rPr lang="ru-RU" sz="3000" dirty="0" smtClean="0"/>
              <a:t> если глагол оканчивается на </a:t>
            </a:r>
            <a:r>
              <a:rPr lang="ru-RU" sz="3000" b="1" i="1" dirty="0" smtClean="0">
                <a:solidFill>
                  <a:srgbClr val="FF0000"/>
                </a:solidFill>
              </a:rPr>
              <a:t>гласную + </a:t>
            </a:r>
            <a:r>
              <a:rPr lang="en-US" sz="3000" b="1" i="1" dirty="0" smtClean="0">
                <a:solidFill>
                  <a:srgbClr val="FF0000"/>
                </a:solidFill>
              </a:rPr>
              <a:t>y</a:t>
            </a:r>
            <a:r>
              <a:rPr lang="ru-RU" sz="3000" dirty="0" smtClean="0"/>
              <a:t>, то просто добавляется </a:t>
            </a:r>
            <a:r>
              <a:rPr lang="ru-RU" sz="3000" b="1" i="1" dirty="0" smtClean="0"/>
              <a:t>–</a:t>
            </a:r>
            <a:r>
              <a:rPr lang="en-US" sz="3000" b="1" i="1" dirty="0" err="1" smtClean="0"/>
              <a:t>ed</a:t>
            </a:r>
            <a:r>
              <a:rPr lang="ru-RU" sz="3000" b="1" i="1" dirty="0" smtClean="0"/>
              <a:t>-</a:t>
            </a:r>
            <a:endParaRPr lang="ru-RU" sz="3000" dirty="0" smtClean="0"/>
          </a:p>
          <a:p>
            <a:r>
              <a:rPr lang="ru-RU" sz="3000" dirty="0" smtClean="0"/>
              <a:t>	</a:t>
            </a:r>
            <a:r>
              <a:rPr lang="en-US" sz="3000" dirty="0" smtClean="0"/>
              <a:t>e</a:t>
            </a:r>
            <a:r>
              <a:rPr lang="ru-RU" sz="3000" dirty="0" smtClean="0"/>
              <a:t>.</a:t>
            </a:r>
            <a:r>
              <a:rPr lang="en-US" sz="3000" dirty="0" smtClean="0"/>
              <a:t>g</a:t>
            </a:r>
            <a:r>
              <a:rPr lang="ru-RU" sz="3000" dirty="0" smtClean="0"/>
              <a:t>. </a:t>
            </a:r>
            <a:r>
              <a:rPr lang="en-US" sz="3000" dirty="0" smtClean="0"/>
              <a:t>pl</a:t>
            </a:r>
            <a:r>
              <a:rPr lang="en-US" sz="3000" i="1" u="sng" dirty="0" smtClean="0"/>
              <a:t>a</a:t>
            </a:r>
            <a:r>
              <a:rPr lang="en-US" sz="3000" dirty="0" smtClean="0"/>
              <a:t>y</a:t>
            </a:r>
            <a:r>
              <a:rPr lang="ru-RU" sz="3000" dirty="0" smtClean="0"/>
              <a:t> – </a:t>
            </a:r>
            <a:r>
              <a:rPr lang="en-US" sz="3000" dirty="0" smtClean="0"/>
              <a:t>played</a:t>
            </a:r>
            <a:endParaRPr lang="ru-RU" sz="3000" dirty="0" smtClean="0"/>
          </a:p>
          <a:p>
            <a:r>
              <a:rPr lang="ru-RU" sz="3000" dirty="0" smtClean="0"/>
              <a:t>	       </a:t>
            </a:r>
            <a:r>
              <a:rPr lang="en-US" sz="3000" dirty="0" smtClean="0"/>
              <a:t>st</a:t>
            </a:r>
            <a:r>
              <a:rPr lang="en-US" sz="3000" i="1" u="sng" dirty="0" smtClean="0"/>
              <a:t>a</a:t>
            </a:r>
            <a:r>
              <a:rPr lang="en-US" sz="3000" dirty="0" smtClean="0"/>
              <a:t>y</a:t>
            </a:r>
            <a:r>
              <a:rPr lang="ru-RU" sz="3000" dirty="0" smtClean="0"/>
              <a:t> - </a:t>
            </a:r>
            <a:r>
              <a:rPr lang="en-US" sz="3000" dirty="0" smtClean="0"/>
              <a:t>stayed</a:t>
            </a:r>
            <a:endParaRPr lang="ru-RU" sz="3000" dirty="0" smtClean="0"/>
          </a:p>
          <a:p>
            <a:endParaRPr lang="ru-RU" sz="3000" dirty="0" smtClean="0"/>
          </a:p>
          <a:p>
            <a:r>
              <a:rPr lang="ru-RU" sz="3000" dirty="0" smtClean="0"/>
              <a:t>4) если глагол оканчивается на </a:t>
            </a:r>
            <a:r>
              <a:rPr lang="ru-RU" sz="3000" b="1" i="1" dirty="0" smtClean="0"/>
              <a:t>согласную</a:t>
            </a:r>
            <a:r>
              <a:rPr lang="ru-RU" sz="3000" dirty="0" smtClean="0"/>
              <a:t>, перед которой стоит </a:t>
            </a:r>
            <a:r>
              <a:rPr lang="ru-RU" sz="3000" b="1" i="1" dirty="0" smtClean="0"/>
              <a:t>одна ударная</a:t>
            </a:r>
            <a:r>
              <a:rPr lang="ru-RU" sz="3000" dirty="0" smtClean="0"/>
              <a:t> </a:t>
            </a:r>
            <a:r>
              <a:rPr lang="ru-RU" sz="3000" b="1" i="1" dirty="0" smtClean="0"/>
              <a:t>гласная</a:t>
            </a:r>
            <a:r>
              <a:rPr lang="ru-RU" sz="3000" b="1" dirty="0" smtClean="0"/>
              <a:t>,</a:t>
            </a:r>
            <a:r>
              <a:rPr lang="ru-RU" sz="3000" dirty="0" smtClean="0"/>
              <a:t> то последняя согласная </a:t>
            </a:r>
            <a:r>
              <a:rPr lang="ru-RU" sz="3000" b="1" i="1" dirty="0" smtClean="0"/>
              <a:t>удваивается</a:t>
            </a:r>
            <a:endParaRPr lang="ru-RU" sz="3000" dirty="0" smtClean="0"/>
          </a:p>
          <a:p>
            <a:pPr>
              <a:buNone/>
            </a:pPr>
            <a:r>
              <a:rPr lang="ru-RU" sz="3000" dirty="0" smtClean="0"/>
              <a:t>            	</a:t>
            </a:r>
            <a:r>
              <a:rPr lang="en-US" sz="3000" dirty="0" smtClean="0"/>
              <a:t>e</a:t>
            </a:r>
            <a:r>
              <a:rPr lang="ru-RU" sz="3000" dirty="0" smtClean="0"/>
              <a:t>.</a:t>
            </a:r>
            <a:r>
              <a:rPr lang="en-US" sz="3000" dirty="0" smtClean="0"/>
              <a:t>g</a:t>
            </a:r>
            <a:r>
              <a:rPr lang="ru-RU" sz="3000" dirty="0" smtClean="0"/>
              <a:t>. </a:t>
            </a:r>
            <a:r>
              <a:rPr lang="en-US" sz="3000" dirty="0" smtClean="0"/>
              <a:t>sto</a:t>
            </a:r>
            <a:r>
              <a:rPr lang="en-US" sz="3000" i="1" u="sng" dirty="0" smtClean="0"/>
              <a:t>p</a:t>
            </a:r>
            <a:r>
              <a:rPr lang="ru-RU" sz="3000" dirty="0" smtClean="0"/>
              <a:t> – </a:t>
            </a:r>
            <a:r>
              <a:rPr lang="en-US" sz="3000" dirty="0" smtClean="0"/>
              <a:t>stopped</a:t>
            </a:r>
            <a:endParaRPr lang="ru-RU" sz="3000" dirty="0" smtClean="0"/>
          </a:p>
          <a:p>
            <a:endParaRPr lang="ru-RU" dirty="0"/>
          </a:p>
        </p:txBody>
      </p:sp>
    </p:spTree>
  </p:cSld>
  <p:clrMapOvr>
    <a:masterClrMapping/>
  </p:clrMapOvr>
  <p:transition>
    <p:wheel spokes="2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3143248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В </a:t>
            </a:r>
            <a:r>
              <a:rPr lang="ru-RU" sz="4400" b="1" u="sng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вопросах и отрицаниях </a:t>
            </a:r>
            <a:r>
              <a:rPr lang="ru-RU" sz="4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используем</a:t>
            </a:r>
            <a:br>
              <a:rPr lang="ru-RU" sz="4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sz="4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вспомогательный глагол </a:t>
            </a:r>
            <a:br>
              <a:rPr lang="ru-RU" sz="4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4400" b="1" dirty="0" smtClean="0">
                <a:solidFill>
                  <a:srgbClr val="FF0000"/>
                </a:solidFill>
              </a:rPr>
              <a:t>DID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3429000"/>
            <a:ext cx="8858280" cy="304495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 play</a:t>
            </a:r>
            <a:r>
              <a:rPr lang="en-US" sz="4000" b="1" dirty="0" smtClean="0">
                <a:solidFill>
                  <a:srgbClr val="FF0000"/>
                </a:solidFill>
              </a:rPr>
              <a:t>ed</a:t>
            </a:r>
            <a:r>
              <a:rPr lang="en-US" sz="4000" dirty="0" smtClean="0"/>
              <a:t> a game</a:t>
            </a:r>
            <a:r>
              <a:rPr lang="ru-RU" sz="4000" dirty="0" smtClean="0"/>
              <a:t> </a:t>
            </a:r>
            <a:r>
              <a:rPr lang="en-US" sz="4000" dirty="0" smtClean="0"/>
              <a:t>yesterday</a:t>
            </a:r>
            <a:r>
              <a:rPr lang="ru-RU" sz="4000" dirty="0" smtClean="0"/>
              <a:t>.</a:t>
            </a:r>
          </a:p>
          <a:p>
            <a:r>
              <a:rPr lang="en-US" sz="4000" dirty="0" smtClean="0"/>
              <a:t>I </a:t>
            </a:r>
            <a:r>
              <a:rPr lang="en-US" sz="4000" b="1" u="sng" dirty="0" smtClean="0">
                <a:solidFill>
                  <a:srgbClr val="FF0000"/>
                </a:solidFill>
              </a:rPr>
              <a:t>didn't</a:t>
            </a:r>
            <a:r>
              <a:rPr lang="en-US" sz="4000" u="sng" dirty="0" smtClean="0"/>
              <a:t> </a:t>
            </a:r>
            <a:r>
              <a:rPr lang="en-US" sz="4000" b="1" u="sng" dirty="0" smtClean="0">
                <a:solidFill>
                  <a:srgbClr val="FF0000"/>
                </a:solidFill>
              </a:rPr>
              <a:t>play</a:t>
            </a:r>
            <a:r>
              <a:rPr lang="en-US" sz="4000" u="sng" dirty="0" smtClean="0"/>
              <a:t> </a:t>
            </a:r>
            <a:r>
              <a:rPr lang="en-US" sz="4000" dirty="0" smtClean="0"/>
              <a:t>a game</a:t>
            </a:r>
            <a:r>
              <a:rPr lang="ru-RU" sz="4000" dirty="0" smtClean="0"/>
              <a:t> </a:t>
            </a:r>
            <a:r>
              <a:rPr lang="en-US" sz="4000" dirty="0" smtClean="0"/>
              <a:t>yesterday</a:t>
            </a:r>
            <a:r>
              <a:rPr lang="ru-RU" sz="4000" dirty="0" smtClean="0"/>
              <a:t>.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Did</a:t>
            </a:r>
            <a:r>
              <a:rPr lang="en-US" sz="4000" dirty="0" smtClean="0"/>
              <a:t> you </a:t>
            </a:r>
            <a:r>
              <a:rPr lang="en-US" sz="4000" b="1" dirty="0" smtClean="0">
                <a:solidFill>
                  <a:srgbClr val="FF0000"/>
                </a:solidFill>
              </a:rPr>
              <a:t>play</a:t>
            </a:r>
            <a:r>
              <a:rPr lang="en-US" sz="4000" dirty="0" smtClean="0"/>
              <a:t> a game</a:t>
            </a:r>
            <a:r>
              <a:rPr lang="ru-RU" sz="4000" dirty="0" smtClean="0"/>
              <a:t> </a:t>
            </a:r>
            <a:r>
              <a:rPr lang="en-US" sz="4000" dirty="0" smtClean="0"/>
              <a:t>yesterday</a:t>
            </a:r>
            <a:r>
              <a:rPr lang="ru-RU" sz="4000" dirty="0" smtClean="0"/>
              <a:t>?</a:t>
            </a:r>
            <a:endParaRPr lang="ru-RU" sz="4000" dirty="0"/>
          </a:p>
        </p:txBody>
      </p:sp>
    </p:spTree>
  </p:cSld>
  <p:clrMapOvr>
    <a:masterClrMapping/>
  </p:clrMapOvr>
  <p:transition>
    <p:wheel spokes="2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86808" cy="307181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В </a:t>
            </a:r>
            <a:r>
              <a:rPr lang="ru-RU" sz="4400" b="1" u="sng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вопросах и отрицаниях </a:t>
            </a:r>
            <a:r>
              <a:rPr lang="ru-RU" sz="4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используем</a:t>
            </a:r>
            <a:br>
              <a:rPr lang="ru-RU" sz="4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sz="4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вспомогательный глагол </a:t>
            </a:r>
            <a:br>
              <a:rPr lang="ru-RU" sz="4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4400" b="1" dirty="0" smtClean="0">
                <a:solidFill>
                  <a:srgbClr val="FF0000"/>
                </a:solidFill>
              </a:rPr>
              <a:t>DID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endParaRPr lang="ru-RU" sz="4400" dirty="0"/>
          </a:p>
        </p:txBody>
      </p:sp>
      <p:sp>
        <p:nvSpPr>
          <p:cNvPr id="4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3643312"/>
            <a:ext cx="8358246" cy="307183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 went to school  yesterday</a:t>
            </a:r>
            <a:r>
              <a:rPr lang="ru-RU" sz="4000" dirty="0" smtClean="0"/>
              <a:t>.</a:t>
            </a:r>
          </a:p>
          <a:p>
            <a:r>
              <a:rPr lang="en-US" sz="4000" dirty="0" smtClean="0"/>
              <a:t>I </a:t>
            </a:r>
            <a:r>
              <a:rPr lang="en-US" sz="4000" b="1" u="sng" dirty="0" smtClean="0">
                <a:solidFill>
                  <a:srgbClr val="FF0000"/>
                </a:solidFill>
              </a:rPr>
              <a:t>didn't</a:t>
            </a:r>
            <a:r>
              <a:rPr lang="en-US" sz="4000" u="sng" dirty="0" smtClean="0"/>
              <a:t> </a:t>
            </a:r>
            <a:r>
              <a:rPr lang="en-US" sz="4000" b="1" u="sng" dirty="0" smtClean="0">
                <a:solidFill>
                  <a:srgbClr val="FF0000"/>
                </a:solidFill>
              </a:rPr>
              <a:t>go</a:t>
            </a:r>
            <a:r>
              <a:rPr lang="en-US" sz="4000" u="sng" dirty="0" smtClean="0"/>
              <a:t> </a:t>
            </a:r>
            <a:r>
              <a:rPr lang="en-US" sz="4000" dirty="0" smtClean="0"/>
              <a:t>to school yesterday</a:t>
            </a:r>
            <a:r>
              <a:rPr lang="ru-RU" sz="4000" dirty="0" smtClean="0"/>
              <a:t>.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Did</a:t>
            </a:r>
            <a:r>
              <a:rPr lang="en-US" sz="4000" dirty="0" smtClean="0"/>
              <a:t> </a:t>
            </a:r>
            <a:r>
              <a:rPr lang="en-US" sz="4000" b="1" u="sng" dirty="0" smtClean="0">
                <a:solidFill>
                  <a:srgbClr val="FF0000"/>
                </a:solidFill>
              </a:rPr>
              <a:t>go</a:t>
            </a:r>
            <a:r>
              <a:rPr lang="en-US" sz="4000" u="sng" dirty="0" smtClean="0"/>
              <a:t> </a:t>
            </a:r>
            <a:r>
              <a:rPr lang="en-US" sz="4000" dirty="0" smtClean="0"/>
              <a:t>to school you yesterday</a:t>
            </a:r>
            <a:r>
              <a:rPr lang="ru-RU" sz="4000" dirty="0" smtClean="0"/>
              <a:t>?</a:t>
            </a:r>
            <a:endParaRPr lang="ru-RU" sz="4000" dirty="0"/>
          </a:p>
        </p:txBody>
      </p:sp>
    </p:spTree>
  </p:cSld>
  <p:clrMapOvr>
    <a:masterClrMapping/>
  </p:clrMapOvr>
  <p:transition>
    <p:wheel spokes="2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8929718" cy="624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2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000240"/>
            <a:ext cx="9144000" cy="303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785795"/>
            <a:ext cx="871543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2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643314"/>
            <a:ext cx="871712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426530"/>
            <a:ext cx="9144000" cy="2748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2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Past simple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47248" cy="4873752"/>
          </a:xfrm>
        </p:spPr>
        <p:txBody>
          <a:bodyPr/>
          <a:lstStyle/>
          <a:p>
            <a:pPr algn="ctr"/>
            <a:r>
              <a:rPr lang="ru-RU" dirty="0"/>
              <a:t> </a:t>
            </a:r>
            <a:r>
              <a:rPr lang="en-US" sz="4400" b="1" dirty="0" smtClean="0">
                <a:solidFill>
                  <a:srgbClr val="C00000"/>
                </a:solidFill>
              </a:rPr>
              <a:t>Actions that happened at a specific time in the past</a:t>
            </a:r>
          </a:p>
          <a:p>
            <a:pPr marL="0" indent="0" algn="ctr">
              <a:buNone/>
            </a:pPr>
            <a:r>
              <a:rPr lang="en-US" sz="4400" dirty="0" smtClean="0">
                <a:solidFill>
                  <a:srgbClr val="FF0000"/>
                </a:solidFill>
              </a:rPr>
              <a:t> </a:t>
            </a:r>
          </a:p>
          <a:p>
            <a:pPr lvl="0"/>
            <a:r>
              <a:rPr lang="en-US" sz="3200" b="1" dirty="0">
                <a:solidFill>
                  <a:srgbClr val="990033"/>
                </a:solidFill>
              </a:rPr>
              <a:t>Yesterday  </a:t>
            </a:r>
            <a:r>
              <a:rPr lang="ru-RU" sz="3200" b="1" dirty="0">
                <a:solidFill>
                  <a:srgbClr val="990033"/>
                </a:solidFill>
              </a:rPr>
              <a:t>-</a:t>
            </a:r>
            <a:r>
              <a:rPr lang="en-US" sz="3200" b="1" dirty="0">
                <a:solidFill>
                  <a:srgbClr val="990033"/>
                </a:solidFill>
              </a:rPr>
              <a:t> </a:t>
            </a:r>
            <a:r>
              <a:rPr lang="ru-RU" sz="3200" b="1" dirty="0"/>
              <a:t>вчера</a:t>
            </a:r>
          </a:p>
          <a:p>
            <a:pPr lvl="0"/>
            <a:r>
              <a:rPr lang="en-US" sz="3200" b="1" dirty="0">
                <a:solidFill>
                  <a:srgbClr val="990033"/>
                </a:solidFill>
              </a:rPr>
              <a:t>2 days ago</a:t>
            </a:r>
            <a:r>
              <a:rPr lang="ru-RU" sz="3200" b="1" dirty="0">
                <a:solidFill>
                  <a:srgbClr val="990033"/>
                </a:solidFill>
              </a:rPr>
              <a:t>  - </a:t>
            </a:r>
            <a:r>
              <a:rPr lang="ru-RU" sz="3200" b="1" dirty="0"/>
              <a:t>2 дня назад</a:t>
            </a:r>
          </a:p>
          <a:p>
            <a:pPr lvl="0"/>
            <a:r>
              <a:rPr lang="ru-RU" sz="3200" b="1" dirty="0">
                <a:solidFill>
                  <a:srgbClr val="990033"/>
                </a:solidFill>
              </a:rPr>
              <a:t> </a:t>
            </a:r>
            <a:r>
              <a:rPr lang="en-US" sz="3200" b="1" dirty="0">
                <a:solidFill>
                  <a:srgbClr val="990033"/>
                </a:solidFill>
              </a:rPr>
              <a:t>Last week</a:t>
            </a:r>
            <a:r>
              <a:rPr lang="ru-RU" sz="3200" b="1" dirty="0">
                <a:solidFill>
                  <a:srgbClr val="990033"/>
                </a:solidFill>
              </a:rPr>
              <a:t>  - </a:t>
            </a:r>
            <a:r>
              <a:rPr lang="ru-RU" sz="3200" b="1" dirty="0"/>
              <a:t>на прошлой неделе</a:t>
            </a:r>
          </a:p>
          <a:p>
            <a:pPr lvl="0"/>
            <a:r>
              <a:rPr lang="ru-RU" sz="3200" b="1" dirty="0">
                <a:solidFill>
                  <a:srgbClr val="990033"/>
                </a:solidFill>
              </a:rPr>
              <a:t>а</a:t>
            </a:r>
            <a:r>
              <a:rPr lang="en-US" sz="3200" b="1" dirty="0">
                <a:solidFill>
                  <a:srgbClr val="990033"/>
                </a:solidFill>
              </a:rPr>
              <a:t>n hour ago</a:t>
            </a:r>
            <a:r>
              <a:rPr lang="ru-RU" sz="3200" b="1" dirty="0">
                <a:solidFill>
                  <a:srgbClr val="990033"/>
                </a:solidFill>
              </a:rPr>
              <a:t> - </a:t>
            </a:r>
            <a:r>
              <a:rPr lang="ru-RU" sz="3200" b="1" dirty="0"/>
              <a:t>час назад</a:t>
            </a:r>
          </a:p>
          <a:p>
            <a:endParaRPr lang="ru-RU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52241885"/>
      </p:ext>
    </p:extLst>
  </p:cSld>
  <p:clrMapOvr>
    <a:masterClrMapping/>
  </p:clrMapOvr>
  <p:transition>
    <p:wheel spokes="2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428868"/>
            <a:ext cx="9033650" cy="2482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2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2071677"/>
            <a:ext cx="8965436" cy="200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2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8929718" cy="624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2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4710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2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55608" y="428604"/>
            <a:ext cx="904131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2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3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2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177" y="571480"/>
            <a:ext cx="9101823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2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mulino58.ru/wp-content/uploads/d/6/f/d6f047229122878063c303eaf2f06c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59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67292972"/>
      </p:ext>
    </p:extLst>
  </p:cSld>
  <p:clrMapOvr>
    <a:masterClrMapping/>
  </p:clrMapOvr>
  <p:transition>
    <p:wheel spokes="2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8" name="Picture 4" descr="https://present5.com/customparser/16218104_451486550%20---%20past_simple.ppt/slide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546" y="285728"/>
            <a:ext cx="8195858" cy="1404961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 Simple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Прошедшее простое время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6973" y="1825625"/>
            <a:ext cx="7798377" cy="4686011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Jump – jump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</a:p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– open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</a:p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– look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</a:p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Surprise – surprise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endParaRPr lang="ru-RU" sz="3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hare 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jumped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fast.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tortoise 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rested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 the tree.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81254" y="2424545"/>
            <a:ext cx="1826141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9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endParaRPr lang="ru-RU" sz="9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6237906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4.infourok.ru/uploads/ex/12d3/0002f902-dab69392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3143248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В </a:t>
            </a:r>
            <a:r>
              <a:rPr lang="ru-RU" sz="4400" b="1" u="sng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вопросах и отрицаниях </a:t>
            </a:r>
            <a:r>
              <a:rPr lang="ru-RU" sz="4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используем</a:t>
            </a:r>
            <a:br>
              <a:rPr lang="ru-RU" sz="4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sz="4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вспомогательный глагол </a:t>
            </a:r>
            <a:br>
              <a:rPr lang="ru-RU" sz="4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4400" b="1" dirty="0" smtClean="0">
                <a:solidFill>
                  <a:srgbClr val="FF0000"/>
                </a:solidFill>
              </a:rPr>
              <a:t>DID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3429000"/>
            <a:ext cx="8858280" cy="304495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 play</a:t>
            </a:r>
            <a:r>
              <a:rPr lang="en-US" sz="4000" b="1" u="sng" dirty="0" smtClean="0">
                <a:solidFill>
                  <a:srgbClr val="FF0000"/>
                </a:solidFill>
              </a:rPr>
              <a:t>ed</a:t>
            </a:r>
            <a:r>
              <a:rPr lang="en-US" sz="4000" dirty="0" smtClean="0"/>
              <a:t> a game</a:t>
            </a:r>
            <a:r>
              <a:rPr lang="ru-RU" sz="4000" dirty="0" smtClean="0"/>
              <a:t> </a:t>
            </a:r>
            <a:r>
              <a:rPr lang="en-US" sz="4000" dirty="0" smtClean="0"/>
              <a:t>yesterday</a:t>
            </a:r>
            <a:r>
              <a:rPr lang="ru-RU" sz="4000" dirty="0" smtClean="0"/>
              <a:t>.</a:t>
            </a:r>
          </a:p>
          <a:p>
            <a:r>
              <a:rPr lang="en-US" sz="4000" dirty="0" smtClean="0"/>
              <a:t>I </a:t>
            </a:r>
            <a:r>
              <a:rPr lang="en-US" sz="4000" b="1" dirty="0" smtClean="0">
                <a:solidFill>
                  <a:srgbClr val="FF0000"/>
                </a:solidFill>
              </a:rPr>
              <a:t>didn't</a:t>
            </a:r>
            <a:r>
              <a:rPr lang="en-US" sz="4000" dirty="0" smtClean="0"/>
              <a:t> </a:t>
            </a:r>
            <a:r>
              <a:rPr lang="en-US" sz="4000" b="1" u="sng" dirty="0" smtClean="0">
                <a:solidFill>
                  <a:srgbClr val="002060"/>
                </a:solidFill>
              </a:rPr>
              <a:t>play</a:t>
            </a:r>
            <a:r>
              <a:rPr lang="en-US" sz="4000" u="sng" dirty="0" smtClean="0"/>
              <a:t> </a:t>
            </a:r>
            <a:r>
              <a:rPr lang="en-US" sz="4000" dirty="0" smtClean="0"/>
              <a:t>a game</a:t>
            </a:r>
            <a:r>
              <a:rPr lang="ru-RU" sz="4000" dirty="0" smtClean="0"/>
              <a:t> </a:t>
            </a:r>
            <a:r>
              <a:rPr lang="en-US" sz="4000" dirty="0" smtClean="0"/>
              <a:t>yesterday</a:t>
            </a:r>
            <a:r>
              <a:rPr lang="ru-RU" sz="4000" dirty="0" smtClean="0"/>
              <a:t>.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Did</a:t>
            </a:r>
            <a:r>
              <a:rPr lang="en-US" sz="4000" dirty="0" smtClean="0"/>
              <a:t> you </a:t>
            </a:r>
            <a:r>
              <a:rPr lang="en-US" sz="4000" b="1" dirty="0" smtClean="0">
                <a:solidFill>
                  <a:srgbClr val="002060"/>
                </a:solidFill>
              </a:rPr>
              <a:t>pl</a:t>
            </a:r>
            <a:r>
              <a:rPr lang="en-US" sz="4000" b="1" u="sng" dirty="0" smtClean="0">
                <a:solidFill>
                  <a:srgbClr val="002060"/>
                </a:solidFill>
              </a:rPr>
              <a:t>ay</a:t>
            </a:r>
            <a:r>
              <a:rPr lang="en-US" sz="4000" dirty="0" smtClean="0"/>
              <a:t> a game</a:t>
            </a:r>
            <a:r>
              <a:rPr lang="ru-RU" sz="4000" dirty="0" smtClean="0"/>
              <a:t> </a:t>
            </a:r>
            <a:r>
              <a:rPr lang="en-US" sz="4000" dirty="0" smtClean="0"/>
              <a:t>yesterday</a:t>
            </a:r>
            <a:r>
              <a:rPr lang="ru-RU" sz="4000" dirty="0" smtClean="0"/>
              <a:t>?</a:t>
            </a:r>
            <a:endParaRPr lang="ru-RU" sz="4000" dirty="0"/>
          </a:p>
        </p:txBody>
      </p:sp>
    </p:spTree>
  </p:cSld>
  <p:clrMapOvr>
    <a:masterClrMapping/>
  </p:clrMapOvr>
  <p:transition>
    <p:wheel spokes="2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2786058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В </a:t>
            </a:r>
            <a:r>
              <a:rPr lang="ru-RU" sz="4400" b="1" u="sng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вопросах и отрицаниях </a:t>
            </a:r>
            <a:r>
              <a:rPr lang="ru-RU" sz="4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используем</a:t>
            </a:r>
            <a:br>
              <a:rPr lang="ru-RU" sz="4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sz="4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вспомогательный глагол </a:t>
            </a:r>
            <a:br>
              <a:rPr lang="ru-RU" sz="4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4400" b="1" dirty="0" smtClean="0">
                <a:solidFill>
                  <a:srgbClr val="FF0000"/>
                </a:solidFill>
              </a:rPr>
              <a:t>DID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3143248"/>
            <a:ext cx="8143932" cy="3330704"/>
          </a:xfrm>
        </p:spPr>
        <p:txBody>
          <a:bodyPr>
            <a:noAutofit/>
          </a:bodyPr>
          <a:lstStyle/>
          <a:p>
            <a:r>
              <a:rPr lang="en-US" sz="4000" dirty="0" smtClean="0"/>
              <a:t>I </a:t>
            </a:r>
            <a:r>
              <a:rPr lang="en-US" sz="4000" b="1" dirty="0" smtClean="0">
                <a:solidFill>
                  <a:srgbClr val="FF0000"/>
                </a:solidFill>
              </a:rPr>
              <a:t>went</a:t>
            </a:r>
            <a:r>
              <a:rPr lang="en-US" sz="4000" dirty="0" smtClean="0"/>
              <a:t> to school  yesterday</a:t>
            </a:r>
            <a:r>
              <a:rPr lang="ru-RU" sz="4000" dirty="0" smtClean="0"/>
              <a:t>.</a:t>
            </a:r>
          </a:p>
          <a:p>
            <a:r>
              <a:rPr lang="en-US" sz="4000" dirty="0" smtClean="0"/>
              <a:t>I </a:t>
            </a:r>
            <a:r>
              <a:rPr lang="en-US" sz="4000" b="1" dirty="0" smtClean="0">
                <a:solidFill>
                  <a:srgbClr val="FF0000"/>
                </a:solidFill>
              </a:rPr>
              <a:t>didn't</a:t>
            </a:r>
            <a:r>
              <a:rPr lang="en-US" sz="4000" u="sng" dirty="0" smtClean="0"/>
              <a:t> </a:t>
            </a:r>
            <a:r>
              <a:rPr lang="en-US" sz="4000" b="1" u="sng" dirty="0" smtClean="0">
                <a:solidFill>
                  <a:srgbClr val="002060"/>
                </a:solidFill>
              </a:rPr>
              <a:t>go</a:t>
            </a:r>
            <a:r>
              <a:rPr lang="en-US" sz="4000" u="sng" dirty="0" smtClean="0"/>
              <a:t> </a:t>
            </a:r>
            <a:r>
              <a:rPr lang="en-US" sz="4000" dirty="0" smtClean="0"/>
              <a:t>to school yesterday</a:t>
            </a:r>
            <a:r>
              <a:rPr lang="ru-RU" sz="4000" dirty="0" smtClean="0"/>
              <a:t>.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Did</a:t>
            </a:r>
            <a:r>
              <a:rPr lang="en-US" sz="4000" dirty="0" smtClean="0"/>
              <a:t> you </a:t>
            </a:r>
            <a:r>
              <a:rPr lang="en-US" sz="4000" b="1" u="sng" dirty="0" smtClean="0">
                <a:solidFill>
                  <a:srgbClr val="002060"/>
                </a:solidFill>
              </a:rPr>
              <a:t>go</a:t>
            </a:r>
            <a:r>
              <a:rPr lang="en-US" sz="4000" u="sng" dirty="0" smtClean="0">
                <a:solidFill>
                  <a:srgbClr val="002060"/>
                </a:solidFill>
              </a:rPr>
              <a:t> </a:t>
            </a:r>
            <a:r>
              <a:rPr lang="en-US" sz="4000" dirty="0" smtClean="0"/>
              <a:t>to school yesterday</a:t>
            </a:r>
            <a:r>
              <a:rPr lang="ru-RU" sz="4000" dirty="0" smtClean="0"/>
              <a:t>?</a:t>
            </a:r>
          </a:p>
          <a:p>
            <a:endParaRPr lang="ru-RU" sz="4000" dirty="0"/>
          </a:p>
        </p:txBody>
      </p:sp>
    </p:spTree>
  </p:cSld>
  <p:clrMapOvr>
    <a:masterClrMapping/>
  </p:clrMapOvr>
  <p:transition>
    <p:wheel spokes="2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Дарья\Desktop\hello_html_m7237079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65"/>
            <a:ext cx="9144000" cy="684907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297</TotalTime>
  <Words>286</Words>
  <Application>Microsoft Office PowerPoint</Application>
  <PresentationFormat>Экран (4:3)</PresentationFormat>
  <Paragraphs>61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Эркер</vt:lpstr>
      <vt:lpstr>    </vt:lpstr>
      <vt:lpstr>Past simple </vt:lpstr>
      <vt:lpstr>Слайд 3</vt:lpstr>
      <vt:lpstr>Слайд 4</vt:lpstr>
      <vt:lpstr>Past Simple  Прошедшее простое время</vt:lpstr>
      <vt:lpstr>Слайд 6</vt:lpstr>
      <vt:lpstr>В вопросах и отрицаниях используем вспомогательный глагол  DID </vt:lpstr>
      <vt:lpstr>В вопросах и отрицаниях используем вспомогательный глагол  DID </vt:lpstr>
      <vt:lpstr>Слайд 9</vt:lpstr>
      <vt:lpstr>Правила добавления окончания  -ed- </vt:lpstr>
      <vt:lpstr>Слайд 11</vt:lpstr>
      <vt:lpstr>Слайд 12</vt:lpstr>
      <vt:lpstr>Слайд 13</vt:lpstr>
      <vt:lpstr>Слайд 14</vt:lpstr>
      <vt:lpstr>В вопросах и отрицаниях используем вспомогательный глагол  DID </vt:lpstr>
      <vt:lpstr>В вопросах и отрицаниях используем вспомогательный глагол  DID 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Hare and the Tortoise.</dc:title>
  <dc:creator>user</dc:creator>
  <cp:lastModifiedBy>Дарья</cp:lastModifiedBy>
  <cp:revision>37</cp:revision>
  <dcterms:created xsi:type="dcterms:W3CDTF">2016-02-07T16:30:42Z</dcterms:created>
  <dcterms:modified xsi:type="dcterms:W3CDTF">2022-06-17T19:39:08Z</dcterms:modified>
</cp:coreProperties>
</file>