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06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6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2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9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86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4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9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08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23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922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583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78A4375-6703-497D-8118-2539B579B7D2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8D0529A-20C3-4324-9824-868ADE10D5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90712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100" y="2091262"/>
            <a:ext cx="9068586" cy="2590800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</a:rPr>
              <a:t/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/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ТЕМА</a:t>
            </a:r>
            <a:r>
              <a:rPr lang="ru-RU" sz="3600" dirty="0" smtClean="0">
                <a:solidFill>
                  <a:srgbClr val="0070C0"/>
                </a:solidFill>
              </a:rPr>
              <a:t>: «</a:t>
            </a:r>
            <a:r>
              <a:rPr lang="ru-RU" sz="3600" dirty="0" err="1" smtClean="0">
                <a:solidFill>
                  <a:srgbClr val="0070C0"/>
                </a:solidFill>
              </a:rPr>
              <a:t>РоД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</a:rPr>
              <a:t>ИМени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</a:rPr>
              <a:t>СУЩЕСТВИТЕЛЬНого</a:t>
            </a:r>
            <a:r>
              <a:rPr lang="ru-RU" sz="3600" dirty="0" smtClean="0">
                <a:solidFill>
                  <a:srgbClr val="0070C0"/>
                </a:solidFill>
              </a:rPr>
              <a:t>»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3 класс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русский </a:t>
            </a:r>
            <a:r>
              <a:rPr lang="ru-RU" sz="3600" dirty="0" smtClean="0">
                <a:solidFill>
                  <a:srgbClr val="0070C0"/>
                </a:solidFill>
              </a:rPr>
              <a:t>язык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УМК: </a:t>
            </a:r>
            <a:r>
              <a:rPr lang="ru-RU" sz="2400" dirty="0" err="1" smtClean="0">
                <a:solidFill>
                  <a:srgbClr val="0070C0"/>
                </a:solidFill>
              </a:rPr>
              <a:t>В.П.Канакина</a:t>
            </a:r>
            <a:r>
              <a:rPr lang="ru-RU" sz="2400" dirty="0" smtClean="0">
                <a:solidFill>
                  <a:srgbClr val="0070C0"/>
                </a:solidFill>
              </a:rPr>
              <a:t>, </a:t>
            </a:r>
            <a:r>
              <a:rPr lang="ru-RU" sz="2400" dirty="0" err="1" smtClean="0">
                <a:solidFill>
                  <a:srgbClr val="0070C0"/>
                </a:solidFill>
              </a:rPr>
              <a:t>В.Г.Горецкий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«Школа </a:t>
            </a:r>
            <a:r>
              <a:rPr lang="ru-RU" sz="2400" dirty="0" err="1" smtClean="0">
                <a:solidFill>
                  <a:srgbClr val="0070C0"/>
                </a:solidFill>
              </a:rPr>
              <a:t>россии</a:t>
            </a:r>
            <a:r>
              <a:rPr lang="ru-RU" sz="2400" dirty="0" smtClean="0">
                <a:solidFill>
                  <a:srgbClr val="0070C0"/>
                </a:solidFill>
              </a:rPr>
              <a:t>» </a:t>
            </a:r>
            <a:r>
              <a:rPr lang="ru-RU" sz="3600" dirty="0" smtClean="0">
                <a:solidFill>
                  <a:srgbClr val="0070C0"/>
                </a:solidFill>
              </a:rPr>
              <a:t/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Составитель: учитель начальных классов МАОУ ИЭЛ 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Симонова Ю.Б. 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Г. Новосибирск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4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img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5385"/>
            <a:ext cx="10058399" cy="60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узнать……</a:t>
            </a: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научиться ……</a:t>
            </a: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применить….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3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  <a:tabLst>
                <a:tab pos="-68580" algn="l"/>
              </a:tabLst>
            </a:pPr>
            <a:r>
              <a:rPr lang="ru-RU" sz="4000" b="1" dirty="0">
                <a:solidFill>
                  <a:prstClr val="black"/>
                </a:solidFill>
                <a:latin typeface="Times New Roman"/>
                <a:ea typeface="Calibri"/>
              </a:rPr>
              <a:t>1.узнать</a:t>
            </a:r>
            <a:r>
              <a:rPr lang="ru-RU" sz="4000" dirty="0">
                <a:solidFill>
                  <a:prstClr val="black"/>
                </a:solidFill>
                <a:latin typeface="Times New Roman"/>
                <a:ea typeface="Calibri"/>
              </a:rPr>
              <a:t> ... </a:t>
            </a:r>
            <a:r>
              <a:rPr lang="ru-RU" sz="4000" i="1" dirty="0">
                <a:solidFill>
                  <a:srgbClr val="1F497D"/>
                </a:solidFill>
                <a:latin typeface="Times New Roman"/>
                <a:ea typeface="Calibri"/>
              </a:rPr>
              <a:t>( какого рода бывают имена существительные</a:t>
            </a:r>
            <a:r>
              <a:rPr lang="ru-RU" sz="4000" i="1" dirty="0">
                <a:solidFill>
                  <a:prstClr val="black"/>
                </a:solidFill>
                <a:latin typeface="Times New Roman"/>
                <a:ea typeface="Calibri"/>
              </a:rPr>
              <a:t>)</a:t>
            </a:r>
            <a:endParaRPr lang="ru-RU" sz="4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  <a:tabLst>
                <a:tab pos="-68580" algn="l"/>
              </a:tabLst>
            </a:pPr>
            <a:r>
              <a:rPr lang="ru-RU" sz="4000" b="1" dirty="0">
                <a:solidFill>
                  <a:prstClr val="black"/>
                </a:solidFill>
                <a:latin typeface="Times New Roman"/>
                <a:ea typeface="Calibri"/>
              </a:rPr>
              <a:t>2.научиться… (</a:t>
            </a:r>
            <a:r>
              <a:rPr lang="ru-RU" sz="4000" i="1" dirty="0">
                <a:solidFill>
                  <a:srgbClr val="1F497D"/>
                </a:solidFill>
                <a:latin typeface="Times New Roman"/>
                <a:ea typeface="Calibri"/>
              </a:rPr>
              <a:t>определять род имён существительных)</a:t>
            </a:r>
            <a:endParaRPr lang="ru-RU" sz="4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  <a:tabLst>
                <a:tab pos="-68580" algn="l"/>
              </a:tabLst>
            </a:pPr>
            <a:r>
              <a:rPr lang="ru-RU" sz="4000" b="1" dirty="0">
                <a:solidFill>
                  <a:prstClr val="black"/>
                </a:solidFill>
                <a:latin typeface="Times New Roman"/>
                <a:ea typeface="Calibri"/>
              </a:rPr>
              <a:t>3.применить… </a:t>
            </a:r>
            <a:r>
              <a:rPr lang="ru-RU" sz="4000" dirty="0">
                <a:solidFill>
                  <a:prstClr val="black"/>
                </a:solidFill>
                <a:latin typeface="Times New Roman"/>
                <a:ea typeface="Calibri"/>
              </a:rPr>
              <a:t> (</a:t>
            </a:r>
            <a:r>
              <a:rPr lang="ru-RU" sz="4000" i="1" dirty="0">
                <a:solidFill>
                  <a:srgbClr val="1F497D"/>
                </a:solidFill>
                <a:latin typeface="Times New Roman"/>
                <a:ea typeface="Calibri"/>
              </a:rPr>
              <a:t>новое знание при выполнении заданий)</a:t>
            </a:r>
            <a:endParaRPr lang="ru-RU" sz="4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endParaRPr lang="ru-RU" sz="32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9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6509"/>
            <a:ext cx="10058400" cy="615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6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Формирование новых знаний и умений (изучение нового материала</a:t>
            </a:r>
            <a:r>
              <a:rPr lang="ru-RU" sz="4000" dirty="0">
                <a:solidFill>
                  <a:prstClr val="black"/>
                </a:solidFill>
                <a:latin typeface="Calibri"/>
              </a:rPr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297" y="2014194"/>
            <a:ext cx="8499107" cy="429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3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011"/>
            <a:ext cx="10058400" cy="60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34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4636"/>
            <a:ext cx="10058400" cy="609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4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011"/>
            <a:ext cx="10058400" cy="60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3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"/>
            <a:ext cx="10058400" cy="610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home\Desktop\стих памят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011"/>
            <a:ext cx="10058400" cy="61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.Организационный этап. Мотивация к учебной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spcBef>
                <a:spcPts val="450"/>
              </a:spcBef>
              <a:spcAft>
                <a:spcPts val="450"/>
              </a:spcAft>
              <a:buClrTx/>
              <a:buNone/>
            </a:pPr>
            <a:r>
              <a:rPr lang="ru-RU" sz="3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Прозвенел </a:t>
            </a: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для нас звонок, 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Начинаю я урок. Всё на месте? Всё в порядке?</a:t>
            </a:r>
          </a:p>
          <a:p>
            <a:pPr marL="0" lvl="0" indent="0">
              <a:spcBef>
                <a:spcPts val="450"/>
              </a:spcBef>
              <a:spcAft>
                <a:spcPts val="450"/>
              </a:spcAft>
              <a:buClrTx/>
              <a:buNone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Книжки, ручки и тетрадки?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Гости к нам пришли сегодня.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К ним сейчас вы повернитесь,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Улыбнитесь, подружитесь.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Будем отвечать активно,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Хорошо себя вести,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Чтобы гости дорогие</a:t>
            </a:r>
            <a:b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Захотели вновь прийти.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1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Вот на ветках, посмотри,            ( </a:t>
            </a:r>
            <a:r>
              <a:rPr lang="ru-RU" sz="2000" i="1" dirty="0">
                <a:solidFill>
                  <a:srgbClr val="000000"/>
                </a:solidFill>
                <a:latin typeface="Times New Roman"/>
              </a:rPr>
              <a:t>Четыре хлопка руками.)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В красных майках снегири.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Распушили пёрышки.      (  </a:t>
            </a:r>
            <a:r>
              <a:rPr lang="ru-RU" sz="2000" i="1" dirty="0">
                <a:solidFill>
                  <a:srgbClr val="000000"/>
                </a:solidFill>
                <a:latin typeface="Times New Roman"/>
              </a:rPr>
              <a:t>Изображают «крылышки»)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Греются на солнышке.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Голов вертят,            (</a:t>
            </a:r>
            <a:r>
              <a:rPr lang="ru-RU" sz="2000" i="1" dirty="0">
                <a:solidFill>
                  <a:srgbClr val="000000"/>
                </a:solidFill>
                <a:latin typeface="Times New Roman"/>
              </a:rPr>
              <a:t> Повороты головой.)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Улетать хотят.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Кыш! Кыш! Улетели!</a:t>
            </a:r>
            <a:r>
              <a:rPr lang="ru-RU" sz="2000" i="1" dirty="0">
                <a:solidFill>
                  <a:srgbClr val="000000"/>
                </a:solidFill>
                <a:latin typeface="Times New Roman"/>
              </a:rPr>
              <a:t> ( Вращательные движения кистями рук.)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За метелью, за метелью!</a:t>
            </a:r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endParaRPr lang="ru-RU" dirty="0"/>
          </a:p>
        </p:txBody>
      </p:sp>
      <p:pic>
        <p:nvPicPr>
          <p:cNvPr id="5" name="Picture 2" descr="C:\Users\home\Desktop\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83" y="1843881"/>
            <a:ext cx="321483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7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1F497D"/>
                </a:solidFill>
                <a:latin typeface="Times New Roman"/>
                <a:ea typeface="Times New Roman"/>
              </a:rPr>
              <a:t>Работа над ответом</a:t>
            </a:r>
            <a:br>
              <a:rPr lang="ru-RU" sz="3200" b="1" dirty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1F497D"/>
                </a:solidFill>
                <a:latin typeface="Times New Roman"/>
                <a:ea typeface="Times New Roman"/>
              </a:rPr>
              <a:t> к проблемному вопросу.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300" dirty="0">
                <a:solidFill>
                  <a:prstClr val="black"/>
                </a:solidFill>
                <a:latin typeface="Times New Roman"/>
                <a:ea typeface="Times New Roman"/>
              </a:rPr>
              <a:t>Можно ли сказать, что все слова в строчках – однокоренные? Почему?</a:t>
            </a:r>
            <a:r>
              <a:rPr lang="ru-RU" sz="37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3700" dirty="0">
                <a:solidFill>
                  <a:prstClr val="black"/>
                </a:solidFill>
                <a:latin typeface="Calibri"/>
              </a:rPr>
            </a:br>
            <a:endParaRPr lang="ru-RU" sz="3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Тигр - ?</a:t>
            </a: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Волк - ?</a:t>
            </a: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Петух – ?</a:t>
            </a: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Кролик – ? </a:t>
            </a: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Бык – ?</a:t>
            </a: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000" dirty="0">
                <a:solidFill>
                  <a:prstClr val="black"/>
                </a:solidFill>
                <a:latin typeface="Times New Roman"/>
                <a:ea typeface="Times New Roman"/>
              </a:rPr>
              <a:t>Кот -?</a:t>
            </a: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1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4400" b="1" dirty="0">
                <a:solidFill>
                  <a:prstClr val="black"/>
                </a:solidFill>
                <a:latin typeface="Times New Roman"/>
                <a:ea typeface="Times New Roman"/>
              </a:rPr>
              <a:t>По родам имена существительные не изменяются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ea typeface="Calibri"/>
              </a:rPr>
              <a:t> , т.е. род – </a:t>
            </a:r>
            <a:r>
              <a:rPr lang="ru-RU" sz="4400" b="1" dirty="0">
                <a:solidFill>
                  <a:srgbClr val="FF0000"/>
                </a:solidFill>
                <a:latin typeface="Times New Roman"/>
                <a:ea typeface="Calibri"/>
              </a:rPr>
              <a:t>это постоянный признак. </a:t>
            </a:r>
            <a:endParaRPr lang="en-US" sz="4400" b="1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4400" b="1" dirty="0">
                <a:solidFill>
                  <a:prstClr val="black"/>
                </a:solidFill>
                <a:latin typeface="Times New Roman"/>
                <a:ea typeface="Calibri"/>
              </a:rPr>
              <a:t>Каждое существительное может быть только </a:t>
            </a:r>
            <a:r>
              <a:rPr lang="ru-RU" sz="4400" b="1" dirty="0" err="1">
                <a:solidFill>
                  <a:prstClr val="black"/>
                </a:solidFill>
                <a:latin typeface="Times New Roman"/>
                <a:ea typeface="Calibri"/>
              </a:rPr>
              <a:t>м.р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ea typeface="Calibri"/>
              </a:rPr>
              <a:t>., </a:t>
            </a:r>
            <a:r>
              <a:rPr lang="ru-RU" sz="4400" b="1" dirty="0" err="1">
                <a:solidFill>
                  <a:prstClr val="black"/>
                </a:solidFill>
                <a:latin typeface="Times New Roman"/>
                <a:ea typeface="Calibri"/>
              </a:rPr>
              <a:t>ж.р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ea typeface="Calibri"/>
              </a:rPr>
              <a:t>. или </a:t>
            </a:r>
            <a:r>
              <a:rPr lang="ru-RU" sz="4400" b="1" dirty="0" err="1">
                <a:solidFill>
                  <a:prstClr val="black"/>
                </a:solidFill>
                <a:latin typeface="Times New Roman"/>
                <a:ea typeface="Calibri"/>
              </a:rPr>
              <a:t>с.р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ru-RU" sz="4400" b="1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6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Задания простые на опред рода\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"/>
            <a:ext cx="10058400" cy="61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Добавьте в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 – снежки </a:t>
            </a: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 - метели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4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4636"/>
            <a:ext cx="10058400" cy="605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6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усвоение новых знаний.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2103120"/>
            <a:ext cx="4871987" cy="3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66" y="2103121"/>
            <a:ext cx="5042034" cy="393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1638"/>
            <a:ext cx="10058400" cy="595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7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ru-RU" sz="4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проверка понимания.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03119"/>
            <a:ext cx="10058400" cy="438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3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b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4F81BD"/>
                </a:solidFill>
                <a:latin typeface="Times New Roman"/>
              </a:rPr>
              <a:t>«Новый год»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Наступает Новый год!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 (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Хлопаем в ладоши)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500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Дети водят хоровод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. (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Кисти сцеплены пальцами, руки вытянуты, кисти внутрь-наружу)</a:t>
            </a:r>
            <a:br>
              <a:rPr lang="ru-RU" sz="2500" i="1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Висят на елке шарики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, (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Поочередно соединяем пальцы на двух руках, образуя шар)</a:t>
            </a:r>
            <a:br>
              <a:rPr lang="ru-RU" sz="2500" i="1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Светятся фонарики. 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500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Вот сверкают льдинки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,( 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Сжимать и резко разжимать кулаки по очереди)</a:t>
            </a:r>
            <a:br>
              <a:rPr lang="ru-RU" sz="2500" i="1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Кружатся снежинки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. (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Легко и плавно двигать кистями)</a:t>
            </a:r>
            <a:br>
              <a:rPr lang="ru-RU" sz="2500" i="1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В гости дед Мороз идет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,(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 Пальцы шагают по коленям или по полу)</a:t>
            </a:r>
            <a:br>
              <a:rPr lang="ru-RU" sz="2500" i="1" dirty="0">
                <a:solidFill>
                  <a:srgbClr val="000000"/>
                </a:solidFill>
                <a:latin typeface="Times New Roman"/>
              </a:rPr>
            </a:br>
            <a:r>
              <a:rPr lang="ru-RU" sz="2500" b="1" dirty="0">
                <a:solidFill>
                  <a:srgbClr val="000000"/>
                </a:solidFill>
                <a:latin typeface="Times New Roman"/>
              </a:rPr>
              <a:t>Всем подарки он несет</a:t>
            </a:r>
            <a:r>
              <a:rPr lang="ru-RU" sz="2500" dirty="0">
                <a:solidFill>
                  <a:srgbClr val="000000"/>
                </a:solidFill>
                <a:latin typeface="Times New Roman"/>
              </a:rPr>
              <a:t>. (</a:t>
            </a:r>
            <a:r>
              <a:rPr lang="ru-RU" sz="2500" i="1" dirty="0">
                <a:solidFill>
                  <a:srgbClr val="000000"/>
                </a:solidFill>
                <a:latin typeface="Times New Roman"/>
              </a:rPr>
              <a:t>Трем друг об друга ладони)</a:t>
            </a:r>
            <a:endParaRPr lang="ru-RU" sz="25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8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spcBef>
                <a:spcPct val="20000"/>
              </a:spcBef>
              <a:buClrTx/>
              <a:buNone/>
            </a:pPr>
            <a:r>
              <a:rPr lang="ru-RU" sz="8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     собирается</a:t>
            </a:r>
          </a:p>
          <a:p>
            <a:pPr marL="0" lvl="0" indent="0" algn="ctr">
              <a:spcBef>
                <a:spcPct val="20000"/>
              </a:spcBef>
              <a:buClrTx/>
              <a:buNone/>
            </a:pPr>
            <a:r>
              <a:rPr lang="ru-RU" sz="8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капле»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8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закрепление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45920"/>
            <a:ext cx="10058399" cy="486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0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1F497D"/>
                </a:solidFill>
                <a:latin typeface="Times New Roman"/>
                <a:ea typeface="Calibri"/>
              </a:rPr>
              <a:t>Применение полученных знаний и умений (решение учебных задач)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629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68" y="2103120"/>
            <a:ext cx="7411453" cy="437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8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5384"/>
            <a:ext cx="10058400" cy="61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8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Задания простые на опред рода\img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4260"/>
            <a:ext cx="10058400" cy="60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385011"/>
            <a:ext cx="10058401" cy="609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4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домашнем задании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Упр.44 стр.27</a:t>
            </a: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стр.25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7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VIII. </a:t>
            </a: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353377"/>
            <a:ext cx="10058400" cy="3931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2014194"/>
            <a:ext cx="8888720" cy="443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6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"/>
            <a:ext cx="10058400" cy="61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6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" y="510139"/>
            <a:ext cx="10143423" cy="58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2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ct val="20000"/>
              </a:spcBef>
              <a:buClrTx/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часть речи -существительное</a:t>
            </a:r>
            <a:r>
              <a:rPr lang="ru-RU" sz="72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6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знаний. (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а)повторение</a:t>
            </a:r>
            <a:r>
              <a:rPr lang="ru-RU" sz="7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7200" dirty="0">
                <a:solidFill>
                  <a:prstClr val="black"/>
                </a:solidFill>
                <a:latin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home\Desktop\к актуализации\img2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10058399" cy="489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4F81BD"/>
                </a:solidFill>
                <a:latin typeface="Times New Roman"/>
                <a:ea typeface="Calibri"/>
              </a:rPr>
              <a:t>Фиксация затруднения в деятельности.</a:t>
            </a:r>
            <a:r>
              <a:rPr lang="ru-RU" sz="2800" b="1" dirty="0">
                <a:solidFill>
                  <a:srgbClr val="4F81BD"/>
                </a:solidFill>
                <a:latin typeface="Calibri"/>
              </a:rPr>
              <a:t/>
            </a:r>
            <a:br>
              <a:rPr lang="ru-RU" sz="2800" b="1" dirty="0">
                <a:solidFill>
                  <a:srgbClr val="4F81BD"/>
                </a:solidFill>
                <a:latin typeface="Calibri"/>
              </a:rPr>
            </a:br>
            <a:r>
              <a:rPr lang="ru-RU" sz="2800" b="1" dirty="0">
                <a:solidFill>
                  <a:srgbClr val="4F81BD"/>
                </a:solidFill>
                <a:latin typeface="Times New Roman"/>
                <a:ea typeface="Calibri"/>
              </a:rPr>
              <a:t>Выявление места и причины затруднения.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</a:rPr>
              <a:t>На все ли вопросы вы смогли ответить? </a:t>
            </a:r>
            <a:endParaRPr lang="ru-RU" sz="32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200" dirty="0" smtClean="0">
                <a:solidFill>
                  <a:prstClr val="black"/>
                </a:solidFill>
                <a:latin typeface="Times New Roman"/>
                <a:ea typeface="Calibri"/>
              </a:rPr>
              <a:t>Какие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</a:rPr>
              <a:t>утверждения вызвали у вас затруднения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Calibri"/>
              </a:rPr>
              <a:t>?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</a:rPr>
              <a:t>Итак, мои юные исследователи, какой признак имени существительного мы будем исследовать?</a:t>
            </a:r>
          </a:p>
          <a:p>
            <a:pPr marL="342900" lvl="0" indent="-342900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/>
              </a:rPr>
              <a:t>Сформулируйте тему нашего урока.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8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)Работа </a:t>
            </a:r>
            <a: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определением</a:t>
            </a:r>
            <a:b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темы урока.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71" y="2014194"/>
            <a:ext cx="6997566" cy="44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6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br>
              <a:rPr lang="ru-RU" sz="40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упр.39, стр.25 учебник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16" y="2014194"/>
            <a:ext cx="3436219" cy="445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46</TotalTime>
  <Words>245</Words>
  <Application>Microsoft Office PowerPoint</Application>
  <PresentationFormat>Широкоэкранный</PresentationFormat>
  <Paragraphs>60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Garamond</vt:lpstr>
      <vt:lpstr>Times New Roman</vt:lpstr>
      <vt:lpstr>Savon</vt:lpstr>
      <vt:lpstr>  ТЕМА: «РоД ИМени СУЩЕСТВИТЕЛЬНого» 3 класс русский язык УМК: В.П.Канакина, В.Г.Горецкий «Школа россии»   Составитель: учитель начальных классов МАОУ ИЭЛ  Симонова Ю.Б. </vt:lpstr>
      <vt:lpstr>I.Организационный этап. Мотивация к учебной деятельности</vt:lpstr>
      <vt:lpstr>Девиз урока:</vt:lpstr>
      <vt:lpstr>Презентация PowerPoint</vt:lpstr>
      <vt:lpstr>II. Цель урока.</vt:lpstr>
      <vt:lpstr>III. Актуализация знаний. (а)повторение </vt:lpstr>
      <vt:lpstr>Фиксация затруднения в деятельности. Выявление места и причины затруднения.</vt:lpstr>
      <vt:lpstr>б)Работа над определением  темы урока.</vt:lpstr>
      <vt:lpstr>Выполнение  упр.39, стр.25 учебник</vt:lpstr>
      <vt:lpstr>Презентация PowerPoint</vt:lpstr>
      <vt:lpstr>Задачи урока</vt:lpstr>
      <vt:lpstr>Задачи урока</vt:lpstr>
      <vt:lpstr>Презентация PowerPoint</vt:lpstr>
      <vt:lpstr>в) Формирование новых знаний и умений (изучение нового материала)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Работа над ответом  к проблемному вопросу.</vt:lpstr>
      <vt:lpstr>Вывод.</vt:lpstr>
      <vt:lpstr>Презентация PowerPoint</vt:lpstr>
      <vt:lpstr>Добавьте в задание</vt:lpstr>
      <vt:lpstr>Презентация PowerPoint</vt:lpstr>
      <vt:lpstr>IV.Первичное усвоение новых знаний.</vt:lpstr>
      <vt:lpstr>Презентация PowerPoint</vt:lpstr>
      <vt:lpstr>V. Первичная проверка понимания.</vt:lpstr>
      <vt:lpstr>Пальчиковая гимнастика «Новый год»</vt:lpstr>
      <vt:lpstr>VI. Первичное закрепление</vt:lpstr>
      <vt:lpstr>Применение полученных знаний и умений (решение учебных задач)</vt:lpstr>
      <vt:lpstr>Презентация PowerPoint</vt:lpstr>
      <vt:lpstr>Презентация PowerPoint</vt:lpstr>
      <vt:lpstr>Презентация PowerPoint</vt:lpstr>
      <vt:lpstr>Информация о домашнем задании</vt:lpstr>
      <vt:lpstr>VIII. Рефлексия</vt:lpstr>
      <vt:lpstr>Презентация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6</cp:revision>
  <dcterms:created xsi:type="dcterms:W3CDTF">2022-10-16T13:15:31Z</dcterms:created>
  <dcterms:modified xsi:type="dcterms:W3CDTF">2022-10-16T14:02:39Z</dcterms:modified>
</cp:coreProperties>
</file>