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8" r:id="rId2"/>
    <p:sldId id="258" r:id="rId3"/>
    <p:sldId id="259" r:id="rId4"/>
    <p:sldId id="263" r:id="rId5"/>
    <p:sldId id="257" r:id="rId6"/>
    <p:sldId id="264" r:id="rId7"/>
    <p:sldId id="260" r:id="rId8"/>
    <p:sldId id="261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921A99-924D-4787-A09F-4A2D0F506571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678128-B67E-4A58-B0D8-112325604C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878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9BA5BC-2B31-49D8-887A-2928812239DF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CB6BC-3C43-43DD-A4BB-C73C6DD1C6E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02.10.2021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809DBA9-A4F8-4561-AF64-FFD5B5BFB767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942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CB6BC-3C43-43DD-A4BB-C73C6DD1C6E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02.10.2021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DBA9-A4F8-4561-AF64-FFD5B5BFB767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07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CB6BC-3C43-43DD-A4BB-C73C6DD1C6E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02.10.2021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DBA9-A4F8-4561-AF64-FFD5B5BFB767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83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CB6BC-3C43-43DD-A4BB-C73C6DD1C6E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02.10.2021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809DBA9-A4F8-4561-AF64-FFD5B5BFB767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85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CB6BC-3C43-43DD-A4BB-C73C6DD1C6E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02.10.2021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DBA9-A4F8-4561-AF64-FFD5B5BFB767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36291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CB6BC-3C43-43DD-A4BB-C73C6DD1C6E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02.10.2021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DBA9-A4F8-4561-AF64-FFD5B5BFB767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339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CB6BC-3C43-43DD-A4BB-C73C6DD1C6E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02.10.2021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809DBA9-A4F8-4561-AF64-FFD5B5BFB767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024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CB6BC-3C43-43DD-A4BB-C73C6DD1C6E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02.10.2021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DBA9-A4F8-4561-AF64-FFD5B5BFB767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922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CB6BC-3C43-43DD-A4BB-C73C6DD1C6E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02.10.2021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DBA9-A4F8-4561-AF64-FFD5B5BFB767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784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CB6BC-3C43-43DD-A4BB-C73C6DD1C6E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02.10.2021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DBA9-A4F8-4561-AF64-FFD5B5BFB767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153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CB6BC-3C43-43DD-A4BB-C73C6DD1C6E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02.10.2021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9DBA9-A4F8-4561-AF64-FFD5B5BFB767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45061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08CB6BC-3C43-43DD-A4BB-C73C6DD1C6E9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02.10.2021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809DBA9-A4F8-4561-AF64-FFD5B5BFB767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42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28557E04-8833-4B65-9DA7-F3074BB78D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0070C0"/>
                </a:solidFill>
              </a:rPr>
              <a:t>Учимся писать приставки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Урок русского языка во 2 классе (УМК «Начальная школа 21 века»)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A1F245D-342F-473D-87C6-1C32FC0F9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475" y="5013176"/>
            <a:ext cx="8686800" cy="1219200"/>
          </a:xfrm>
        </p:spPr>
        <p:txBody>
          <a:bodyPr>
            <a:normAutofit fontScale="90000"/>
          </a:bodyPr>
          <a:lstStyle/>
          <a:p>
            <a:r>
              <a:rPr lang="ru-RU" sz="1600" dirty="0"/>
              <a:t>Морозова Наталья Сергеевна</a:t>
            </a:r>
            <a:br>
              <a:rPr lang="ru-RU" sz="1600" dirty="0"/>
            </a:br>
            <a:r>
              <a:rPr lang="ru-RU" sz="1600" dirty="0"/>
              <a:t>учитель начальных классов </a:t>
            </a:r>
            <a:br>
              <a:rPr lang="ru-RU" sz="1600" dirty="0"/>
            </a:br>
            <a:r>
              <a:rPr lang="ru-RU" sz="1600" dirty="0"/>
              <a:t>МАОУ «Гимназия №1»</a:t>
            </a:r>
            <a:br>
              <a:rPr lang="ru-RU" sz="1600" dirty="0"/>
            </a:br>
            <a:r>
              <a:rPr lang="ru-RU" sz="1600" dirty="0" err="1"/>
              <a:t>г.о.Балашиха</a:t>
            </a:r>
            <a:br>
              <a:rPr lang="ru-RU" sz="1600" dirty="0"/>
            </a:br>
            <a:r>
              <a:rPr lang="ru-RU" sz="1600" dirty="0"/>
              <a:t>Московской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099273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мама\Мои рисунки\глаза\7f87cd8f852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143125"/>
            <a:ext cx="2405062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692696"/>
            <a:ext cx="7200800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spc="1000" dirty="0">
                <a:latin typeface="Monotype Corsiva" panose="03010101010201010101" pitchFamily="66" charset="0"/>
              </a:rPr>
              <a:t>МОЛОДЦЫ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4869160"/>
            <a:ext cx="6840760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spc="300" dirty="0">
                <a:latin typeface="Monotype Corsiva" panose="03010101010201010101" pitchFamily="66" charset="0"/>
              </a:rPr>
              <a:t>СПАСИБО ЗА  УРОК</a:t>
            </a:r>
          </a:p>
        </p:txBody>
      </p:sp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29988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45755"/>
      </p:ext>
    </p:ext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149080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pc="25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Добро,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4147267"/>
            <a:ext cx="2160240" cy="526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pc="25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грядка,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4147267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pc="25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сердце,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88224" y="4147267"/>
            <a:ext cx="2024670" cy="519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pc="25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дождик,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2590" y="5013176"/>
            <a:ext cx="27232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pc="25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щедрость,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15816" y="5013176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pc="25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походы.</a:t>
            </a:r>
          </a:p>
        </p:txBody>
      </p:sp>
    </p:spTree>
    <p:extLst>
      <p:ext uri="{BB962C8B-B14F-4D97-AF65-F5344CB8AC3E}">
        <p14:creationId xmlns:p14="http://schemas.microsoft.com/office/powerpoint/2010/main" val="4232764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20124" y="332656"/>
            <a:ext cx="273630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Части слова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3265" y="1616161"/>
            <a:ext cx="1719273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200" dirty="0"/>
              <a:t>корень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26924" y="1643871"/>
            <a:ext cx="237626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приставка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911752" y="1653208"/>
            <a:ext cx="216024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окончание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962681" y="1044143"/>
            <a:ext cx="2557443" cy="504056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292080" y="1075910"/>
            <a:ext cx="536625" cy="544381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256428" y="1044143"/>
            <a:ext cx="1762529" cy="584657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73264" y="3248980"/>
            <a:ext cx="2526527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общая часть родственных слов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45276" y="3284984"/>
            <a:ext cx="2376264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для образования новых слов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983760" y="3248980"/>
            <a:ext cx="2088232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для изменения формы слова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115616" y="2276872"/>
            <a:ext cx="0" cy="936104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697582" y="2301280"/>
            <a:ext cx="648072" cy="936104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8027876" y="2276872"/>
            <a:ext cx="36004" cy="936104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535488" y="1637268"/>
            <a:ext cx="219675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суффикс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3851920" y="1075910"/>
            <a:ext cx="792088" cy="561358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3707904" y="2342844"/>
            <a:ext cx="540060" cy="936104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409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149080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pc="25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Добро,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4147267"/>
            <a:ext cx="2160240" cy="526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pc="25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грядка,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4147267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pc="25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сердце,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88224" y="4147267"/>
            <a:ext cx="2024670" cy="519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pc="25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дождик,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2590" y="5013176"/>
            <a:ext cx="27232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pc="25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щедрость,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15816" y="5013176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pc="25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походы</a:t>
            </a:r>
          </a:p>
        </p:txBody>
      </p:sp>
      <p:sp>
        <p:nvSpPr>
          <p:cNvPr id="9" name="Arc 10"/>
          <p:cNvSpPr>
            <a:spLocks/>
          </p:cNvSpPr>
          <p:nvPr/>
        </p:nvSpPr>
        <p:spPr bwMode="auto">
          <a:xfrm rot="13331670" flipV="1">
            <a:off x="495913" y="3886031"/>
            <a:ext cx="1178269" cy="967910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2" name="Arc 10"/>
          <p:cNvSpPr>
            <a:spLocks/>
          </p:cNvSpPr>
          <p:nvPr/>
        </p:nvSpPr>
        <p:spPr bwMode="auto">
          <a:xfrm rot="13331670" flipV="1">
            <a:off x="2586262" y="3953459"/>
            <a:ext cx="980324" cy="799034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" name="Arc 10"/>
          <p:cNvSpPr>
            <a:spLocks/>
          </p:cNvSpPr>
          <p:nvPr/>
        </p:nvSpPr>
        <p:spPr bwMode="auto">
          <a:xfrm rot="13331670" flipV="1">
            <a:off x="4711811" y="3880942"/>
            <a:ext cx="1193719" cy="992489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4" name="Arc 10"/>
          <p:cNvSpPr>
            <a:spLocks/>
          </p:cNvSpPr>
          <p:nvPr/>
        </p:nvSpPr>
        <p:spPr bwMode="auto">
          <a:xfrm rot="13331670" flipV="1">
            <a:off x="6754331" y="3953957"/>
            <a:ext cx="1035938" cy="894301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" name="Arc 10"/>
          <p:cNvSpPr>
            <a:spLocks/>
          </p:cNvSpPr>
          <p:nvPr/>
        </p:nvSpPr>
        <p:spPr bwMode="auto">
          <a:xfrm rot="13331670" flipV="1">
            <a:off x="478476" y="4839348"/>
            <a:ext cx="1058256" cy="869685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" name="Arc 10"/>
          <p:cNvSpPr>
            <a:spLocks/>
          </p:cNvSpPr>
          <p:nvPr/>
        </p:nvSpPr>
        <p:spPr bwMode="auto">
          <a:xfrm rot="13331670" flipV="1">
            <a:off x="3692432" y="4887560"/>
            <a:ext cx="645839" cy="516319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7920372" y="4009315"/>
            <a:ext cx="216024" cy="2759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8136396" y="4009315"/>
            <a:ext cx="252028" cy="2759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979712" y="4875224"/>
            <a:ext cx="465230" cy="275904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1554203" y="4875224"/>
            <a:ext cx="425509" cy="2704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023828" y="5013176"/>
            <a:ext cx="504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536626" y="5003723"/>
            <a:ext cx="2" cy="261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827584" y="4596640"/>
            <a:ext cx="180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275856" y="4651323"/>
            <a:ext cx="180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346086" y="4651323"/>
            <a:ext cx="180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848364" y="4648254"/>
            <a:ext cx="180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511661" y="5517232"/>
            <a:ext cx="180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347864" y="5514163"/>
            <a:ext cx="180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1766958" y="4009315"/>
            <a:ext cx="79610" cy="27590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3164043" y="4028521"/>
            <a:ext cx="79610" cy="27590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7092280" y="4023763"/>
            <a:ext cx="79610" cy="27590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5004048" y="4023763"/>
            <a:ext cx="79610" cy="27590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967799" y="4875224"/>
            <a:ext cx="79610" cy="27590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3975546" y="4879388"/>
            <a:ext cx="79610" cy="27590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620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836712"/>
            <a:ext cx="8458200" cy="3963888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980728"/>
            <a:ext cx="8496944" cy="4524315"/>
          </a:xfrm>
          <a:prstGeom prst="rect">
            <a:avLst/>
          </a:prstGeom>
          <a:solidFill>
            <a:srgbClr val="00B0F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12700">
                  <a:solidFill>
                    <a:srgbClr val="4E3B30">
                      <a:satMod val="1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Учимся писать приставки</a:t>
            </a:r>
          </a:p>
        </p:txBody>
      </p:sp>
    </p:spTree>
    <p:extLst>
      <p:ext uri="{BB962C8B-B14F-4D97-AF65-F5344CB8AC3E}">
        <p14:creationId xmlns:p14="http://schemas.microsoft.com/office/powerpoint/2010/main" val="3706235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паводок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45638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27984" y="212513"/>
            <a:ext cx="4392488" cy="5976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ru-RU" dirty="0"/>
          </a:p>
          <a:p>
            <a:pPr algn="ctr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ПАВОДОК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pPr algn="ctr"/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скопление воды в реке, водоёме, образовавшееся в результате таяния 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снега, льда или от  ливней.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868144" y="332656"/>
            <a:ext cx="144016" cy="2160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28" name="Picture 4" descr="Картинки по запросу паводок картин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60"/>
            <a:ext cx="345638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500042"/>
            <a:ext cx="8215370" cy="16608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prstTxWarp prst="textChevron">
              <a:avLst/>
            </a:prstTxWarp>
            <a:spAutoFit/>
          </a:bodyPr>
          <a:lstStyle/>
          <a:p>
            <a:pPr algn="ctr"/>
            <a:r>
              <a:rPr lang="ru-RU" sz="4400" b="1" kern="10" dirty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latin typeface="Bookman Old Style" pitchFamily="18" charset="0"/>
                <a:cs typeface="Arial"/>
              </a:rPr>
              <a:t>Физкультминутка </a:t>
            </a:r>
          </a:p>
          <a:p>
            <a:pPr algn="ctr"/>
            <a:r>
              <a:rPr lang="ru-RU" sz="4400" b="1" kern="10" dirty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latin typeface="Bookman Old Style" pitchFamily="18" charset="0"/>
                <a:cs typeface="Arial"/>
              </a:rPr>
              <a:t>для</a:t>
            </a:r>
            <a:r>
              <a:rPr lang="en-US" sz="4400" b="1" kern="10" dirty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latin typeface="Bookman Old Style" pitchFamily="18" charset="0"/>
                <a:cs typeface="Arial"/>
              </a:rPr>
              <a:t> </a:t>
            </a:r>
            <a:r>
              <a:rPr lang="ru-RU" sz="4400" b="1" kern="10" dirty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latin typeface="Bookman Old Style" pitchFamily="18" charset="0"/>
                <a:cs typeface="Arial"/>
              </a:rPr>
              <a:t>глаз </a:t>
            </a:r>
          </a:p>
        </p:txBody>
      </p:sp>
      <p:pic>
        <p:nvPicPr>
          <p:cNvPr id="5" name="Picture 2" descr="E:\мама\Мои рисунки\анимации\eyes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643182"/>
            <a:ext cx="5403929" cy="22336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87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827088" y="260350"/>
            <a:ext cx="1008062" cy="936625"/>
            <a:chOff x="340" y="1253"/>
            <a:chExt cx="635" cy="590"/>
          </a:xfrm>
        </p:grpSpPr>
        <p:sp>
          <p:nvSpPr>
            <p:cNvPr id="3" name="AutoShape 2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" name="AutoShape 3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7164388" y="3573463"/>
            <a:ext cx="1008062" cy="936625"/>
            <a:chOff x="340" y="1253"/>
            <a:chExt cx="635" cy="590"/>
          </a:xfrm>
        </p:grpSpPr>
        <p:sp>
          <p:nvSpPr>
            <p:cNvPr id="6" name="AutoShape 4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4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48"/>
          <p:cNvGrpSpPr>
            <a:grpSpLocks/>
          </p:cNvGrpSpPr>
          <p:nvPr/>
        </p:nvGrpSpPr>
        <p:grpSpPr bwMode="auto">
          <a:xfrm>
            <a:off x="4859338" y="3068638"/>
            <a:ext cx="1008062" cy="936625"/>
            <a:chOff x="340" y="1253"/>
            <a:chExt cx="635" cy="590"/>
          </a:xfrm>
        </p:grpSpPr>
        <p:sp>
          <p:nvSpPr>
            <p:cNvPr id="9" name="AutoShape 49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50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" name="Group 51"/>
          <p:cNvGrpSpPr>
            <a:grpSpLocks/>
          </p:cNvGrpSpPr>
          <p:nvPr/>
        </p:nvGrpSpPr>
        <p:grpSpPr bwMode="auto">
          <a:xfrm>
            <a:off x="2051050" y="2492375"/>
            <a:ext cx="1008063" cy="936625"/>
            <a:chOff x="340" y="1253"/>
            <a:chExt cx="635" cy="590"/>
          </a:xfrm>
        </p:grpSpPr>
        <p:sp>
          <p:nvSpPr>
            <p:cNvPr id="12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" name="Group 57"/>
          <p:cNvGrpSpPr>
            <a:grpSpLocks/>
          </p:cNvGrpSpPr>
          <p:nvPr/>
        </p:nvGrpSpPr>
        <p:grpSpPr bwMode="auto">
          <a:xfrm>
            <a:off x="857250" y="5429250"/>
            <a:ext cx="1050924" cy="952500"/>
            <a:chOff x="313" y="1243"/>
            <a:chExt cx="662" cy="600"/>
          </a:xfrm>
        </p:grpSpPr>
        <p:sp>
          <p:nvSpPr>
            <p:cNvPr id="15" name="AutoShape 58"/>
            <p:cNvSpPr>
              <a:spLocks noChangeArrowheads="1"/>
            </p:cNvSpPr>
            <p:nvPr/>
          </p:nvSpPr>
          <p:spPr bwMode="auto">
            <a:xfrm>
              <a:off x="313" y="124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59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" name="Group 60"/>
          <p:cNvGrpSpPr>
            <a:grpSpLocks/>
          </p:cNvGrpSpPr>
          <p:nvPr/>
        </p:nvGrpSpPr>
        <p:grpSpPr bwMode="auto">
          <a:xfrm>
            <a:off x="4356100" y="4941888"/>
            <a:ext cx="1008063" cy="936625"/>
            <a:chOff x="340" y="1253"/>
            <a:chExt cx="635" cy="590"/>
          </a:xfrm>
        </p:grpSpPr>
        <p:sp>
          <p:nvSpPr>
            <p:cNvPr id="18" name="AutoShape 61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6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0" name="Group 63"/>
          <p:cNvGrpSpPr>
            <a:grpSpLocks/>
          </p:cNvGrpSpPr>
          <p:nvPr/>
        </p:nvGrpSpPr>
        <p:grpSpPr bwMode="auto">
          <a:xfrm>
            <a:off x="5292725" y="1341438"/>
            <a:ext cx="1008063" cy="936625"/>
            <a:chOff x="340" y="1253"/>
            <a:chExt cx="635" cy="590"/>
          </a:xfrm>
        </p:grpSpPr>
        <p:sp>
          <p:nvSpPr>
            <p:cNvPr id="21" name="AutoShape 64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65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3" name="Group 66"/>
          <p:cNvGrpSpPr>
            <a:grpSpLocks/>
          </p:cNvGrpSpPr>
          <p:nvPr/>
        </p:nvGrpSpPr>
        <p:grpSpPr bwMode="auto">
          <a:xfrm>
            <a:off x="3924300" y="260350"/>
            <a:ext cx="1008063" cy="936625"/>
            <a:chOff x="340" y="1253"/>
            <a:chExt cx="635" cy="590"/>
          </a:xfrm>
        </p:grpSpPr>
        <p:sp>
          <p:nvSpPr>
            <p:cNvPr id="24" name="AutoShape 67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68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6" name="Group 72"/>
          <p:cNvGrpSpPr>
            <a:grpSpLocks/>
          </p:cNvGrpSpPr>
          <p:nvPr/>
        </p:nvGrpSpPr>
        <p:grpSpPr bwMode="auto">
          <a:xfrm>
            <a:off x="7451725" y="260350"/>
            <a:ext cx="1008063" cy="936625"/>
            <a:chOff x="340" y="1253"/>
            <a:chExt cx="635" cy="590"/>
          </a:xfrm>
        </p:grpSpPr>
        <p:sp>
          <p:nvSpPr>
            <p:cNvPr id="27" name="AutoShape 7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7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9" name="Group 75"/>
          <p:cNvGrpSpPr>
            <a:grpSpLocks/>
          </p:cNvGrpSpPr>
          <p:nvPr/>
        </p:nvGrpSpPr>
        <p:grpSpPr bwMode="auto">
          <a:xfrm>
            <a:off x="3924300" y="2420938"/>
            <a:ext cx="1008063" cy="936625"/>
            <a:chOff x="340" y="1253"/>
            <a:chExt cx="635" cy="590"/>
          </a:xfrm>
        </p:grpSpPr>
        <p:sp>
          <p:nvSpPr>
            <p:cNvPr id="30" name="AutoShape 76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77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847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000"/>
                            </p:stCondLst>
                            <p:childTnLst>
                              <p:par>
                                <p:cTn id="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00"/>
                            </p:stCondLst>
                            <p:childTnLst>
                              <p:par>
                                <p:cTn id="1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500"/>
                            </p:stCondLst>
                            <p:childTnLst>
                              <p:par>
                                <p:cTn id="1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"/>
                            </p:stCondLst>
                            <p:childTnLst>
                              <p:par>
                                <p:cTn id="1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500"/>
                            </p:stCondLst>
                            <p:childTnLst>
                              <p:par>
                                <p:cTn id="1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000"/>
                            </p:stCondLst>
                            <p:childTnLst>
                              <p:par>
                                <p:cTn id="1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000"/>
                            </p:stCondLst>
                            <p:childTnLst>
                              <p:par>
                                <p:cTn id="1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500"/>
                            </p:stCondLst>
                            <p:childTnLst>
                              <p:par>
                                <p:cTn id="1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500"/>
                            </p:stCondLst>
                            <p:childTnLst>
                              <p:par>
                                <p:cTn id="1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9000"/>
                            </p:stCondLst>
                            <p:childTnLst>
                              <p:par>
                                <p:cTn id="1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9500"/>
                            </p:stCondLst>
                            <p:childTnLst>
                              <p:par>
                                <p:cTn id="161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56 C 0.15521 -0.28856 0.2757 -0.14936 0.2757 0.02196 C 0.2757 0.19306 0.15521 0.33295 0.00764 0.33295 C -0.1401 0.33295 -0.25989 0.19306 -0.25989 0.02196 C -0.25989 -0.14936 -0.1401 -0.28856 0.00764 -0.28856 Z " pathEditMode="relative" rAng="0" ptsTypes="fffff">
                                      <p:cBhvr>
                                        <p:cTn id="16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4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65 C 0.15434 -0.28865 0.27414 -0.14745 0.27414 0.02593 C 0.27414 0.19954 0.15434 0.34051 0.00764 0.34051 C -0.13888 0.34051 -0.25763 0.19954 -0.25763 0.02593 C -0.25763 -0.14745 -0.13888 -0.28865 0.00764 -0.28865 Z " pathEditMode="relative" rAng="0" ptsTypes="fffff">
                                      <p:cBhvr>
                                        <p:cTn id="165" dur="2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4500"/>
                            </p:stCondLst>
                            <p:childTnLst>
                              <p:par>
                                <p:cTn id="1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5000"/>
                            </p:stCondLst>
                            <p:childTnLst>
                              <p:par>
                                <p:cTn id="171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022E-16 L 0.33073 -0.64815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7000"/>
                            </p:stCondLst>
                            <p:childTnLst>
                              <p:par>
                                <p:cTn id="174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837 -0.72963 L 0.71667 -0.00533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" y="3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9000"/>
                            </p:stCondLst>
                            <p:childTnLst>
                              <p:par>
                                <p:cTn id="17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667 -0.00533 L 0.00781 0.00509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1000"/>
                            </p:stCondLst>
                            <p:childTnLst>
                              <p:par>
                                <p:cTn id="18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2000"/>
                            </p:stCondLst>
                            <p:childTnLst>
                              <p:par>
                                <p:cTn id="18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3000"/>
                            </p:stCondLst>
                            <p:childTnLst>
                              <p:par>
                                <p:cTn id="18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3000"/>
                            </p:stCondLst>
                            <p:childTnLst>
                              <p:par>
                                <p:cTn id="1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3500"/>
                            </p:stCondLst>
                            <p:childTnLst>
                              <p:par>
                                <p:cTn id="19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407E-6 L -0.40174 -4.07407E-6 " pathEditMode="relative" rAng="0" ptsTypes="AA">
                                      <p:cBhvr>
                                        <p:cTn id="19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35500"/>
                            </p:stCondLst>
                            <p:childTnLst>
                              <p:par>
                                <p:cTn id="19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1 0.02639 L -0.39375 0.8032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7500"/>
                            </p:stCondLst>
                            <p:childTnLst>
                              <p:par>
                                <p:cTn id="19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576 0.80324 L 0.42535 0.80324 " pathEditMode="relative" rAng="0" ptsTypes="AA">
                                      <p:cBhvr>
                                        <p:cTn id="20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9500"/>
                            </p:stCondLst>
                            <p:childTnLst>
                              <p:par>
                                <p:cTn id="20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535 0.80324 L 0.42535 -0.00532 " pathEditMode="relative" rAng="0" ptsTypes="AA">
                                      <p:cBhvr>
                                        <p:cTn id="20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41500"/>
                            </p:stCondLst>
                            <p:childTnLst>
                              <p:par>
                                <p:cTn id="20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535 -0.00532 L -0.39375 -0.00532 " pathEditMode="relative" rAng="0" ptsTypes="AA">
                                      <p:cBhvr>
                                        <p:cTn id="20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43500"/>
                            </p:stCondLst>
                            <p:childTnLst>
                              <p:par>
                                <p:cTn id="20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43500"/>
                            </p:stCondLst>
                            <p:childTnLst>
                              <p:par>
                                <p:cTn id="21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4500"/>
                            </p:stCondLst>
                            <p:childTnLst>
                              <p:par>
                                <p:cTn id="2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9391" y="244206"/>
            <a:ext cx="8400737" cy="12241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Красить, докрасить, покрасить, под –  красить.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52464"/>
            <a:ext cx="8400737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Бежать, побежать, пробежать, </a:t>
            </a:r>
            <a:r>
              <a:rPr lang="ru-RU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добе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 жать, подбежать, отбежать.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4723" y="3356992"/>
            <a:ext cx="8400737" cy="12241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Писать, подписать, описать, дописать.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969443"/>
            <a:ext cx="8400737" cy="12961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Смотреть, посмотреть, досмотреть, просмотреть, осмотреть.</a:t>
            </a:r>
          </a:p>
        </p:txBody>
      </p:sp>
      <p:sp>
        <p:nvSpPr>
          <p:cNvPr id="6" name="Arc 10"/>
          <p:cNvSpPr>
            <a:spLocks/>
          </p:cNvSpPr>
          <p:nvPr/>
        </p:nvSpPr>
        <p:spPr bwMode="auto">
          <a:xfrm rot="13331670" flipV="1">
            <a:off x="1465649" y="153440"/>
            <a:ext cx="954550" cy="804333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" name="Arc 10"/>
          <p:cNvSpPr>
            <a:spLocks/>
          </p:cNvSpPr>
          <p:nvPr/>
        </p:nvSpPr>
        <p:spPr bwMode="auto">
          <a:xfrm rot="13331670" flipV="1">
            <a:off x="3771100" y="162036"/>
            <a:ext cx="878860" cy="686566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" name="Arc 10"/>
          <p:cNvSpPr>
            <a:spLocks/>
          </p:cNvSpPr>
          <p:nvPr/>
        </p:nvSpPr>
        <p:spPr bwMode="auto">
          <a:xfrm rot="13331670" flipV="1">
            <a:off x="6017207" y="231218"/>
            <a:ext cx="748110" cy="564613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Arc 10"/>
          <p:cNvSpPr>
            <a:spLocks/>
          </p:cNvSpPr>
          <p:nvPr/>
        </p:nvSpPr>
        <p:spPr bwMode="auto">
          <a:xfrm rot="13331670" flipV="1">
            <a:off x="553311" y="752232"/>
            <a:ext cx="811876" cy="682703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" name="Arc 10"/>
          <p:cNvSpPr>
            <a:spLocks/>
          </p:cNvSpPr>
          <p:nvPr/>
        </p:nvSpPr>
        <p:spPr bwMode="auto">
          <a:xfrm rot="13331670" flipV="1">
            <a:off x="1420865" y="1776564"/>
            <a:ext cx="745225" cy="590216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" name="Arc 10"/>
          <p:cNvSpPr>
            <a:spLocks/>
          </p:cNvSpPr>
          <p:nvPr/>
        </p:nvSpPr>
        <p:spPr bwMode="auto">
          <a:xfrm rot="13331670" flipV="1">
            <a:off x="3605525" y="1827975"/>
            <a:ext cx="745225" cy="590216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2" name="Arc 10"/>
          <p:cNvSpPr>
            <a:spLocks/>
          </p:cNvSpPr>
          <p:nvPr/>
        </p:nvSpPr>
        <p:spPr bwMode="auto">
          <a:xfrm rot="13331670" flipV="1">
            <a:off x="5784157" y="1782366"/>
            <a:ext cx="745225" cy="590216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" name="Arc 10"/>
          <p:cNvSpPr>
            <a:spLocks/>
          </p:cNvSpPr>
          <p:nvPr/>
        </p:nvSpPr>
        <p:spPr bwMode="auto">
          <a:xfrm rot="13331670" flipV="1">
            <a:off x="7898276" y="1818600"/>
            <a:ext cx="589703" cy="500715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4" name="Arc 10"/>
          <p:cNvSpPr>
            <a:spLocks/>
          </p:cNvSpPr>
          <p:nvPr/>
        </p:nvSpPr>
        <p:spPr bwMode="auto">
          <a:xfrm rot="13331670" flipV="1">
            <a:off x="2409771" y="2326528"/>
            <a:ext cx="745225" cy="590216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" name="Arc 10"/>
          <p:cNvSpPr>
            <a:spLocks/>
          </p:cNvSpPr>
          <p:nvPr/>
        </p:nvSpPr>
        <p:spPr bwMode="auto">
          <a:xfrm rot="13331670" flipV="1">
            <a:off x="4483339" y="2336878"/>
            <a:ext cx="663139" cy="569517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" name="Arc 10"/>
          <p:cNvSpPr>
            <a:spLocks/>
          </p:cNvSpPr>
          <p:nvPr/>
        </p:nvSpPr>
        <p:spPr bwMode="auto">
          <a:xfrm rot="13331670" flipV="1">
            <a:off x="946598" y="3297443"/>
            <a:ext cx="745225" cy="590216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" name="Arc 10"/>
          <p:cNvSpPr>
            <a:spLocks/>
          </p:cNvSpPr>
          <p:nvPr/>
        </p:nvSpPr>
        <p:spPr bwMode="auto">
          <a:xfrm rot="13331670" flipV="1">
            <a:off x="3266632" y="3311913"/>
            <a:ext cx="636337" cy="516645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" name="Arc 10"/>
          <p:cNvSpPr>
            <a:spLocks/>
          </p:cNvSpPr>
          <p:nvPr/>
        </p:nvSpPr>
        <p:spPr bwMode="auto">
          <a:xfrm rot="13331670" flipV="1">
            <a:off x="5053375" y="3346633"/>
            <a:ext cx="601622" cy="490152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" name="Arc 10"/>
          <p:cNvSpPr>
            <a:spLocks/>
          </p:cNvSpPr>
          <p:nvPr/>
        </p:nvSpPr>
        <p:spPr bwMode="auto">
          <a:xfrm rot="13331670" flipV="1">
            <a:off x="6966880" y="3321916"/>
            <a:ext cx="604126" cy="522930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" name="Arc 10"/>
          <p:cNvSpPr>
            <a:spLocks/>
          </p:cNvSpPr>
          <p:nvPr/>
        </p:nvSpPr>
        <p:spPr bwMode="auto">
          <a:xfrm rot="13331670" flipV="1">
            <a:off x="1648776" y="4879424"/>
            <a:ext cx="982709" cy="708251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" name="Arc 10"/>
          <p:cNvSpPr>
            <a:spLocks/>
          </p:cNvSpPr>
          <p:nvPr/>
        </p:nvSpPr>
        <p:spPr bwMode="auto">
          <a:xfrm rot="13331670" flipV="1">
            <a:off x="4104549" y="4912894"/>
            <a:ext cx="982709" cy="708251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" name="Arc 10"/>
          <p:cNvSpPr>
            <a:spLocks/>
          </p:cNvSpPr>
          <p:nvPr/>
        </p:nvSpPr>
        <p:spPr bwMode="auto">
          <a:xfrm rot="13331670" flipV="1">
            <a:off x="6575112" y="4912895"/>
            <a:ext cx="982709" cy="708251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4" name="Arc 10"/>
          <p:cNvSpPr>
            <a:spLocks/>
          </p:cNvSpPr>
          <p:nvPr/>
        </p:nvSpPr>
        <p:spPr bwMode="auto">
          <a:xfrm rot="13331670" flipV="1">
            <a:off x="1302122" y="5471803"/>
            <a:ext cx="982709" cy="708251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5" name="Arc 10"/>
          <p:cNvSpPr>
            <a:spLocks/>
          </p:cNvSpPr>
          <p:nvPr/>
        </p:nvSpPr>
        <p:spPr bwMode="auto">
          <a:xfrm rot="13331670" flipV="1">
            <a:off x="3529719" y="5471802"/>
            <a:ext cx="982709" cy="708251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3216276" y="332656"/>
            <a:ext cx="4381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393579" y="346804"/>
            <a:ext cx="4381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7668344" y="332656"/>
            <a:ext cx="648072" cy="140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654404" y="332656"/>
            <a:ext cx="0" cy="1808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847918" y="324451"/>
            <a:ext cx="0" cy="1808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8327075" y="332656"/>
            <a:ext cx="0" cy="1808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2915816" y="1988840"/>
            <a:ext cx="5195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5025868" y="1988840"/>
            <a:ext cx="65663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1694108" y="2499244"/>
            <a:ext cx="5845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7158517" y="1988840"/>
            <a:ext cx="6480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3791907" y="2534359"/>
            <a:ext cx="5195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3435341" y="1988840"/>
            <a:ext cx="1" cy="1342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5682503" y="1966547"/>
            <a:ext cx="20940" cy="1854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H="1">
            <a:off x="7785592" y="1961506"/>
            <a:ext cx="20940" cy="1854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4311431" y="2540574"/>
            <a:ext cx="0" cy="1854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2268220" y="2499244"/>
            <a:ext cx="20940" cy="1854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2476381" y="3496816"/>
            <a:ext cx="69919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3175577" y="3496816"/>
            <a:ext cx="0" cy="957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6508401" y="3496816"/>
            <a:ext cx="34959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6857999" y="3496816"/>
            <a:ext cx="0" cy="957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4622952" y="3496816"/>
            <a:ext cx="25292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4875881" y="3496816"/>
            <a:ext cx="0" cy="957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3503871" y="5085184"/>
            <a:ext cx="47426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3978137" y="5085184"/>
            <a:ext cx="0" cy="1483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5924525" y="5085750"/>
            <a:ext cx="47426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3175577" y="5617515"/>
            <a:ext cx="259765" cy="1442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484983" y="5617515"/>
            <a:ext cx="70661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6391262" y="5090659"/>
            <a:ext cx="0" cy="1483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3421077" y="5631935"/>
            <a:ext cx="0" cy="1483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1191598" y="5624725"/>
            <a:ext cx="0" cy="1483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0" name="Arc 10"/>
          <p:cNvSpPr>
            <a:spLocks/>
          </p:cNvSpPr>
          <p:nvPr/>
        </p:nvSpPr>
        <p:spPr bwMode="auto">
          <a:xfrm rot="13331670" flipV="1">
            <a:off x="419246" y="2415740"/>
            <a:ext cx="508994" cy="409997"/>
          </a:xfrm>
          <a:custGeom>
            <a:avLst/>
            <a:gdLst>
              <a:gd name="T0" fmla="*/ 1751534800 w 21390"/>
              <a:gd name="T1" fmla="*/ 0 h 20779"/>
              <a:gd name="T2" fmla="*/ 2147483647 w 21390"/>
              <a:gd name="T3" fmla="*/ 2147483647 h 20779"/>
              <a:gd name="T4" fmla="*/ 0 w 21390"/>
              <a:gd name="T5" fmla="*/ 2147483647 h 20779"/>
              <a:gd name="T6" fmla="*/ 0 60000 65536"/>
              <a:gd name="T7" fmla="*/ 0 60000 65536"/>
              <a:gd name="T8" fmla="*/ 0 60000 65536"/>
              <a:gd name="T9" fmla="*/ 0 w 21390"/>
              <a:gd name="T10" fmla="*/ 0 h 20779"/>
              <a:gd name="T11" fmla="*/ 21390 w 21390"/>
              <a:gd name="T12" fmla="*/ 20779 h 20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90" h="20779" fill="none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</a:path>
              <a:path w="21390" h="20779" stroke="0" extrusionOk="0">
                <a:moveTo>
                  <a:pt x="5897" y="-1"/>
                </a:moveTo>
                <a:cubicBezTo>
                  <a:pt x="14125" y="2334"/>
                  <a:pt x="20200" y="9305"/>
                  <a:pt x="21390" y="17774"/>
                </a:cubicBezTo>
                <a:lnTo>
                  <a:pt x="0" y="20779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137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0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90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94</Words>
  <Application>Microsoft Office PowerPoint</Application>
  <PresentationFormat>Экран (4:3)</PresentationFormat>
  <Paragraphs>37</Paragraphs>
  <Slides>10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Bookman Old Style</vt:lpstr>
      <vt:lpstr>Calibri</vt:lpstr>
      <vt:lpstr>Franklin Gothic Book</vt:lpstr>
      <vt:lpstr>Franklin Gothic Medium</vt:lpstr>
      <vt:lpstr>Monotype Corsiva</vt:lpstr>
      <vt:lpstr>Times New Roman</vt:lpstr>
      <vt:lpstr>Wingdings 2</vt:lpstr>
      <vt:lpstr>Трек</vt:lpstr>
      <vt:lpstr>Морозова Наталья Сергеевна учитель начальных классов  МАОУ «Гимназия №1» г.о.Балашиха Московской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 Морозова</cp:lastModifiedBy>
  <cp:revision>29</cp:revision>
  <dcterms:created xsi:type="dcterms:W3CDTF">2016-12-20T15:06:36Z</dcterms:created>
  <dcterms:modified xsi:type="dcterms:W3CDTF">2021-10-02T16:36:24Z</dcterms:modified>
</cp:coreProperties>
</file>