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40" r:id="rId1"/>
    <p:sldMasterId id="2147483876" r:id="rId2"/>
  </p:sldMasterIdLst>
  <p:sldIdLst>
    <p:sldId id="277" r:id="rId3"/>
    <p:sldId id="265" r:id="rId4"/>
    <p:sldId id="278" r:id="rId5"/>
    <p:sldId id="279" r:id="rId6"/>
    <p:sldId id="280" r:id="rId7"/>
    <p:sldId id="269" r:id="rId8"/>
    <p:sldId id="270" r:id="rId9"/>
    <p:sldId id="271" r:id="rId10"/>
    <p:sldId id="282" r:id="rId11"/>
    <p:sldId id="283" r:id="rId12"/>
    <p:sldId id="284" r:id="rId13"/>
    <p:sldId id="285" r:id="rId14"/>
    <p:sldId id="268" r:id="rId15"/>
    <p:sldId id="261" r:id="rId16"/>
    <p:sldId id="275" r:id="rId17"/>
    <p:sldId id="281" r:id="rId18"/>
    <p:sldId id="272" r:id="rId19"/>
    <p:sldId id="273" r:id="rId20"/>
    <p:sldId id="274" r:id="rId21"/>
    <p:sldId id="276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-173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D8CF37-2EA2-48AF-821B-4756DCF209DA}" type="datetimeFigureOut">
              <a:rPr lang="ru-RU" smtClean="0"/>
              <a:pPr/>
              <a:t>16.02.2022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B5D3A6-E7C1-4150-B2D5-29F3B8FA64A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D8CF37-2EA2-48AF-821B-4756DCF209DA}" type="datetimeFigureOut">
              <a:rPr lang="ru-RU" smtClean="0"/>
              <a:pPr/>
              <a:t>16.02.2022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B5D3A6-E7C1-4150-B2D5-29F3B8FA64A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D8CF37-2EA2-48AF-821B-4756DCF209DA}" type="datetimeFigureOut">
              <a:rPr lang="ru-RU" smtClean="0"/>
              <a:pPr/>
              <a:t>16.02.2022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B5D3A6-E7C1-4150-B2D5-29F3B8FA64A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D8CF37-2EA2-48AF-821B-4756DCF209DA}" type="datetimeFigureOut">
              <a:rPr lang="ru-RU" smtClean="0"/>
              <a:pPr/>
              <a:t>16.02.2022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B5D3A6-E7C1-4150-B2D5-29F3B8FA64A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D8CF37-2EA2-48AF-821B-4756DCF209DA}" type="datetimeFigureOut">
              <a:rPr lang="ru-RU" smtClean="0"/>
              <a:pPr/>
              <a:t>16.02.2022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B5D3A6-E7C1-4150-B2D5-29F3B8FA64A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D8CF37-2EA2-48AF-821B-4756DCF209DA}" type="datetimeFigureOut">
              <a:rPr lang="ru-RU" smtClean="0"/>
              <a:pPr/>
              <a:t>16.02.2022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B5D3A6-E7C1-4150-B2D5-29F3B8FA64A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D8CF37-2EA2-48AF-821B-4756DCF209DA}" type="datetimeFigureOut">
              <a:rPr lang="ru-RU" smtClean="0"/>
              <a:pPr/>
              <a:t>16.02.2022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B5D3A6-E7C1-4150-B2D5-29F3B8FA64A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D8CF37-2EA2-48AF-821B-4756DCF209DA}" type="datetimeFigureOut">
              <a:rPr lang="ru-RU" smtClean="0"/>
              <a:pPr/>
              <a:t>16.02.2022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B5D3A6-E7C1-4150-B2D5-29F3B8FA64A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D8CF37-2EA2-48AF-821B-4756DCF209DA}" type="datetimeFigureOut">
              <a:rPr lang="ru-RU" smtClean="0"/>
              <a:pPr/>
              <a:t>16.02.2022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B5D3A6-E7C1-4150-B2D5-29F3B8FA64A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D8CF37-2EA2-48AF-821B-4756DCF209DA}" type="datetimeFigureOut">
              <a:rPr lang="ru-RU" smtClean="0"/>
              <a:pPr/>
              <a:t>16.02.2022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B5D3A6-E7C1-4150-B2D5-29F3B8FA64A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D8CF37-2EA2-48AF-821B-4756DCF209DA}" type="datetimeFigureOut">
              <a:rPr lang="ru-RU" smtClean="0"/>
              <a:pPr/>
              <a:t>16.02.2022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B5D3A6-E7C1-4150-B2D5-29F3B8FA64A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D8CF37-2EA2-48AF-821B-4756DCF209DA}" type="datetimeFigureOut">
              <a:rPr lang="ru-RU" smtClean="0"/>
              <a:pPr/>
              <a:t>16.02.2022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B5D3A6-E7C1-4150-B2D5-29F3B8FA64A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D8CF37-2EA2-48AF-821B-4756DCF209DA}" type="datetimeFigureOut">
              <a:rPr lang="ru-RU" smtClean="0"/>
              <a:pPr/>
              <a:t>16.02.2022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B5D3A6-E7C1-4150-B2D5-29F3B8FA64A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D8CF37-2EA2-48AF-821B-4756DCF209DA}" type="datetimeFigureOut">
              <a:rPr lang="ru-RU" smtClean="0"/>
              <a:pPr/>
              <a:t>16.02.2022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B5D3A6-E7C1-4150-B2D5-29F3B8FA64A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D8CF37-2EA2-48AF-821B-4756DCF209DA}" type="datetimeFigureOut">
              <a:rPr lang="ru-RU" smtClean="0"/>
              <a:pPr/>
              <a:t>16.02.2022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B5D3A6-E7C1-4150-B2D5-29F3B8FA64A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D8CF37-2EA2-48AF-821B-4756DCF209DA}" type="datetimeFigureOut">
              <a:rPr lang="ru-RU" smtClean="0"/>
              <a:pPr/>
              <a:t>16.02.2022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B5D3A6-E7C1-4150-B2D5-29F3B8FA64A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D8CF37-2EA2-48AF-821B-4756DCF209DA}" type="datetimeFigureOut">
              <a:rPr lang="ru-RU" smtClean="0"/>
              <a:pPr/>
              <a:t>16.02.2022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B5D3A6-E7C1-4150-B2D5-29F3B8FA64A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D8CF37-2EA2-48AF-821B-4756DCF209DA}" type="datetimeFigureOut">
              <a:rPr lang="ru-RU" smtClean="0"/>
              <a:pPr/>
              <a:t>16.02.2022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B5D3A6-E7C1-4150-B2D5-29F3B8FA64A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D8CF37-2EA2-48AF-821B-4756DCF209DA}" type="datetimeFigureOut">
              <a:rPr lang="ru-RU" smtClean="0"/>
              <a:pPr/>
              <a:t>16.02.2022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B5D3A6-E7C1-4150-B2D5-29F3B8FA64A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D8CF37-2EA2-48AF-821B-4756DCF209DA}" type="datetimeFigureOut">
              <a:rPr lang="ru-RU" smtClean="0"/>
              <a:pPr/>
              <a:t>16.02.2022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B5D3A6-E7C1-4150-B2D5-29F3B8FA64A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D8CF37-2EA2-48AF-821B-4756DCF209DA}" type="datetimeFigureOut">
              <a:rPr lang="ru-RU" smtClean="0"/>
              <a:pPr/>
              <a:t>16.02.2022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B5D3A6-E7C1-4150-B2D5-29F3B8FA64A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D8CF37-2EA2-48AF-821B-4756DCF209DA}" type="datetimeFigureOut">
              <a:rPr lang="ru-RU" smtClean="0"/>
              <a:pPr/>
              <a:t>16.02.2022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B5D3A6-E7C1-4150-B2D5-29F3B8FA64A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EDD8CF37-2EA2-48AF-821B-4756DCF209DA}" type="datetimeFigureOut">
              <a:rPr lang="ru-RU" smtClean="0"/>
              <a:pPr/>
              <a:t>16.02.2022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8BB5D3A6-E7C1-4150-B2D5-29F3B8FA64A9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EDD8CF37-2EA2-48AF-821B-4756DCF209DA}" type="datetimeFigureOut">
              <a:rPr lang="ru-RU" smtClean="0"/>
              <a:pPr/>
              <a:t>16.02.2022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8BB5D3A6-E7C1-4150-B2D5-29F3B8FA64A9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77" r:id="rId1"/>
    <p:sldLayoutId id="2147483878" r:id="rId2"/>
    <p:sldLayoutId id="2147483879" r:id="rId3"/>
    <p:sldLayoutId id="2147483880" r:id="rId4"/>
    <p:sldLayoutId id="2147483881" r:id="rId5"/>
    <p:sldLayoutId id="2147483882" r:id="rId6"/>
    <p:sldLayoutId id="2147483883" r:id="rId7"/>
    <p:sldLayoutId id="2147483884" r:id="rId8"/>
    <p:sldLayoutId id="2147483885" r:id="rId9"/>
    <p:sldLayoutId id="2147483886" r:id="rId10"/>
    <p:sldLayoutId id="2147483887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file:///F:\&#1057;&#1090;&#1072;&#1074;&#1080;&#1094;&#1082;&#1072;&#1103;.%20&#1043;&#1080;&#1084;&#1085;&#1072;&#1089;&#1090;&#1080;&#1082;&#1072;\&#1050;&#1091;&#1074;&#1099;&#1088;&#1086;&#1082;%20&#1074;&#1087;&#1077;&#1088;&#1105;&#1076;..3.mp4" TargetMode="Externa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http://fb.ru/misc/i/gallery/27558/614109.jpg" TargetMode="Externa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6" b="1736"/>
          <a:stretch>
            <a:fillRect/>
          </a:stretch>
        </p:blipFill>
        <p:spPr bwMode="auto">
          <a:xfrm>
            <a:off x="4475175" y="620688"/>
            <a:ext cx="4114800" cy="36501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>
          <a:xfrm>
            <a:off x="2339752" y="0"/>
            <a:ext cx="4248472" cy="1412776"/>
          </a:xfrm>
        </p:spPr>
        <p:txBody>
          <a:bodyPr>
            <a:normAutofit fontScale="25000" lnSpcReduction="20000"/>
          </a:bodyPr>
          <a:lstStyle/>
          <a:p>
            <a:endParaRPr lang="ru-RU" dirty="0"/>
          </a:p>
          <a:p>
            <a:endParaRPr lang="ru-RU" b="1" dirty="0"/>
          </a:p>
          <a:p>
            <a:pPr marL="0" indent="0" algn="ctr">
              <a:buNone/>
            </a:pPr>
            <a:r>
              <a:rPr lang="ru-RU" sz="9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Презентация к уроку по учебному предмету</a:t>
            </a:r>
          </a:p>
          <a:p>
            <a:pPr marL="0" indent="0" algn="ctr">
              <a:buNone/>
            </a:pPr>
            <a:r>
              <a:rPr lang="ru-RU" sz="9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 Физическая культура» в 1 классе.</a:t>
            </a:r>
            <a:endParaRPr lang="ru-RU" sz="9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727268" y="4464421"/>
            <a:ext cx="8093204" cy="1143000"/>
          </a:xfrm>
        </p:spPr>
        <p:txBody>
          <a:bodyPr/>
          <a:lstStyle/>
          <a:p>
            <a:pPr marL="0" indent="0">
              <a:buNone/>
            </a:pPr>
            <a:r>
              <a:rPr lang="ru-RU" sz="4400" dirty="0">
                <a:ln w="3810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Тема урока: «Гимнастика с элементами акробатики. </a:t>
            </a:r>
            <a:r>
              <a:rPr lang="ru-RU" sz="4400" dirty="0" smtClean="0">
                <a:ln w="3810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400" dirty="0" smtClean="0">
                <a:ln w="3810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400" dirty="0" smtClean="0">
                <a:ln w="3810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Кувырок </a:t>
            </a:r>
            <a:r>
              <a:rPr lang="ru-RU" sz="4400" dirty="0">
                <a:ln w="3810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вперёд</a:t>
            </a:r>
            <a:r>
              <a:rPr lang="ru-RU" sz="4400" dirty="0" smtClean="0">
                <a:ln w="3810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  <a:r>
              <a:rPr lang="ru-RU" sz="4400" dirty="0">
                <a:ln w="3810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400" dirty="0">
                <a:ln w="3810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400" dirty="0">
                <a:ln w="3810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400" b="0" dirty="0" smtClean="0">
                <a:ln w="3810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 </a:t>
            </a:r>
            <a:r>
              <a:rPr lang="ru-RU" sz="2400" b="0" dirty="0" smtClean="0">
                <a:ln w="3810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физкультуры:  МБОУ СОШ № 12 г. Лиски Ставицкая Ирина Витальевна</a:t>
            </a:r>
            <a:endParaRPr lang="ru-RU" sz="2400" b="0" dirty="0">
              <a:solidFill>
                <a:schemeClr val="accent6"/>
              </a:soli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8186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>
          <a:xfrm>
            <a:off x="1473795" y="836712"/>
            <a:ext cx="5637010" cy="5097953"/>
          </a:xfrm>
        </p:spPr>
        <p:txBody>
          <a:bodyPr>
            <a:noAutofit/>
          </a:bodyPr>
          <a:lstStyle/>
          <a:p>
            <a:pPr>
              <a:spcAft>
                <a:spcPts val="0"/>
              </a:spcAft>
            </a:pPr>
            <a:r>
              <a:rPr lang="ru-RU" sz="2400" dirty="0" smtClean="0">
                <a:solidFill>
                  <a:srgbClr val="000000"/>
                </a:solidFill>
                <a:latin typeface="Times New Roman"/>
                <a:ea typeface="Calibri"/>
              </a:rPr>
              <a:t>- </a:t>
            </a:r>
            <a:r>
              <a:rPr lang="ru-RU" sz="2400" dirty="0">
                <a:solidFill>
                  <a:srgbClr val="000000"/>
                </a:solidFill>
                <a:latin typeface="Times New Roman"/>
                <a:ea typeface="Calibri"/>
              </a:rPr>
              <a:t>и.п. сидя на полу, палка горизонтально вниз. Поднять палку вверх, слегка прогнуться, смотреть на палку; вернутся в исходное положение.</a:t>
            </a:r>
          </a:p>
          <a:p>
            <a:pPr>
              <a:spcAft>
                <a:spcPts val="0"/>
              </a:spcAft>
            </a:pPr>
            <a:r>
              <a:rPr lang="ru-RU" sz="2400" dirty="0">
                <a:solidFill>
                  <a:srgbClr val="000000"/>
                </a:solidFill>
                <a:latin typeface="Times New Roman"/>
                <a:ea typeface="Calibri"/>
              </a:rPr>
              <a:t>- и.п. сидя ноги врозь, палка на лопатках. Повороты туловища влево и вправо.</a:t>
            </a:r>
          </a:p>
          <a:p>
            <a:pPr>
              <a:spcAft>
                <a:spcPts val="0"/>
              </a:spcAft>
            </a:pPr>
            <a:r>
              <a:rPr lang="ru-RU" sz="2400" dirty="0">
                <a:solidFill>
                  <a:srgbClr val="000000"/>
                </a:solidFill>
                <a:latin typeface="Times New Roman"/>
                <a:ea typeface="Calibri"/>
              </a:rPr>
              <a:t>-  и.п. сидя ноги врозь, палка сзади. Наклон вперед, палку поднять вверх; вернуться в исходное положение.</a:t>
            </a:r>
          </a:p>
          <a:p>
            <a:pPr>
              <a:spcAft>
                <a:spcPts val="0"/>
              </a:spcAft>
            </a:pPr>
            <a:r>
              <a:rPr lang="ru-RU" sz="2400" dirty="0">
                <a:solidFill>
                  <a:srgbClr val="000000"/>
                </a:solidFill>
                <a:latin typeface="Times New Roman"/>
                <a:ea typeface="Calibri"/>
              </a:rPr>
              <a:t>-и.п. сидя ноги вместе, наклон, вперед держа палку двумя руками перед собой.</a:t>
            </a:r>
          </a:p>
          <a:p>
            <a:r>
              <a:rPr lang="ru-RU" sz="2400" dirty="0">
                <a:solidFill>
                  <a:srgbClr val="000000"/>
                </a:solidFill>
                <a:latin typeface="Times New Roman"/>
                <a:ea typeface="Calibri"/>
              </a:rPr>
              <a:t>- и.п. сидя ноги вместе, согнуть сначала правую ногу и зафиксировать палкой, потом правую ногу и сразу две ноги; вернуться в и.п.</a:t>
            </a:r>
            <a:endParaRPr lang="ru-RU" sz="2400" dirty="0"/>
          </a:p>
        </p:txBody>
      </p:sp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817581" y="332657"/>
            <a:ext cx="7175351" cy="1512168"/>
          </a:xfrm>
        </p:spPr>
        <p:txBody>
          <a:bodyPr/>
          <a:lstStyle/>
          <a:p>
            <a:pPr marL="0" lvl="0" indent="0" algn="ctr">
              <a:spcBef>
                <a:spcPct val="20000"/>
              </a:spcBef>
              <a:buNone/>
            </a:pPr>
            <a:r>
              <a:rPr lang="ru-RU" sz="3200" b="0" dirty="0">
                <a:solidFill>
                  <a:srgbClr val="FF0000"/>
                </a:solidFill>
                <a:effectLst/>
                <a:latin typeface="Times New Roman"/>
                <a:ea typeface="Calibri"/>
                <a:cs typeface="+mn-cs"/>
              </a:rPr>
              <a:t>ОРУ с гимнастической </a:t>
            </a:r>
            <a:r>
              <a:rPr lang="ru-RU" sz="3200" b="0" dirty="0" smtClean="0">
                <a:solidFill>
                  <a:srgbClr val="FF0000"/>
                </a:solidFill>
                <a:effectLst/>
                <a:latin typeface="Times New Roman"/>
                <a:ea typeface="Calibri"/>
                <a:cs typeface="+mn-cs"/>
              </a:rPr>
              <a:t>палкой:</a:t>
            </a:r>
            <a:r>
              <a:rPr lang="ru-RU" sz="1600" b="0" dirty="0">
                <a:solidFill>
                  <a:srgbClr val="FF0000"/>
                </a:solidFill>
                <a:effectLst/>
                <a:latin typeface="Times New Roman"/>
                <a:ea typeface="Calibri"/>
                <a:cs typeface="+mn-cs"/>
              </a:rPr>
              <a:t/>
            </a:r>
            <a:br>
              <a:rPr lang="ru-RU" sz="1600" b="0" dirty="0">
                <a:solidFill>
                  <a:srgbClr val="FF0000"/>
                </a:solidFill>
                <a:effectLst/>
                <a:latin typeface="Times New Roman"/>
                <a:ea typeface="Calibri"/>
                <a:cs typeface="+mn-cs"/>
              </a:rPr>
            </a:br>
            <a:endParaRPr lang="ru-R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8044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>
          <a:xfrm>
            <a:off x="1473795" y="1196753"/>
            <a:ext cx="5637010" cy="4737912"/>
          </a:xfrm>
        </p:spPr>
        <p:txBody>
          <a:bodyPr>
            <a:normAutofit/>
          </a:bodyPr>
          <a:lstStyle/>
          <a:p>
            <a:r>
              <a:rPr lang="ru-RU" sz="28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Группировка</a:t>
            </a:r>
            <a:r>
              <a:rPr lang="ru-RU" sz="28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– согнутое положение тела (колени к плечам, локти прижаты, захват за голени</a:t>
            </a:r>
            <a:r>
              <a:rPr lang="ru-RU" sz="28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r>
              <a:rPr lang="ru-RU" sz="28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Различают: </a:t>
            </a:r>
            <a:r>
              <a:rPr lang="ru-RU" sz="28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группировку</a:t>
            </a:r>
            <a:r>
              <a:rPr lang="ru-RU" sz="28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лёжа, сидя и в приседе, а также широкую </a:t>
            </a:r>
            <a:r>
              <a:rPr lang="ru-RU" sz="28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группировку</a:t>
            </a:r>
            <a:r>
              <a:rPr lang="ru-RU" sz="28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817581" y="332657"/>
            <a:ext cx="7175351" cy="1080120"/>
          </a:xfrm>
        </p:spPr>
        <p:txBody>
          <a:bodyPr/>
          <a:lstStyle/>
          <a:p>
            <a:pPr marL="182880" indent="0" algn="ctr">
              <a:buNone/>
            </a:pPr>
            <a:r>
              <a:rPr lang="ru-RU" sz="3200" dirty="0">
                <a:solidFill>
                  <a:srgbClr val="FF0000"/>
                </a:solidFill>
                <a:effectLst/>
                <a:latin typeface="Times New Roman"/>
                <a:ea typeface="Calibri"/>
              </a:rPr>
              <a:t>«Что такое группировка?»</a:t>
            </a:r>
            <a:endParaRPr lang="ru-RU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075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86000" y="1028343"/>
            <a:ext cx="4572000" cy="529375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а) И.п.- сидя с прямыми ногами, руки в стороны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слегка разводя ступни и колени, согнуть ноги, руками взяться за голени и подтянуть колени к груди, голову наклонить вперед. Вернуться в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и.п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б) повторить группировку из и.п. лежа на спине.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сигналу взять положение группировки. По второму сигналу вернуться в и.п.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Повторение перекатов назад в группировке.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а) И.П. –упор присев спиной к мату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1-2-перекат на спину, удерживая группировку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3-4- И.п.</a:t>
            </a:r>
          </a:p>
        </p:txBody>
      </p:sp>
    </p:spTree>
    <p:extLst>
      <p:ext uri="{BB962C8B-B14F-4D97-AF65-F5344CB8AC3E}">
        <p14:creationId xmlns:p14="http://schemas.microsoft.com/office/powerpoint/2010/main" val="499425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08720"/>
          </a:xfrm>
          <a:solidFill>
            <a:schemeClr val="bg2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marL="0" indent="0" algn="ctr">
              <a:buNone/>
            </a:pPr>
            <a:r>
              <a:rPr lang="ru-RU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Кувырок вперёд</a:t>
            </a: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4" name="Кувырок вперёд..3.mp4">
            <a:hlinkClick r:id="" action="ppaction://media"/>
          </p:cNvPr>
          <p:cNvPicPr>
            <a:picLocks noRot="1" noChangeAspect="1"/>
          </p:cNvPicPr>
          <p:nvPr>
            <a:videoFile r:link="rId2"/>
          </p:nvPr>
        </p:nvPicPr>
        <p:blipFill>
          <a:blip r:embed="rId4" cstate="print"/>
          <a:stretch>
            <a:fillRect/>
          </a:stretch>
        </p:blipFill>
        <p:spPr>
          <a:xfrm>
            <a:off x="971600" y="1052736"/>
            <a:ext cx="7488832" cy="5616624"/>
          </a:xfrm>
          <a:prstGeom prst="rect">
            <a:avLst/>
          </a:prstGeom>
        </p:spPr>
      </p:pic>
      <p:graphicFrame>
        <p:nvGraphicFramePr>
          <p:cNvPr id="3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41482998"/>
              </p:ext>
            </p:extLst>
          </p:nvPr>
        </p:nvGraphicFramePr>
        <p:xfrm>
          <a:off x="3897313" y="3440113"/>
          <a:ext cx="1384300" cy="4619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9" name="Объект упаковщика для оболочки" showAsIcon="1" r:id="rId5" imgW="1383840" imgH="462240" progId="Package">
                  <p:embed/>
                </p:oleObj>
              </mc:Choice>
              <mc:Fallback>
                <p:oleObj name="Объект упаковщика для оболочки" showAsIcon="1" r:id="rId5" imgW="1383840" imgH="46224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897313" y="3440113"/>
                        <a:ext cx="1384300" cy="4619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ChangeArrowheads="1"/>
          </p:cNvSpPr>
          <p:nvPr/>
        </p:nvSpPr>
        <p:spPr bwMode="auto">
          <a:xfrm>
            <a:off x="1547664" y="72057"/>
            <a:ext cx="6172538" cy="923330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1" i="0" u="none" strike="noStrike" normalizeH="0" baseline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Кувырок вперёд</a:t>
            </a:r>
            <a:endParaRPr kumimoji="0" lang="ru-RU" sz="800" b="1" i="0" u="none" strike="noStrike" normalizeH="0" baseline="0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1505" name="Picture 1" descr="гимнастика кувырок вперед"/>
          <p:cNvPicPr>
            <a:picLocks noChangeAspect="1" noChangeArrowheads="1"/>
          </p:cNvPicPr>
          <p:nvPr/>
        </p:nvPicPr>
        <p:blipFill>
          <a:blip r:embed="rId2" r:link="rId3" cstate="print"/>
          <a:srcRect/>
          <a:stretch>
            <a:fillRect/>
          </a:stretch>
        </p:blipFill>
        <p:spPr bwMode="auto">
          <a:xfrm>
            <a:off x="143870" y="706447"/>
            <a:ext cx="8748609" cy="4378737"/>
          </a:xfrm>
          <a:prstGeom prst="rect">
            <a:avLst/>
          </a:prstGeom>
          <a:noFill/>
        </p:spPr>
      </p:pic>
      <p:sp>
        <p:nvSpPr>
          <p:cNvPr id="21507" name="Rectangle 3"/>
          <p:cNvSpPr>
            <a:spLocks noChangeArrowheads="1"/>
          </p:cNvSpPr>
          <p:nvPr/>
        </p:nvSpPr>
        <p:spPr bwMode="auto">
          <a:xfrm>
            <a:off x="0" y="516255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>
          <a:xfrm>
            <a:off x="971600" y="836712"/>
            <a:ext cx="7128792" cy="5097953"/>
          </a:xfrm>
        </p:spPr>
        <p:txBody>
          <a:bodyPr>
            <a:normAutofit fontScale="92500" lnSpcReduction="20000"/>
          </a:bodyPr>
          <a:lstStyle/>
          <a:p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Игроки на площадке располагаются произвольно. «Совушка» - в гнезде.</a:t>
            </a:r>
          </a:p>
          <a:p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сигналу ведущего: «День наступает, всё оживает!» - дети начинают бегать, прыгать, подражая полёту бабочек, птичек, жучков и т. д.</a:t>
            </a:r>
          </a:p>
          <a:p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второму сигналу: «Ночь наступает, всё замирает – сова вылетает!» - играющие останавливаются, замирают в позе, в которой их застал сигнал (упор присев или группировка в приседе).</a:t>
            </a:r>
          </a:p>
          <a:p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«Совушка» выходит на охоту. Заметив ошибку игрока, она её исправляет. А те, кто хорошо будет выполнять, даются «звёзды».</a:t>
            </a:r>
          </a:p>
          <a:p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Затем «Совушка» опять возвращается в своё гнездо, и дети вновь начинают свободно резвиться на площадке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817581" y="188641"/>
            <a:ext cx="7175351" cy="720080"/>
          </a:xfrm>
        </p:spPr>
        <p:txBody>
          <a:bodyPr/>
          <a:lstStyle/>
          <a:p>
            <a:pPr marL="182880" indent="0" algn="ctr">
              <a:buNone/>
            </a:pPr>
            <a:r>
              <a:rPr lang="ru-RU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Правила игры.</a:t>
            </a:r>
            <a:endParaRPr lang="ru-RU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110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>
          <a:xfrm>
            <a:off x="1473795" y="1052737"/>
            <a:ext cx="5637010" cy="4881928"/>
          </a:xfrm>
        </p:spPr>
        <p:txBody>
          <a:bodyPr>
            <a:normAutofit lnSpcReduction="10000"/>
          </a:bodyPr>
          <a:lstStyle/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Ребята, как вы себя чувствуете сейчас? </a:t>
            </a:r>
          </a:p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Если вы полны сил и энергии – попрыгайте на месте 5 раз, если вы устали – присядьте.</a:t>
            </a:r>
          </a:p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Какое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 вас настроение? Если весёлое – помашите руками, поднятыми вверх, грустное – спрячьте руки за спину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А теперь расшифруем ваши заработанные звёзды.</a:t>
            </a:r>
          </a:p>
          <a:p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817581" y="260649"/>
            <a:ext cx="7175351" cy="1080120"/>
          </a:xfrm>
        </p:spPr>
        <p:txBody>
          <a:bodyPr/>
          <a:lstStyle/>
          <a:p>
            <a:pPr marL="182880" indent="0" algn="ctr">
              <a:buNone/>
            </a:pPr>
            <a:r>
              <a:rPr lang="ru-RU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Подведение итогов.</a:t>
            </a:r>
            <a:endParaRPr lang="ru-RU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9300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3" r="873"/>
          <a:stretch>
            <a:fillRect/>
          </a:stretch>
        </p:blipFill>
        <p:spPr bwMode="auto"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Красная звезда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есть ошибки</a:t>
            </a:r>
          </a:p>
        </p:txBody>
      </p:sp>
    </p:spTree>
    <p:extLst>
      <p:ext uri="{BB962C8B-B14F-4D97-AF65-F5344CB8AC3E}">
        <p14:creationId xmlns:p14="http://schemas.microsoft.com/office/powerpoint/2010/main" val="4164548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Рисунок 6"/>
          <p:cNvSpPr>
            <a:spLocks noGrp="1"/>
          </p:cNvSpPr>
          <p:nvPr>
            <p:ph type="pic" idx="1"/>
          </p:nvPr>
        </p:nvSpPr>
        <p:spPr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Жёлтая звезда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нужно повторить ещё раз</a:t>
            </a:r>
          </a:p>
        </p:txBody>
      </p:sp>
    </p:spTree>
    <p:extLst>
      <p:ext uri="{BB962C8B-B14F-4D97-AF65-F5344CB8AC3E}">
        <p14:creationId xmlns:p14="http://schemas.microsoft.com/office/powerpoint/2010/main" val="1893461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" r="176"/>
          <a:stretch>
            <a:fillRect/>
          </a:stretch>
        </p:blipFill>
        <p:spPr bwMode="auto"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563888" y="5367338"/>
            <a:ext cx="3714800" cy="80486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всё 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выполняли правильно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3140969"/>
            <a:ext cx="6787278" cy="1080120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Зелёная звезда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1903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D:\РАБОЧИЙ СТОЛ\рисунки-оформления\1\67c0a356cb89cea466488d51b0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effectLst>
            <a:glow rad="139700">
              <a:schemeClr val="accent5">
                <a:satMod val="175000"/>
                <a:alpha val="40000"/>
              </a:schemeClr>
            </a:glow>
          </a:effectLst>
          <a:scene3d>
            <a:camera prst="isometricRightUp"/>
            <a:lightRig rig="threePt" dir="t"/>
          </a:scene3d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107504" y="1484784"/>
            <a:ext cx="8784976" cy="2304256"/>
          </a:xfrm>
        </p:spPr>
        <p:txBody>
          <a:bodyPr>
            <a:normAutofit fontScale="90000"/>
          </a:bodyPr>
          <a:lstStyle/>
          <a:p>
            <a:pPr marL="0" indent="0" algn="ctr">
              <a:buNone/>
            </a:pPr>
            <a:r>
              <a:rPr lang="ru-RU" dirty="0">
                <a:ln w="28575">
                  <a:solidFill>
                    <a:schemeClr val="tx1"/>
                  </a:solidFill>
                  <a:prstDash val="solid"/>
                  <a:miter lim="800000"/>
                </a:ln>
                <a:solidFill>
                  <a:schemeClr val="tx2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Цель урока:</a:t>
            </a:r>
            <a:r>
              <a:rPr lang="ru-RU" b="1" dirty="0" smtClean="0">
                <a:ln w="28575">
                  <a:solidFill>
                    <a:schemeClr val="tx1"/>
                  </a:solidFill>
                  <a:prstDash val="solid"/>
                  <a:miter lim="800000"/>
                </a:ln>
                <a:solidFill>
                  <a:schemeClr val="tx2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/>
            </a:r>
            <a:br>
              <a:rPr lang="ru-RU" b="1" dirty="0" smtClean="0">
                <a:ln w="28575">
                  <a:solidFill>
                    <a:schemeClr val="tx1"/>
                  </a:solidFill>
                  <a:prstDash val="solid"/>
                  <a:miter lim="800000"/>
                </a:ln>
                <a:solidFill>
                  <a:schemeClr val="tx2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</a:br>
            <a:r>
              <a:rPr lang="ru-RU" b="1" dirty="0" smtClean="0">
                <a:ln w="28575">
                  <a:solidFill>
                    <a:schemeClr val="tx1"/>
                  </a:solidFill>
                  <a:prstDash val="solid"/>
                  <a:miter lim="800000"/>
                </a:ln>
                <a:solidFill>
                  <a:schemeClr val="tx2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«Овладение элементами акробатики (перекатов и кувырков).</a:t>
            </a:r>
            <a:endParaRPr lang="ru-RU" dirty="0">
              <a:ln w="28575">
                <a:solidFill>
                  <a:schemeClr val="tx1"/>
                </a:solidFill>
                <a:prstDash val="solid"/>
                <a:miter lim="800000"/>
              </a:ln>
              <a:solidFill>
                <a:schemeClr val="tx2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2056" name="Picture 8" descr="C:\Users\XXX\Desktop\Открытый урок\1е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79912" y="3717032"/>
            <a:ext cx="4680942" cy="3021335"/>
          </a:xfrm>
          <a:prstGeom prst="rect">
            <a:avLst/>
          </a:prstGeom>
          <a:noFill/>
        </p:spPr>
      </p:pic>
      <p:pic>
        <p:nvPicPr>
          <p:cNvPr id="14" name="Picture 8" descr="C:\Users\XXX\Desktop\Открытый урок\1е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35697" y="4469298"/>
            <a:ext cx="2808312" cy="1812638"/>
          </a:xfrm>
          <a:prstGeom prst="rect">
            <a:avLst/>
          </a:prstGeom>
          <a:noFill/>
        </p:spPr>
      </p:pic>
      <p:pic>
        <p:nvPicPr>
          <p:cNvPr id="15" name="Picture 8" descr="C:\Users\XXX\Desktop\Открытый урок\1е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4941168"/>
            <a:ext cx="1804257" cy="116456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907704" y="908720"/>
            <a:ext cx="4950296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Оцените себя сами по «звёздам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». Все молодцы!</a:t>
            </a:r>
          </a:p>
          <a:p>
            <a:pPr algn="ctr"/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Домашнее задание: под контролем родителей выполнять 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кувырки 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вперёд. </a:t>
            </a:r>
            <a:endParaRPr lang="ru-RU" sz="3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этом урок окончен. </a:t>
            </a:r>
            <a:endParaRPr lang="ru-RU" sz="3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 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свидания!</a:t>
            </a:r>
          </a:p>
        </p:txBody>
      </p:sp>
    </p:spTree>
    <p:extLst>
      <p:ext uri="{BB962C8B-B14F-4D97-AF65-F5344CB8AC3E}">
        <p14:creationId xmlns:p14="http://schemas.microsoft.com/office/powerpoint/2010/main" val="3252888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>
          <a:xfrm>
            <a:off x="1473795" y="1556793"/>
            <a:ext cx="5637010" cy="4377872"/>
          </a:xfrm>
        </p:spPr>
        <p:txBody>
          <a:bodyPr>
            <a:normAutofit lnSpcReduction="10000"/>
          </a:bodyPr>
          <a:lstStyle/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1.1 Понимать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значение утренней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гимнастики,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как средства организации здорового образа жизни</a:t>
            </a:r>
          </a:p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1.2.Закреплять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группировки (в приседе, сидя, лёжа),  перекаты (вперёд, назад, в сторону)</a:t>
            </a:r>
          </a:p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1.3.Разучить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кувырок вперёд  и ознакомить с новой подвижной игрой «Совушка»</a:t>
            </a:r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817581" y="188641"/>
            <a:ext cx="7175351" cy="864096"/>
          </a:xfrm>
        </p:spPr>
        <p:txBody>
          <a:bodyPr/>
          <a:lstStyle/>
          <a:p>
            <a:pPr marL="182880" indent="0" algn="ctr">
              <a:buNone/>
            </a:pPr>
            <a:r>
              <a:rPr lang="ru-RU" sz="3200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1.Планируемые предметные результаты:</a:t>
            </a:r>
            <a:endParaRPr lang="ru-RU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940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>
          <a:xfrm>
            <a:off x="1473795" y="1124745"/>
            <a:ext cx="5637010" cy="4809920"/>
          </a:xfrm>
        </p:spPr>
        <p:txBody>
          <a:bodyPr/>
          <a:lstStyle/>
          <a:p>
            <a:r>
              <a:rPr lang="ru-RU" dirty="0"/>
              <a:t>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2.1 Формировать умение проявлять дисциплинированность.</a:t>
            </a:r>
            <a:b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2.2 Осваивать  моральные  нормы  помощи тем, кто в ней нуждается, готовность принять на себя ответственность.</a:t>
            </a:r>
            <a:b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2.3 Осваивать новые знания и умения, качественно повышающие</a:t>
            </a:r>
            <a:b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результативность выполнения заданий. 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817581" y="260649"/>
            <a:ext cx="7175351" cy="1008112"/>
          </a:xfrm>
        </p:spPr>
        <p:txBody>
          <a:bodyPr/>
          <a:lstStyle/>
          <a:p>
            <a:pPr marL="182880" indent="0" algn="ctr">
              <a:buNone/>
            </a:pPr>
            <a:r>
              <a:rPr lang="ru-RU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2.Метапредметные</a:t>
            </a:r>
            <a:endParaRPr lang="ru-R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6477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>
          <a:xfrm>
            <a:off x="1473795" y="1052736"/>
            <a:ext cx="5637010" cy="4881929"/>
          </a:xfrm>
        </p:spPr>
        <p:txBody>
          <a:bodyPr>
            <a:normAutofit/>
          </a:bodyPr>
          <a:lstStyle/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3.1. Уметь планировать,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регулировать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контролировать и оценивать свои действия.</a:t>
            </a:r>
          </a:p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3.2 Развивать навыки творческого подхода в решении различных задач, к работе на результат.</a:t>
            </a:r>
          </a:p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3.3 Оказать бескорыстную помощь окружающим.</a:t>
            </a:r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817581" y="548681"/>
            <a:ext cx="7175351" cy="936104"/>
          </a:xfrm>
        </p:spPr>
        <p:txBody>
          <a:bodyPr/>
          <a:lstStyle/>
          <a:p>
            <a:pPr marL="182880" indent="0" algn="ctr">
              <a:buNone/>
            </a:pPr>
            <a:r>
              <a:rPr lang="ru-RU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3.Личностные</a:t>
            </a:r>
            <a:r>
              <a:rPr lang="ru-RU" dirty="0">
                <a:solidFill>
                  <a:srgbClr val="FF0000"/>
                </a:solidFill>
              </a:rPr>
              <a:t/>
            </a:r>
            <a:br>
              <a:rPr lang="ru-RU" dirty="0">
                <a:solidFill>
                  <a:srgbClr val="FF0000"/>
                </a:solidFill>
              </a:rPr>
            </a:br>
            <a:endParaRPr lang="ru-R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0756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907705" y="548680"/>
            <a:ext cx="357521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FF0000"/>
                </a:solidFill>
              </a:rPr>
              <a:t>4</a:t>
            </a:r>
            <a:r>
              <a:rPr lang="ru-RU" b="1" dirty="0">
                <a:solidFill>
                  <a:srgbClr val="FF0000"/>
                </a:solidFill>
              </a:rPr>
              <a:t>. </a:t>
            </a:r>
            <a:r>
              <a:rPr lang="ru-RU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Регулятивные</a:t>
            </a:r>
            <a:r>
              <a:rPr lang="ru-RU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403648" y="1412776"/>
            <a:ext cx="5454352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4.1 Выделять и осознавать у обучающихся того, что уже усвоено и что ещё нужно усвоить. </a:t>
            </a:r>
            <a:endParaRPr lang="ru-RU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4.2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Осознавать качества и уровня усвоения.</a:t>
            </a:r>
          </a:p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4.3 Оценивать результаты работы. </a:t>
            </a:r>
          </a:p>
        </p:txBody>
      </p:sp>
    </p:spTree>
    <p:extLst>
      <p:ext uri="{BB962C8B-B14F-4D97-AF65-F5344CB8AC3E}">
        <p14:creationId xmlns:p14="http://schemas.microsoft.com/office/powerpoint/2010/main" val="112675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 rot="10800000" flipV="1">
            <a:off x="2411760" y="378243"/>
            <a:ext cx="410445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5.Коммуникативные</a:t>
            </a:r>
            <a:r>
              <a:rPr lang="ru-RU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006416" y="1196752"/>
            <a:ext cx="5904656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5.1 Уметь слушать и вступать в диалог.</a:t>
            </a:r>
          </a:p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5.2 Участвовать в коллективном обсуждении проблем.</a:t>
            </a:r>
          </a:p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5.3 Интегрироваться в группу сверстников и строить продуктивное взаимодействие и сотрудничество со сверстниками и взрослыми  (в  подвижных играх).</a:t>
            </a:r>
          </a:p>
        </p:txBody>
      </p:sp>
    </p:spTree>
    <p:extLst>
      <p:ext uri="{BB962C8B-B14F-4D97-AF65-F5344CB8AC3E}">
        <p14:creationId xmlns:p14="http://schemas.microsoft.com/office/powerpoint/2010/main" val="4125794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 rot="10800000" flipV="1">
            <a:off x="2329794" y="1367412"/>
            <a:ext cx="418642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6.Познавательные.</a:t>
            </a:r>
            <a:endParaRPr lang="ru-RU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979712" y="2187352"/>
            <a:ext cx="466226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6.1. Формулировать  цели.</a:t>
            </a:r>
          </a:p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6.2. Выбрать эффективные способы  решения учебной задачи.</a:t>
            </a:r>
          </a:p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6.3 Постановить и решить проблемы.</a:t>
            </a:r>
          </a:p>
        </p:txBody>
      </p:sp>
    </p:spTree>
    <p:extLst>
      <p:ext uri="{BB962C8B-B14F-4D97-AF65-F5344CB8AC3E}">
        <p14:creationId xmlns:p14="http://schemas.microsoft.com/office/powerpoint/2010/main" val="3364798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>
          <a:xfrm>
            <a:off x="1473795" y="2060849"/>
            <a:ext cx="5637010" cy="3873816"/>
          </a:xfrm>
        </p:spPr>
        <p:txBody>
          <a:bodyPr/>
          <a:lstStyle/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ходьба на носках;</a:t>
            </a:r>
          </a:p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ходьба на пятках;</a:t>
            </a:r>
          </a:p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-перекаты с пятки на носок;</a:t>
            </a:r>
          </a:p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развернуть сустав внутрь;</a:t>
            </a:r>
          </a:p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-развернуть сустав наружу.</a:t>
            </a:r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817581" y="476673"/>
            <a:ext cx="7175351" cy="1296144"/>
          </a:xfrm>
        </p:spPr>
        <p:txBody>
          <a:bodyPr/>
          <a:lstStyle/>
          <a:p>
            <a:pPr marL="0" lvl="0" indent="0" algn="ctr">
              <a:spcBef>
                <a:spcPct val="20000"/>
              </a:spcBef>
              <a:spcAft>
                <a:spcPts val="300"/>
              </a:spcAft>
              <a:buNone/>
            </a:pPr>
            <a:r>
              <a:rPr lang="ru-RU" sz="3200" b="0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Упражнений </a:t>
            </a:r>
            <a:r>
              <a:rPr lang="ru-RU" sz="3200" b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для правильной осанки и профилактике плоскостопия с гимнастической палкой:</a:t>
            </a:r>
          </a:p>
        </p:txBody>
      </p:sp>
    </p:spTree>
    <p:extLst>
      <p:ext uri="{BB962C8B-B14F-4D97-AF65-F5344CB8AC3E}">
        <p14:creationId xmlns:p14="http://schemas.microsoft.com/office/powerpoint/2010/main" val="3880798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448</TotalTime>
  <Words>698</Words>
  <Application>Microsoft Office PowerPoint</Application>
  <PresentationFormat>Экран (4:3)</PresentationFormat>
  <Paragraphs>73</Paragraphs>
  <Slides>20</Slides>
  <Notes>0</Notes>
  <HiddenSlides>0</HiddenSlides>
  <MMClips>1</MMClips>
  <ScaleCrop>false</ScaleCrop>
  <HeadingPairs>
    <vt:vector size="6" baseType="variant">
      <vt:variant>
        <vt:lpstr>Тема</vt:lpstr>
      </vt:variant>
      <vt:variant>
        <vt:i4>2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3" baseType="lpstr">
      <vt:lpstr>Воздушный поток</vt:lpstr>
      <vt:lpstr>1_Воздушный поток</vt:lpstr>
      <vt:lpstr>Объект упаковщика для оболочки</vt:lpstr>
      <vt:lpstr>Тема урока: «Гимнастика с элементами акробатики.  Кувырок вперёд».  Учитель физкультуры:  МБОУ СОШ № 12 г. Лиски Ставицкая Ирина Витальевна</vt:lpstr>
      <vt:lpstr>Цель урока:  «Овладение элементами акробатики (перекатов и кувырков).</vt:lpstr>
      <vt:lpstr>1.Планируемые предметные результаты:</vt:lpstr>
      <vt:lpstr>2.Метапредметные</vt:lpstr>
      <vt:lpstr>3.Личностные </vt:lpstr>
      <vt:lpstr>Презентация PowerPoint</vt:lpstr>
      <vt:lpstr>Презентация PowerPoint</vt:lpstr>
      <vt:lpstr>Презентация PowerPoint</vt:lpstr>
      <vt:lpstr>Упражнений для правильной осанки и профилактике плоскостопия с гимнастической палкой:</vt:lpstr>
      <vt:lpstr>ОРУ с гимнастической палкой: </vt:lpstr>
      <vt:lpstr>«Что такое группировка?»</vt:lpstr>
      <vt:lpstr>Презентация PowerPoint</vt:lpstr>
      <vt:lpstr>Кувырок вперёд </vt:lpstr>
      <vt:lpstr>Презентация PowerPoint</vt:lpstr>
      <vt:lpstr>Правила игры.</vt:lpstr>
      <vt:lpstr>Подведение итогов.</vt:lpstr>
      <vt:lpstr>- есть ошибки</vt:lpstr>
      <vt:lpstr>- нужно повторить ещё раз</vt:lpstr>
      <vt:lpstr>Зелёная звезда</vt:lpstr>
      <vt:lpstr>Презентация PowerPoint</vt:lpstr>
    </vt:vector>
  </TitlesOfParts>
  <Company>Hewlett-Packard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Тема урока: «Гимнастика с элементами акробатики. Кувырок вперёд».</dc:title>
  <dc:creator>hp-pk</dc:creator>
  <cp:lastModifiedBy>Ирина Ставицкая</cp:lastModifiedBy>
  <cp:revision>52</cp:revision>
  <dcterms:created xsi:type="dcterms:W3CDTF">2015-11-22T11:55:54Z</dcterms:created>
  <dcterms:modified xsi:type="dcterms:W3CDTF">2022-02-16T14:57:45Z</dcterms:modified>
</cp:coreProperties>
</file>