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9" r:id="rId9"/>
    <p:sldId id="278" r:id="rId10"/>
    <p:sldId id="276" r:id="rId11"/>
    <p:sldId id="277" r:id="rId12"/>
    <p:sldId id="271" r:id="rId13"/>
    <p:sldId id="263" r:id="rId14"/>
    <p:sldId id="264" r:id="rId15"/>
    <p:sldId id="273" r:id="rId16"/>
    <p:sldId id="266" r:id="rId17"/>
    <p:sldId id="279" r:id="rId18"/>
    <p:sldId id="274" r:id="rId19"/>
    <p:sldId id="267" r:id="rId20"/>
    <p:sldId id="282" r:id="rId2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8161" autoAdjust="0"/>
  </p:normalViewPr>
  <p:slideViewPr>
    <p:cSldViewPr>
      <p:cViewPr varScale="1">
        <p:scale>
          <a:sx n="68" d="100"/>
          <a:sy n="68" d="100"/>
        </p:scale>
        <p:origin x="-1446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maskaart.ru/" TargetMode="External"/><Relationship Id="rId2" Type="http://schemas.openxmlformats.org/officeDocument/2006/relationships/hyperlink" Target="https://ru.wikipedia.org/wiki/&#1052;&#1072;&#1089;&#1082;&#1072;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fb.ru/article/232114/maska-dlya-karnavala-istoriya-interesnyie-tipyi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457200"/>
            <a:ext cx="7406640" cy="33528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Презентация</a:t>
            </a:r>
            <a:br>
              <a:rPr lang="ru-RU" sz="3600" b="1" dirty="0" smtClean="0"/>
            </a:br>
            <a:r>
              <a:rPr lang="ru-RU" sz="3600" b="1" dirty="0" smtClean="0"/>
              <a:t>к уроку изобразительного искусства для 7-х классов</a:t>
            </a:r>
            <a:br>
              <a:rPr lang="ru-RU" sz="3600" b="1" dirty="0" smtClean="0"/>
            </a:br>
            <a:r>
              <a:rPr lang="ru-RU" sz="3600" b="1" dirty="0" smtClean="0"/>
              <a:t>по изобразительному искусству.</a:t>
            </a:r>
            <a:br>
              <a:rPr lang="ru-RU" sz="3600" b="1" dirty="0" smtClean="0"/>
            </a:br>
            <a:r>
              <a:rPr lang="ru-RU" sz="3600" b="1" dirty="0" smtClean="0"/>
              <a:t>Тема «Лицо, грим, маска»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4191000"/>
            <a:ext cx="7406640" cy="2133600"/>
          </a:xfrm>
        </p:spPr>
        <p:txBody>
          <a:bodyPr>
            <a:normAutofit lnSpcReduction="10000"/>
          </a:bodyPr>
          <a:lstStyle/>
          <a:p>
            <a:pPr algn="ctr">
              <a:defRPr/>
            </a:pPr>
            <a:r>
              <a:rPr lang="ru-RU" sz="2400" b="1" dirty="0" smtClean="0"/>
              <a:t>Разработала</a:t>
            </a:r>
            <a:r>
              <a:rPr lang="ru-RU" sz="2400" b="1" dirty="0" smtClean="0"/>
              <a:t>:</a:t>
            </a:r>
          </a:p>
          <a:p>
            <a:pPr algn="ctr">
              <a:defRPr/>
            </a:pPr>
            <a:r>
              <a:rPr lang="ru-RU" sz="2400" b="1" dirty="0" smtClean="0"/>
              <a:t>Веселова Нина Васильевна</a:t>
            </a:r>
            <a:endParaRPr lang="ru-RU" sz="2400" b="1" dirty="0" smtClean="0"/>
          </a:p>
          <a:p>
            <a:pPr algn="ctr">
              <a:defRPr/>
            </a:pPr>
            <a:r>
              <a:rPr lang="ru-RU" sz="2400" b="1" dirty="0" smtClean="0"/>
              <a:t>Учитель изобразительного искусства</a:t>
            </a:r>
          </a:p>
          <a:p>
            <a:pPr algn="ctr">
              <a:defRPr/>
            </a:pPr>
            <a:r>
              <a:rPr lang="ru-RU" sz="2400" b="1" dirty="0" smtClean="0"/>
              <a:t> </a:t>
            </a:r>
            <a:r>
              <a:rPr lang="ru-RU" sz="2400" b="1" dirty="0" smtClean="0"/>
              <a:t>МАОУ </a:t>
            </a:r>
            <a:r>
              <a:rPr lang="ru-RU" sz="2400" b="1" dirty="0" smtClean="0"/>
              <a:t>«СОШ </a:t>
            </a:r>
            <a:r>
              <a:rPr lang="ru-RU" sz="2400" b="1" dirty="0" smtClean="0"/>
              <a:t>№4» города Череповца</a:t>
            </a:r>
            <a:endParaRPr lang="ru-RU" sz="2400" b="1" dirty="0" smtClean="0"/>
          </a:p>
          <a:p>
            <a:pPr algn="ctr">
              <a:defRPr/>
            </a:pPr>
            <a:r>
              <a:rPr lang="ru-RU" sz="2400" b="1" dirty="0" smtClean="0"/>
              <a:t>2020 год</a:t>
            </a:r>
          </a:p>
          <a:p>
            <a:pPr algn="ctr">
              <a:defRPr/>
            </a:pP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28600"/>
            <a:ext cx="749808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Форма и материал масок</a:t>
            </a:r>
            <a:endParaRPr lang="ru-RU" b="1" dirty="0"/>
          </a:p>
        </p:txBody>
      </p:sp>
      <p:pic>
        <p:nvPicPr>
          <p:cNvPr id="3074" name="Picture 2" descr="C:\Users\Наталия\Desktop\Маски\Маски\data-fda-card-masks-401-31-800x800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9201" y="1219200"/>
            <a:ext cx="3352799" cy="2286000"/>
          </a:xfrm>
          <a:prstGeom prst="rect">
            <a:avLst/>
          </a:prstGeom>
          <a:noFill/>
        </p:spPr>
      </p:pic>
      <p:pic>
        <p:nvPicPr>
          <p:cNvPr id="3078" name="Picture 6" descr="C:\Users\Наталия\Desktop\Маски\white_dire_wolf_mask_by_merimask-d3ipre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3810000"/>
            <a:ext cx="3143225" cy="2819401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524000" y="914400"/>
            <a:ext cx="2667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Плоская. Картон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486400" y="914400"/>
            <a:ext cx="28956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На  обруче. Картон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572000" y="3810000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600200" y="3581400"/>
            <a:ext cx="3048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Объёмная. Бумага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3086" name="Picture 14" descr="C:\Users\Наталия\Desktop\Маски\3882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0" y="3581400"/>
            <a:ext cx="2590800" cy="3048000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4038600" y="6096000"/>
            <a:ext cx="5105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Полумаска. Подручные материалы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10" name="Picture 3" descr="C:\Users\Наталия\Desktop\Маски\5291517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76800" y="1371600"/>
            <a:ext cx="4038600" cy="243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1596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Форма и материал масок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098" name="Picture 2" descr="C:\Users\Наталия\Desktop\Маски\9218102_w640_h640_s15202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914400"/>
            <a:ext cx="2971800" cy="3048000"/>
          </a:xfrm>
          <a:prstGeom prst="rect">
            <a:avLst/>
          </a:prstGeom>
          <a:noFill/>
        </p:spPr>
      </p:pic>
      <p:pic>
        <p:nvPicPr>
          <p:cNvPr id="4100" name="Picture 4" descr="C:\Users\Наталия\Desktop\Маски\image64847033_en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3810000"/>
            <a:ext cx="3276600" cy="2819400"/>
          </a:xfrm>
          <a:prstGeom prst="rect">
            <a:avLst/>
          </a:prstGeom>
          <a:noFill/>
        </p:spPr>
      </p:pic>
      <p:pic>
        <p:nvPicPr>
          <p:cNvPr id="7" name="Picture 5" descr="C:\Users\Наталия\Desktop\Маски\500_F_8354811_u9SeuplAYUbWPew5p9S5zpt7j0bchct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57800" y="3962400"/>
            <a:ext cx="3200400" cy="2895600"/>
          </a:xfrm>
          <a:prstGeom prst="rect">
            <a:avLst/>
          </a:prstGeom>
          <a:noFill/>
        </p:spPr>
      </p:pic>
      <p:pic>
        <p:nvPicPr>
          <p:cNvPr id="4101" name="Picture 5" descr="C:\Users\Наталия\Desktop\Маски\dsc0528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91000" y="1066801"/>
            <a:ext cx="4648200" cy="2819399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143000" y="3276600"/>
            <a:ext cx="28956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Объёмная. Пластик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24000" y="6172200"/>
            <a:ext cx="25908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Шапочка. Ткань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267200" y="3352800"/>
            <a:ext cx="4572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Объёмная. Папье-маше. Бумага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334000" y="6172200"/>
            <a:ext cx="3048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Объёмная. Дерево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216376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>Грим</a:t>
            </a:r>
            <a:r>
              <a:rPr lang="ru-RU" sz="3200" dirty="0" smtClean="0"/>
              <a:t> – (с фр.) забавный старикан. Краска, в отличии от маски, наносится прямо на лицо актёра, поэтому лицо подвижно, позволяет выражать эмоции.</a:t>
            </a:r>
            <a:endParaRPr lang="ru-RU" sz="3200" dirty="0"/>
          </a:p>
        </p:txBody>
      </p:sp>
      <p:pic>
        <p:nvPicPr>
          <p:cNvPr id="5" name="Picture 2" descr="C:\Users\Наталия\Desktop\Маски\2e11af6a253fe601e3359e14984c316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00" y="2286000"/>
            <a:ext cx="3200400" cy="1752600"/>
          </a:xfrm>
          <a:prstGeom prst="rect">
            <a:avLst/>
          </a:prstGeom>
          <a:noFill/>
        </p:spPr>
      </p:pic>
      <p:pic>
        <p:nvPicPr>
          <p:cNvPr id="5123" name="Picture 3" descr="C:\Users\Наталия\Desktop\Маски\supercoolpics_06_280320131606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3962400"/>
            <a:ext cx="3581400" cy="2667000"/>
          </a:xfrm>
          <a:prstGeom prst="rect">
            <a:avLst/>
          </a:prstGeom>
          <a:noFill/>
        </p:spPr>
      </p:pic>
      <p:pic>
        <p:nvPicPr>
          <p:cNvPr id="5122" name="Picture 2" descr="C:\Users\Наталия\Desktop\Маски\RH6zKESYRt6bnsb8y2dezGQa2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3886200"/>
            <a:ext cx="3429000" cy="274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28600"/>
            <a:ext cx="7498080" cy="1600200"/>
          </a:xfrm>
        </p:spPr>
        <p:txBody>
          <a:bodyPr/>
          <a:lstStyle/>
          <a:p>
            <a:pPr algn="ctr"/>
            <a:r>
              <a:rPr lang="ru-RU" b="1" dirty="0" smtClean="0"/>
              <a:t>Типы лица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b="1" dirty="0" smtClean="0"/>
              <a:t>При изготовлении маски учитываем форму лица</a:t>
            </a:r>
            <a:endParaRPr lang="ru-RU" sz="2400" b="1" dirty="0"/>
          </a:p>
        </p:txBody>
      </p:sp>
      <p:pic>
        <p:nvPicPr>
          <p:cNvPr id="1026" name="Picture 2" descr="C:\Users\Наталия\Desktop\Маски\ndsc-ke314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57400" y="1676400"/>
            <a:ext cx="6324600" cy="4876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Маски сказочных героев</a:t>
            </a:r>
            <a:endParaRPr lang="ru-RU" b="1" dirty="0"/>
          </a:p>
        </p:txBody>
      </p:sp>
      <p:pic>
        <p:nvPicPr>
          <p:cNvPr id="3074" name="Picture 2" descr="C:\Users\Наталия\Desktop\Маски\m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35100" y="1371600"/>
            <a:ext cx="7499350" cy="48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44562"/>
          </a:xfrm>
        </p:spPr>
        <p:txBody>
          <a:bodyPr/>
          <a:lstStyle/>
          <a:p>
            <a:pPr algn="ctr"/>
            <a:r>
              <a:rPr lang="ru-RU" b="1" dirty="0" smtClean="0"/>
              <a:t>Маски сказочных героев</a:t>
            </a:r>
            <a:endParaRPr lang="ru-RU" b="1" dirty="0"/>
          </a:p>
        </p:txBody>
      </p:sp>
      <p:pic>
        <p:nvPicPr>
          <p:cNvPr id="4098" name="Picture 2" descr="C:\Users\Наталия\Desktop\Маски\maska_lis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3001" y="1447800"/>
            <a:ext cx="3733799" cy="2514600"/>
          </a:xfrm>
          <a:prstGeom prst="rect">
            <a:avLst/>
          </a:prstGeom>
          <a:noFill/>
        </p:spPr>
      </p:pic>
      <p:pic>
        <p:nvPicPr>
          <p:cNvPr id="4099" name="Picture 3" descr="C:\Users\Наталия\Desktop\Маски\8850f755-3345-11e5-80d5-001e678bc064_a5c7a686-3b09-11e5-80d6-001e678bc064-700x700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3886200"/>
            <a:ext cx="3581400" cy="2743200"/>
          </a:xfrm>
          <a:prstGeom prst="rect">
            <a:avLst/>
          </a:prstGeom>
          <a:noFill/>
        </p:spPr>
      </p:pic>
      <p:pic>
        <p:nvPicPr>
          <p:cNvPr id="4100" name="Picture 4" descr="C:\Users\Наталия\Desktop\Маски\0_59e33_4bcdaa45_X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86400" y="1524000"/>
            <a:ext cx="3429000" cy="2362200"/>
          </a:xfrm>
          <a:prstGeom prst="rect">
            <a:avLst/>
          </a:prstGeom>
          <a:noFill/>
        </p:spPr>
      </p:pic>
      <p:pic>
        <p:nvPicPr>
          <p:cNvPr id="4102" name="Picture 6" descr="C:\Users\Наталия\Desktop\Маски\Маски\45c9d10ec5ec4d591dcf24c951c6f02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66800" y="3962400"/>
            <a:ext cx="3810000" cy="266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62"/>
          </a:xfrm>
        </p:spPr>
        <p:txBody>
          <a:bodyPr/>
          <a:lstStyle/>
          <a:p>
            <a:pPr algn="ctr"/>
            <a:r>
              <a:rPr lang="ru-RU" b="1" dirty="0" smtClean="0"/>
              <a:t>Порядок работы</a:t>
            </a:r>
            <a:endParaRPr lang="ru-RU" b="1" dirty="0"/>
          </a:p>
        </p:txBody>
      </p:sp>
      <p:pic>
        <p:nvPicPr>
          <p:cNvPr id="11265" name="Picture 1" descr="C:\Users\59D5~1\AppData\Local\Temp\Rar$DIa0.206\20180317_1651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1143000"/>
            <a:ext cx="3581400" cy="2362200"/>
          </a:xfrm>
          <a:prstGeom prst="rect">
            <a:avLst/>
          </a:prstGeom>
          <a:noFill/>
        </p:spPr>
      </p:pic>
      <p:pic>
        <p:nvPicPr>
          <p:cNvPr id="11266" name="Picture 2" descr="C:\Users\59D5~1\AppData\Local\Temp\Rar$DIa0.678\20180317_16523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1" y="3657600"/>
            <a:ext cx="3810000" cy="2895600"/>
          </a:xfrm>
          <a:prstGeom prst="rect">
            <a:avLst/>
          </a:prstGeom>
          <a:noFill/>
        </p:spPr>
      </p:pic>
      <p:pic>
        <p:nvPicPr>
          <p:cNvPr id="11267" name="Picture 3" descr="C:\Users\59D5~1\AppData\Local\Temp\Rar$DIa0.340\20180317_1654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7800" y="3657600"/>
            <a:ext cx="3657600" cy="2895600"/>
          </a:xfrm>
          <a:prstGeom prst="rect">
            <a:avLst/>
          </a:prstGeom>
          <a:noFill/>
        </p:spPr>
      </p:pic>
      <p:pic>
        <p:nvPicPr>
          <p:cNvPr id="11269" name="Picture 5" descr="C:\Users\Наталия\Desktop\Маски\20180317_1651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7373600" y="-13030200"/>
            <a:ext cx="1440000" cy="1080000"/>
          </a:xfrm>
          <a:prstGeom prst="rect">
            <a:avLst/>
          </a:prstGeom>
          <a:noFill/>
        </p:spPr>
      </p:pic>
      <p:pic>
        <p:nvPicPr>
          <p:cNvPr id="11270" name="Picture 6" descr="C:\Users\Наталия\Desktop\Маски\20180317_16510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95400" y="1143000"/>
            <a:ext cx="3810000" cy="23622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8305800" y="6019800"/>
            <a:ext cx="5334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4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495800" y="6019800"/>
            <a:ext cx="5334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3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382000" y="2971800"/>
            <a:ext cx="4572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2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572000" y="2971800"/>
            <a:ext cx="4572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1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62"/>
          </a:xfrm>
        </p:spPr>
        <p:txBody>
          <a:bodyPr/>
          <a:lstStyle/>
          <a:p>
            <a:pPr algn="ctr"/>
            <a:r>
              <a:rPr lang="ru-RU" b="1" dirty="0" smtClean="0"/>
              <a:t>Порядок работы</a:t>
            </a:r>
            <a:endParaRPr lang="ru-RU" dirty="0"/>
          </a:p>
        </p:txBody>
      </p:sp>
      <p:pic>
        <p:nvPicPr>
          <p:cNvPr id="34818" name="Picture 2" descr="C:\Users\59D5~1\AppData\Local\Temp\Rar$DIa0.111\20180317_1700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4038600"/>
            <a:ext cx="3810000" cy="2590800"/>
          </a:xfrm>
          <a:prstGeom prst="rect">
            <a:avLst/>
          </a:prstGeom>
          <a:noFill/>
        </p:spPr>
      </p:pic>
      <p:pic>
        <p:nvPicPr>
          <p:cNvPr id="34819" name="Picture 3" descr="C:\Users\59D5~1\AppData\Local\Temp\Rar$DIa0.149\20180317_1704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1066800"/>
            <a:ext cx="3886200" cy="2743200"/>
          </a:xfrm>
          <a:prstGeom prst="rect">
            <a:avLst/>
          </a:prstGeom>
          <a:noFill/>
        </p:spPr>
      </p:pic>
      <p:pic>
        <p:nvPicPr>
          <p:cNvPr id="34820" name="Picture 4" descr="C:\Users\59D5~1\AppData\Local\Temp\Rar$DIa0.859\20180317_1655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9200" y="1066800"/>
            <a:ext cx="3505200" cy="2743200"/>
          </a:xfrm>
          <a:prstGeom prst="rect">
            <a:avLst/>
          </a:prstGeom>
          <a:noFill/>
        </p:spPr>
      </p:pic>
      <p:pic>
        <p:nvPicPr>
          <p:cNvPr id="34821" name="Picture 5" descr="C:\Users\59D5~1\AppData\Local\Temp\Rar$DIa0.856\20180317_1659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9200" y="4038600"/>
            <a:ext cx="3505200" cy="25908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219200" y="3276600"/>
            <a:ext cx="6096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5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19200" y="6019800"/>
            <a:ext cx="6096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7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305800" y="3276600"/>
            <a:ext cx="6096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6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229600" y="6096000"/>
            <a:ext cx="6096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8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63562"/>
          </a:xfrm>
        </p:spPr>
        <p:txBody>
          <a:bodyPr>
            <a:normAutofit fontScale="90000"/>
          </a:bodyPr>
          <a:lstStyle/>
          <a:p>
            <a:pPr algn="ctr"/>
            <a:endParaRPr lang="ru-RU" dirty="0"/>
          </a:p>
        </p:txBody>
      </p:sp>
      <p:pic>
        <p:nvPicPr>
          <p:cNvPr id="2050" name="Picture 2" descr="C:\Users\Наталия\Desktop\Маски\65753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0" y="228600"/>
            <a:ext cx="6248400" cy="3124200"/>
          </a:xfrm>
          <a:prstGeom prst="rect">
            <a:avLst/>
          </a:prstGeom>
          <a:noFill/>
        </p:spPr>
      </p:pic>
      <p:pic>
        <p:nvPicPr>
          <p:cNvPr id="2051" name="Picture 3" descr="C:\Users\Наталия\Desktop\Маски\IMG_5452-225x3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3505200"/>
            <a:ext cx="2819400" cy="3048000"/>
          </a:xfrm>
          <a:prstGeom prst="rect">
            <a:avLst/>
          </a:prstGeom>
          <a:noFill/>
        </p:spPr>
      </p:pic>
      <p:pic>
        <p:nvPicPr>
          <p:cNvPr id="2052" name="Picture 4" descr="C:\Users\Наталия\Desktop\Маски\kak-sdelat-masku-koshki0000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5400" y="3505200"/>
            <a:ext cx="3581400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Желаю удачи!</a:t>
            </a:r>
            <a:endParaRPr lang="ru-RU" dirty="0"/>
          </a:p>
        </p:txBody>
      </p:sp>
      <p:pic>
        <p:nvPicPr>
          <p:cNvPr id="1026" name="Picture 2" descr="C:\Users\Наталия\Desktop\Маски\20326011-Театральная-маска-на-красном-фоне.-Сетка.-clipping-mask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219200"/>
            <a:ext cx="6248400" cy="525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Цель: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3600" dirty="0" smtClean="0"/>
              <a:t>  </a:t>
            </a:r>
          </a:p>
          <a:p>
            <a:pPr algn="ctr">
              <a:buNone/>
            </a:pPr>
            <a:r>
              <a:rPr lang="ru-RU" sz="3600" dirty="0" smtClean="0"/>
              <a:t>  Изготовление объёмной маски животного из бумаги одного из персонажей сказки для театра.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62"/>
          </a:xfrm>
        </p:spPr>
        <p:txBody>
          <a:bodyPr/>
          <a:lstStyle/>
          <a:p>
            <a:pPr algn="ctr"/>
            <a:r>
              <a:rPr lang="ru-RU" b="1" dirty="0" smtClean="0"/>
              <a:t>Интернет - ресурсы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295400"/>
            <a:ext cx="7498080" cy="495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hlinkClick r:id="rId2"/>
              </a:rPr>
              <a:t>https://ru.wikipedia.org/wiki/</a:t>
            </a:r>
            <a:r>
              <a:rPr lang="ru-RU" sz="3600" b="1" dirty="0" smtClean="0">
                <a:hlinkClick r:id="rId2"/>
              </a:rPr>
              <a:t>Маска</a:t>
            </a:r>
            <a:endParaRPr lang="ru-RU" sz="3600" b="1" dirty="0" smtClean="0"/>
          </a:p>
          <a:p>
            <a:r>
              <a:rPr lang="en-US" sz="3600" b="1" dirty="0" smtClean="0">
                <a:hlinkClick r:id="rId3"/>
              </a:rPr>
              <a:t>http://maskaart.ru/</a:t>
            </a:r>
            <a:endParaRPr lang="ru-RU" sz="3600" b="1" dirty="0" smtClean="0"/>
          </a:p>
          <a:p>
            <a:r>
              <a:rPr lang="ru-RU" sz="3600" b="1" dirty="0" err="1" smtClean="0"/>
              <a:t>Яндекс</a:t>
            </a:r>
            <a:r>
              <a:rPr lang="ru-RU" sz="3600" b="1" dirty="0" smtClean="0"/>
              <a:t>. Картинки. Маска</a:t>
            </a:r>
          </a:p>
          <a:p>
            <a:r>
              <a:rPr lang="en-US" sz="3600" b="1" dirty="0" smtClean="0">
                <a:hlinkClick r:id="rId4"/>
              </a:rPr>
              <a:t>http://fb.ru/article/232114/maska-dlya-karnavala-istoriya-interesnyie-tipyi</a:t>
            </a:r>
            <a:endParaRPr lang="ru-RU" sz="3600" b="1" dirty="0" smtClean="0"/>
          </a:p>
          <a:p>
            <a:r>
              <a:rPr lang="en-US" sz="3600" b="1" dirty="0" smtClean="0"/>
              <a:t>https://nsportal.ru/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92162"/>
          </a:xfrm>
        </p:spPr>
        <p:txBody>
          <a:bodyPr/>
          <a:lstStyle/>
          <a:p>
            <a:pPr algn="ctr"/>
            <a:r>
              <a:rPr lang="ru-RU" b="1" dirty="0" smtClean="0"/>
              <a:t>Задачи: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066800"/>
            <a:ext cx="7498080" cy="548640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b="1" dirty="0" err="1" smtClean="0"/>
              <a:t>Метапредметные</a:t>
            </a:r>
            <a:r>
              <a:rPr lang="ru-RU" b="1" dirty="0" smtClean="0"/>
              <a:t>:</a:t>
            </a:r>
            <a:r>
              <a:rPr lang="ru-RU" dirty="0" smtClean="0"/>
              <a:t> воспитывать любовь к театру, уважение к людям, которые дарят нам чувство радости и праздника в театре; дать представление об истории возникновения масок. </a:t>
            </a:r>
          </a:p>
          <a:p>
            <a:pPr algn="just"/>
            <a:r>
              <a:rPr lang="ru-RU" b="1" dirty="0" smtClean="0"/>
              <a:t>Предметные:</a:t>
            </a:r>
            <a:r>
              <a:rPr lang="ru-RU" dirty="0" smtClean="0"/>
              <a:t> формировать навыки работы в конструировании объёмных масок из бумаги, в их декоративном оформлении.</a:t>
            </a:r>
          </a:p>
          <a:p>
            <a:pPr algn="just"/>
            <a:r>
              <a:rPr lang="ru-RU" b="1" dirty="0" smtClean="0"/>
              <a:t>Личностные:</a:t>
            </a:r>
            <a:r>
              <a:rPr lang="ru-RU" dirty="0" smtClean="0"/>
              <a:t> совершенствовать умение выстраивать последовательность операций при выполнении творческой работы; развивать фантазию, творческое воображение, любознательность, аккуратность.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44562"/>
          </a:xfrm>
        </p:spPr>
        <p:txBody>
          <a:bodyPr/>
          <a:lstStyle/>
          <a:p>
            <a:pPr algn="ctr"/>
            <a:r>
              <a:rPr lang="ru-RU" b="1" dirty="0" smtClean="0"/>
              <a:t>Маска -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066800"/>
            <a:ext cx="7498080" cy="51816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в переводе с латинского языка </a:t>
            </a:r>
            <a:r>
              <a:rPr lang="ru-RU" dirty="0" err="1" smtClean="0"/>
              <a:t>masca</a:t>
            </a:r>
            <a:r>
              <a:rPr lang="ru-RU" dirty="0" smtClean="0"/>
              <a:t> - призрак, а с арабского - шут, человек на маскараде. Маска - специальная накладка с вырезами для глаз и рта, надеваемая на лицо.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C:\Users\Наталия\Desktop\Маски\658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3657600"/>
            <a:ext cx="7543800" cy="2895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62"/>
          </a:xfrm>
        </p:spPr>
        <p:txBody>
          <a:bodyPr/>
          <a:lstStyle/>
          <a:p>
            <a:pPr algn="ctr"/>
            <a:r>
              <a:rPr lang="ru-RU" b="1" dirty="0" smtClean="0"/>
              <a:t>История маски</a:t>
            </a:r>
            <a:endParaRPr lang="ru-RU" b="1" dirty="0"/>
          </a:p>
        </p:txBody>
      </p:sp>
      <p:pic>
        <p:nvPicPr>
          <p:cNvPr id="5122" name="Picture 2" descr="C:\Users\Наталия\Desktop\Маски\01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71600" y="990600"/>
            <a:ext cx="7391400" cy="54864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19200" y="5029200"/>
            <a:ext cx="7620000" cy="1600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 smtClean="0">
                <a:solidFill>
                  <a:schemeClr val="tx1"/>
                </a:solidFill>
              </a:rPr>
              <a:t>С древних времён маски надевали на праздничных представлениях и при проведении ритуалов, в том числе и на родине театра – Древней Греции.  Затем праздники и представления перешли с городских площадей на театральную сцену и появились театральные маски.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19400" y="1066800"/>
            <a:ext cx="4724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Древнегреческие маски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28600"/>
            <a:ext cx="7498080" cy="7620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Виды масок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81400" y="5867400"/>
            <a:ext cx="1981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ритуальные</a:t>
            </a:r>
            <a:endParaRPr lang="ru-RU" dirty="0"/>
          </a:p>
        </p:txBody>
      </p:sp>
      <p:pic>
        <p:nvPicPr>
          <p:cNvPr id="1029" name="Picture 5" descr="C:\Users\Наталия\Desktop\Маски\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3733800"/>
            <a:ext cx="4724400" cy="28956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429000" y="3733800"/>
            <a:ext cx="2057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Ритуальные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67000" y="2590800"/>
            <a:ext cx="1524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погребальные</a:t>
            </a:r>
            <a:endParaRPr lang="ru-RU" sz="2800" dirty="0"/>
          </a:p>
        </p:txBody>
      </p:sp>
      <p:pic>
        <p:nvPicPr>
          <p:cNvPr id="1031" name="Picture 7" descr="C:\Users\Наталия\Desktop\Маски\auto_16-508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638800" y="838200"/>
            <a:ext cx="2819400" cy="2743200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6172200" y="3048000"/>
            <a:ext cx="22098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Посмертная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1034" name="Picture 10" descr="C:\Users\Наталия\Desktop\Маски\13067005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47800" y="990600"/>
            <a:ext cx="3429000" cy="2438400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2286000" y="2971800"/>
            <a:ext cx="24384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Погребальная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1035" name="Picture 11" descr="C:\Users\Наталия\Desktop\Маски\48766510_1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43600" y="3657600"/>
            <a:ext cx="2971800" cy="2514600"/>
          </a:xfrm>
          <a:prstGeom prst="rect">
            <a:avLst/>
          </a:prstGeom>
          <a:noFill/>
        </p:spPr>
      </p:pic>
      <p:sp>
        <p:nvSpPr>
          <p:cNvPr id="22" name="Прямоугольник 21"/>
          <p:cNvSpPr/>
          <p:nvPr/>
        </p:nvSpPr>
        <p:spPr>
          <a:xfrm>
            <a:off x="7772400" y="5943600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172200" y="6096000"/>
            <a:ext cx="25908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Карнавальная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28600"/>
            <a:ext cx="749808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Виды масок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Наталия\Desktop\Маски\897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6800" y="990600"/>
            <a:ext cx="4267200" cy="2666999"/>
          </a:xfrm>
          <a:prstGeom prst="rect">
            <a:avLst/>
          </a:prstGeom>
          <a:noFill/>
        </p:spPr>
      </p:pic>
      <p:pic>
        <p:nvPicPr>
          <p:cNvPr id="2053" name="Picture 5" descr="C:\Users\Наталия\Desktop\Маски\kabuki_mask_by_jmanggala-d381sm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990600"/>
            <a:ext cx="2590800" cy="2667000"/>
          </a:xfrm>
          <a:prstGeom prst="rect">
            <a:avLst/>
          </a:prstGeom>
          <a:noFill/>
        </p:spPr>
      </p:pic>
      <p:pic>
        <p:nvPicPr>
          <p:cNvPr id="2054" name="Picture 6" descr="C:\Users\Наталия\Desktop\Маски\1366717921_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3733800"/>
            <a:ext cx="3733800" cy="2895599"/>
          </a:xfrm>
          <a:prstGeom prst="rect">
            <a:avLst/>
          </a:prstGeom>
          <a:noFill/>
        </p:spPr>
      </p:pic>
      <p:pic>
        <p:nvPicPr>
          <p:cNvPr id="2055" name="Picture 7" descr="C:\Users\Наталия\Desktop\Маски\2238110_stock-photo-colorful-mask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66801" y="3810000"/>
            <a:ext cx="3352799" cy="28194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362200" y="3352800"/>
            <a:ext cx="2362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Театр  НО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96000" y="3276600"/>
            <a:ext cx="21336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Театр Кабуки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76400" y="6096000"/>
            <a:ext cx="2667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Венецианская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876800" y="6096000"/>
            <a:ext cx="21336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Карательная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9144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Виды масок</a:t>
            </a:r>
            <a:endParaRPr lang="ru-RU" b="1" dirty="0"/>
          </a:p>
        </p:txBody>
      </p:sp>
      <p:pic>
        <p:nvPicPr>
          <p:cNvPr id="3074" name="Picture 2" descr="C:\Users\Наталия\Desktop\Маски\0709201110360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3001" y="1066800"/>
            <a:ext cx="3200400" cy="2590800"/>
          </a:xfrm>
          <a:prstGeom prst="rect">
            <a:avLst/>
          </a:prstGeom>
          <a:noFill/>
        </p:spPr>
      </p:pic>
      <p:pic>
        <p:nvPicPr>
          <p:cNvPr id="3075" name="Picture 3" descr="C:\Users\Наталия\Desktop\Маски\b5ed5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1066800"/>
            <a:ext cx="3581400" cy="2743200"/>
          </a:xfrm>
          <a:prstGeom prst="rect">
            <a:avLst/>
          </a:prstGeom>
          <a:noFill/>
        </p:spPr>
      </p:pic>
      <p:pic>
        <p:nvPicPr>
          <p:cNvPr id="3078" name="Picture 6" descr="C:\Users\Наталия\Desktop\Маски\146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3886200"/>
            <a:ext cx="3352800" cy="2667000"/>
          </a:xfrm>
          <a:prstGeom prst="rect">
            <a:avLst/>
          </a:prstGeom>
          <a:noFill/>
        </p:spPr>
      </p:pic>
      <p:pic>
        <p:nvPicPr>
          <p:cNvPr id="3081" name="Picture 9" descr="C:\Users\Наталия\Desktop\Маски\1333454422_golden_mask_logo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81600" y="3886200"/>
            <a:ext cx="3733800" cy="263366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419600" y="3352800"/>
            <a:ext cx="2362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Спортивная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43000" y="838200"/>
            <a:ext cx="2819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Профессиональная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57600" y="6172200"/>
            <a:ext cx="22098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Интерьерная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58000" y="6172200"/>
            <a:ext cx="19812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Театральная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9906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Виды масок</a:t>
            </a:r>
            <a:endParaRPr lang="ru-RU" b="1" dirty="0"/>
          </a:p>
        </p:txBody>
      </p:sp>
      <p:pic>
        <p:nvPicPr>
          <p:cNvPr id="4098" name="Picture 2" descr="C:\Users\Наталия\Desktop\Маски\7146b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95401" y="762000"/>
            <a:ext cx="3657599" cy="3200400"/>
          </a:xfrm>
          <a:prstGeom prst="rect">
            <a:avLst/>
          </a:prstGeom>
          <a:noFill/>
        </p:spPr>
      </p:pic>
      <p:pic>
        <p:nvPicPr>
          <p:cNvPr id="4100" name="Picture 4" descr="C:\Users\Наталия\Desktop\Маски\700.jpg бородав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914400"/>
            <a:ext cx="3581400" cy="2743200"/>
          </a:xfrm>
          <a:prstGeom prst="rect">
            <a:avLst/>
          </a:prstGeom>
          <a:noFill/>
        </p:spPr>
      </p:pic>
      <p:pic>
        <p:nvPicPr>
          <p:cNvPr id="4101" name="Picture 5" descr="C:\Users\Наталия\Desktop\Маски\0_59e33_4bcdaa45_X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9200" y="3962400"/>
            <a:ext cx="3352800" cy="2667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038600" y="3352800"/>
            <a:ext cx="25146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Праздничные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8193" name="Picture 1" descr="C:\Users\Наталия\Desktop\Маски\F2.larg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4038600"/>
            <a:ext cx="3886200" cy="26097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634</TotalTime>
  <Words>324</Words>
  <Application>Microsoft Office PowerPoint</Application>
  <PresentationFormat>Экран (4:3)</PresentationFormat>
  <Paragraphs>68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Солнцестояние</vt:lpstr>
      <vt:lpstr>Презентация к уроку изобразительного искусства для 7-х классов по изобразительному искусству. Тема «Лицо, грим, маска»</vt:lpstr>
      <vt:lpstr>Цель:</vt:lpstr>
      <vt:lpstr>Задачи:</vt:lpstr>
      <vt:lpstr>Маска -</vt:lpstr>
      <vt:lpstr>История маски</vt:lpstr>
      <vt:lpstr>Виды масок</vt:lpstr>
      <vt:lpstr>Виды масок</vt:lpstr>
      <vt:lpstr>Виды масок</vt:lpstr>
      <vt:lpstr>Виды масок</vt:lpstr>
      <vt:lpstr>Форма и материал масок</vt:lpstr>
      <vt:lpstr>Форма и материал масок</vt:lpstr>
      <vt:lpstr>Грим – (с фр.) забавный старикан. Краска, в отличии от маски, наносится прямо на лицо актёра, поэтому лицо подвижно, позволяет выражать эмоции.</vt:lpstr>
      <vt:lpstr>Типы лица При изготовлении маски учитываем форму лица</vt:lpstr>
      <vt:lpstr>Маски сказочных героев</vt:lpstr>
      <vt:lpstr>Маски сказочных героев</vt:lpstr>
      <vt:lpstr>Порядок работы</vt:lpstr>
      <vt:lpstr>Порядок работы</vt:lpstr>
      <vt:lpstr>Презентация PowerPoint</vt:lpstr>
      <vt:lpstr>Желаю удачи!</vt:lpstr>
      <vt:lpstr>Интернет - ресурсы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уроку для 5-х классов по изобразительному искусству. Тема «Народные праздники. Масленица»</dc:title>
  <dc:creator>Наталия</dc:creator>
  <cp:lastModifiedBy>Magic Service</cp:lastModifiedBy>
  <cp:revision>64</cp:revision>
  <dcterms:created xsi:type="dcterms:W3CDTF">2018-03-11T12:25:09Z</dcterms:created>
  <dcterms:modified xsi:type="dcterms:W3CDTF">2020-05-07T09:11:32Z</dcterms:modified>
</cp:coreProperties>
</file>